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1"/>
  </p:notesMasterIdLst>
  <p:handoutMasterIdLst>
    <p:handoutMasterId r:id="rId122"/>
  </p:handoutMasterIdLst>
  <p:sldIdLst>
    <p:sldId id="615" r:id="rId2"/>
    <p:sldId id="713" r:id="rId3"/>
    <p:sldId id="617" r:id="rId4"/>
    <p:sldId id="593" r:id="rId5"/>
    <p:sldId id="701" r:id="rId6"/>
    <p:sldId id="594" r:id="rId7"/>
    <p:sldId id="595" r:id="rId8"/>
    <p:sldId id="705" r:id="rId9"/>
    <p:sldId id="540" r:id="rId10"/>
    <p:sldId id="614" r:id="rId11"/>
    <p:sldId id="598" r:id="rId12"/>
    <p:sldId id="601" r:id="rId13"/>
    <p:sldId id="604" r:id="rId14"/>
    <p:sldId id="605" r:id="rId15"/>
    <p:sldId id="606" r:id="rId16"/>
    <p:sldId id="608" r:id="rId17"/>
    <p:sldId id="610" r:id="rId18"/>
    <p:sldId id="562" r:id="rId19"/>
    <p:sldId id="542" r:id="rId20"/>
    <p:sldId id="714" r:id="rId21"/>
    <p:sldId id="552" r:id="rId22"/>
    <p:sldId id="706" r:id="rId23"/>
    <p:sldId id="554" r:id="rId24"/>
    <p:sldId id="555" r:id="rId25"/>
    <p:sldId id="613" r:id="rId26"/>
    <p:sldId id="556" r:id="rId27"/>
    <p:sldId id="557" r:id="rId28"/>
    <p:sldId id="558" r:id="rId29"/>
    <p:sldId id="559" r:id="rId30"/>
    <p:sldId id="560" r:id="rId31"/>
    <p:sldId id="703" r:id="rId32"/>
    <p:sldId id="616" r:id="rId33"/>
    <p:sldId id="704" r:id="rId34"/>
    <p:sldId id="618" r:id="rId35"/>
    <p:sldId id="619" r:id="rId36"/>
    <p:sldId id="620" r:id="rId37"/>
    <p:sldId id="621" r:id="rId38"/>
    <p:sldId id="622" r:id="rId39"/>
    <p:sldId id="623" r:id="rId40"/>
    <p:sldId id="624" r:id="rId41"/>
    <p:sldId id="625" r:id="rId42"/>
    <p:sldId id="626" r:id="rId43"/>
    <p:sldId id="627" r:id="rId44"/>
    <p:sldId id="628" r:id="rId45"/>
    <p:sldId id="629" r:id="rId46"/>
    <p:sldId id="630" r:id="rId47"/>
    <p:sldId id="631" r:id="rId48"/>
    <p:sldId id="632" r:id="rId49"/>
    <p:sldId id="633" r:id="rId50"/>
    <p:sldId id="634" r:id="rId51"/>
    <p:sldId id="635" r:id="rId52"/>
    <p:sldId id="636" r:id="rId53"/>
    <p:sldId id="707" r:id="rId54"/>
    <p:sldId id="637" r:id="rId55"/>
    <p:sldId id="638" r:id="rId56"/>
    <p:sldId id="639" r:id="rId57"/>
    <p:sldId id="640" r:id="rId58"/>
    <p:sldId id="641" r:id="rId59"/>
    <p:sldId id="642" r:id="rId60"/>
    <p:sldId id="643" r:id="rId61"/>
    <p:sldId id="644" r:id="rId62"/>
    <p:sldId id="645" r:id="rId63"/>
    <p:sldId id="646" r:id="rId64"/>
    <p:sldId id="647" r:id="rId65"/>
    <p:sldId id="648" r:id="rId66"/>
    <p:sldId id="649" r:id="rId67"/>
    <p:sldId id="650" r:id="rId68"/>
    <p:sldId id="651" r:id="rId69"/>
    <p:sldId id="652" r:id="rId70"/>
    <p:sldId id="653" r:id="rId71"/>
    <p:sldId id="654" r:id="rId72"/>
    <p:sldId id="655" r:id="rId73"/>
    <p:sldId id="656" r:id="rId74"/>
    <p:sldId id="657" r:id="rId75"/>
    <p:sldId id="659" r:id="rId76"/>
    <p:sldId id="660" r:id="rId77"/>
    <p:sldId id="661" r:id="rId78"/>
    <p:sldId id="662" r:id="rId79"/>
    <p:sldId id="663" r:id="rId80"/>
    <p:sldId id="664" r:id="rId81"/>
    <p:sldId id="665" r:id="rId82"/>
    <p:sldId id="666" r:id="rId83"/>
    <p:sldId id="667" r:id="rId84"/>
    <p:sldId id="668" r:id="rId85"/>
    <p:sldId id="669" r:id="rId86"/>
    <p:sldId id="670" r:id="rId87"/>
    <p:sldId id="671" r:id="rId88"/>
    <p:sldId id="672" r:id="rId89"/>
    <p:sldId id="673" r:id="rId90"/>
    <p:sldId id="674" r:id="rId91"/>
    <p:sldId id="675" r:id="rId92"/>
    <p:sldId id="708" r:id="rId93"/>
    <p:sldId id="709" r:id="rId94"/>
    <p:sldId id="677" r:id="rId95"/>
    <p:sldId id="678" r:id="rId96"/>
    <p:sldId id="710" r:id="rId97"/>
    <p:sldId id="679" r:id="rId98"/>
    <p:sldId id="680" r:id="rId99"/>
    <p:sldId id="711" r:id="rId100"/>
    <p:sldId id="681" r:id="rId101"/>
    <p:sldId id="682" r:id="rId102"/>
    <p:sldId id="683" r:id="rId103"/>
    <p:sldId id="684" r:id="rId104"/>
    <p:sldId id="685" r:id="rId105"/>
    <p:sldId id="686" r:id="rId106"/>
    <p:sldId id="687" r:id="rId107"/>
    <p:sldId id="688" r:id="rId108"/>
    <p:sldId id="689" r:id="rId109"/>
    <p:sldId id="690" r:id="rId110"/>
    <p:sldId id="712" r:id="rId111"/>
    <p:sldId id="692" r:id="rId112"/>
    <p:sldId id="693" r:id="rId113"/>
    <p:sldId id="694" r:id="rId114"/>
    <p:sldId id="695" r:id="rId115"/>
    <p:sldId id="696" r:id="rId116"/>
    <p:sldId id="697" r:id="rId117"/>
    <p:sldId id="698" r:id="rId118"/>
    <p:sldId id="699" r:id="rId119"/>
    <p:sldId id="700" r:id="rId1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ica Arnold" initials="JA [6]" lastIdx="1" clrIdx="6">
    <p:extLst/>
  </p:cmAuthor>
  <p:cmAuthor id="1" name="Deb Sigman" initials="DS" lastIdx="9" clrIdx="0">
    <p:extLst/>
  </p:cmAuthor>
  <p:cmAuthor id="8" name="Jessica Arnold" initials="JA [7]" lastIdx="1" clrIdx="7">
    <p:extLst/>
  </p:cmAuthor>
  <p:cmAuthor id="2" name="Jessica Arnold" initials="JA" lastIdx="59" clrIdx="1">
    <p:extLst/>
  </p:cmAuthor>
  <p:cmAuthor id="9" name="Lindy Wolf" initials="LW" lastIdx="21" clrIdx="8">
    <p:extLst/>
  </p:cmAuthor>
  <p:cmAuthor id="3" name="Jessica Arnold" initials="JA [2]" lastIdx="1" clrIdx="2">
    <p:extLst/>
  </p:cmAuthor>
  <p:cmAuthor id="4" name="Jessica Arnold" initials="JA [3]" lastIdx="1" clrIdx="3">
    <p:extLst/>
  </p:cmAuthor>
  <p:cmAuthor id="5" name="Jessica Arnold" initials="JA [4]" lastIdx="1" clrIdx="4">
    <p:extLst/>
  </p:cmAuthor>
  <p:cmAuthor id="6" name="Jessica Arnold" initials="JA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43A"/>
    <a:srgbClr val="063760"/>
    <a:srgbClr val="782C2A"/>
    <a:srgbClr val="883230"/>
    <a:srgbClr val="053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2795" autoAdjust="0"/>
  </p:normalViewPr>
  <p:slideViewPr>
    <p:cSldViewPr>
      <p:cViewPr>
        <p:scale>
          <a:sx n="120" d="100"/>
          <a:sy n="120" d="100"/>
        </p:scale>
        <p:origin x="1008" y="-152"/>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notesMaster" Target="notesMasters/notesMaster1.xml"/><Relationship Id="rId122" Type="http://schemas.openxmlformats.org/officeDocument/2006/relationships/handoutMaster" Target="handoutMasters/handoutMaster1.xml"/><Relationship Id="rId123" Type="http://schemas.openxmlformats.org/officeDocument/2006/relationships/commentAuthors" Target="commentAuthors.xml"/><Relationship Id="rId124" Type="http://schemas.openxmlformats.org/officeDocument/2006/relationships/presProps" Target="presProps.xml"/><Relationship Id="rId125" Type="http://schemas.openxmlformats.org/officeDocument/2006/relationships/viewProps" Target="viewProps.xml"/><Relationship Id="rId126" Type="http://schemas.openxmlformats.org/officeDocument/2006/relationships/theme" Target="theme/theme1.xml"/><Relationship Id="rId12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2FA0F-DDBE-4455-89D1-E06FCEEBC719}" type="doc">
      <dgm:prSet loTypeId="urn:microsoft.com/office/officeart/2005/8/layout/pyramid3" loCatId="pyramid" qsTypeId="urn:microsoft.com/office/officeart/2005/8/quickstyle/3d1" qsCatId="3D" csTypeId="urn:microsoft.com/office/officeart/2005/8/colors/colorful2" csCatId="colorful" phldr="1"/>
      <dgm:spPr/>
    </dgm:pt>
    <dgm:pt modelId="{BBD85FB1-EC10-4CE1-9830-167E165FDF89}">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800" b="1" dirty="0"/>
            <a:t>Formative practices (teacher &amp; student)</a:t>
          </a:r>
        </a:p>
      </dgm:t>
    </dgm:pt>
    <dgm:pt modelId="{DFEFCFC9-9EA1-4382-AFEF-6277AD373C4B}" type="parTrans" cxnId="{6AC04F4E-90B5-4485-B630-663280FA5377}">
      <dgm:prSet/>
      <dgm:spPr/>
      <dgm:t>
        <a:bodyPr/>
        <a:lstStyle/>
        <a:p>
          <a:endParaRPr lang="en-US"/>
        </a:p>
      </dgm:t>
    </dgm:pt>
    <dgm:pt modelId="{6C69010D-4788-461E-B187-B0B782BA4823}" type="sibTrans" cxnId="{6AC04F4E-90B5-4485-B630-663280FA5377}">
      <dgm:prSet/>
      <dgm:spPr/>
      <dgm:t>
        <a:bodyPr/>
        <a:lstStyle/>
        <a:p>
          <a:endParaRPr lang="en-US"/>
        </a:p>
      </dgm:t>
    </dgm:pt>
    <dgm:pt modelId="{0BADD403-6FF5-4557-83F8-F4BD909A7C01}">
      <dgm:prSet phldrT="[Text]" custT="1">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en-US" sz="1800" b="1" dirty="0"/>
            <a:t>Summative</a:t>
          </a:r>
        </a:p>
        <a:p>
          <a:pPr>
            <a:spcAft>
              <a:spcPts val="0"/>
            </a:spcAft>
          </a:pPr>
          <a:endParaRPr lang="en-US" sz="1800" b="1" dirty="0"/>
        </a:p>
      </dgm:t>
    </dgm:pt>
    <dgm:pt modelId="{149CA8BB-8E0B-403C-86D4-D402CC6BFD4C}" type="sibTrans" cxnId="{6C7F2B97-3C23-4EFD-8A9C-3222E53ED2F4}">
      <dgm:prSet/>
      <dgm:spPr/>
      <dgm:t>
        <a:bodyPr/>
        <a:lstStyle/>
        <a:p>
          <a:endParaRPr lang="en-US"/>
        </a:p>
      </dgm:t>
    </dgm:pt>
    <dgm:pt modelId="{BF5E2AF7-EA8E-4E20-B4EF-AEF3F643C0FE}" type="parTrans" cxnId="{6C7F2B97-3C23-4EFD-8A9C-3222E53ED2F4}">
      <dgm:prSet/>
      <dgm:spPr/>
      <dgm:t>
        <a:bodyPr/>
        <a:lstStyle/>
        <a:p>
          <a:endParaRPr lang="en-US"/>
        </a:p>
      </dgm:t>
    </dgm:pt>
    <dgm:pt modelId="{08E1D705-A514-4688-9052-7DFDB2A51217}">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1800" b="1" dirty="0"/>
            <a:t>Interim</a:t>
          </a:r>
        </a:p>
      </dgm:t>
    </dgm:pt>
    <dgm:pt modelId="{180FA2D9-5D39-401B-98F3-534F97FEBAD2}" type="sibTrans" cxnId="{F96B566A-F6AC-4F83-9C29-18B55D63B7E4}">
      <dgm:prSet/>
      <dgm:spPr/>
      <dgm:t>
        <a:bodyPr/>
        <a:lstStyle/>
        <a:p>
          <a:endParaRPr lang="en-US"/>
        </a:p>
      </dgm:t>
    </dgm:pt>
    <dgm:pt modelId="{E03790EC-8853-490C-BF18-7DF971C09EA2}" type="parTrans" cxnId="{F96B566A-F6AC-4F83-9C29-18B55D63B7E4}">
      <dgm:prSet/>
      <dgm:spPr/>
      <dgm:t>
        <a:bodyPr/>
        <a:lstStyle/>
        <a:p>
          <a:endParaRPr lang="en-US"/>
        </a:p>
      </dgm:t>
    </dgm:pt>
    <dgm:pt modelId="{62C613CB-9DFD-4152-ADA3-27DE7C16BD61}" type="pres">
      <dgm:prSet presAssocID="{CCE2FA0F-DDBE-4455-89D1-E06FCEEBC719}" presName="Name0" presStyleCnt="0">
        <dgm:presLayoutVars>
          <dgm:dir/>
          <dgm:animLvl val="lvl"/>
          <dgm:resizeHandles val="exact"/>
        </dgm:presLayoutVars>
      </dgm:prSet>
      <dgm:spPr/>
    </dgm:pt>
    <dgm:pt modelId="{178806DB-0106-4864-B361-A99488FC655F}" type="pres">
      <dgm:prSet presAssocID="{BBD85FB1-EC10-4CE1-9830-167E165FDF89}" presName="Name8" presStyleCnt="0"/>
      <dgm:spPr/>
    </dgm:pt>
    <dgm:pt modelId="{643C1A15-0E18-41FC-A954-E7FC28483B03}" type="pres">
      <dgm:prSet presAssocID="{BBD85FB1-EC10-4CE1-9830-167E165FDF89}" presName="level" presStyleLbl="node1" presStyleIdx="0" presStyleCnt="3">
        <dgm:presLayoutVars>
          <dgm:chMax val="1"/>
          <dgm:bulletEnabled val="1"/>
        </dgm:presLayoutVars>
      </dgm:prSet>
      <dgm:spPr/>
      <dgm:t>
        <a:bodyPr/>
        <a:lstStyle/>
        <a:p>
          <a:endParaRPr lang="en-US"/>
        </a:p>
      </dgm:t>
    </dgm:pt>
    <dgm:pt modelId="{721A24CB-44F1-4A6B-A4FD-48591C679798}" type="pres">
      <dgm:prSet presAssocID="{BBD85FB1-EC10-4CE1-9830-167E165FDF89}" presName="levelTx" presStyleLbl="revTx" presStyleIdx="0" presStyleCnt="0">
        <dgm:presLayoutVars>
          <dgm:chMax val="1"/>
          <dgm:bulletEnabled val="1"/>
        </dgm:presLayoutVars>
      </dgm:prSet>
      <dgm:spPr/>
      <dgm:t>
        <a:bodyPr/>
        <a:lstStyle/>
        <a:p>
          <a:endParaRPr lang="en-US"/>
        </a:p>
      </dgm:t>
    </dgm:pt>
    <dgm:pt modelId="{CCE84D00-37A8-4C97-BD55-EC1AF4EDF6C4}" type="pres">
      <dgm:prSet presAssocID="{08E1D705-A514-4688-9052-7DFDB2A51217}" presName="Name8" presStyleCnt="0"/>
      <dgm:spPr/>
    </dgm:pt>
    <dgm:pt modelId="{E7F51D98-EDF5-4B50-9129-92D9B54906AF}" type="pres">
      <dgm:prSet presAssocID="{08E1D705-A514-4688-9052-7DFDB2A51217}" presName="level" presStyleLbl="node1" presStyleIdx="1" presStyleCnt="3">
        <dgm:presLayoutVars>
          <dgm:chMax val="1"/>
          <dgm:bulletEnabled val="1"/>
        </dgm:presLayoutVars>
      </dgm:prSet>
      <dgm:spPr/>
      <dgm:t>
        <a:bodyPr/>
        <a:lstStyle/>
        <a:p>
          <a:endParaRPr lang="en-US"/>
        </a:p>
      </dgm:t>
    </dgm:pt>
    <dgm:pt modelId="{2B224D07-3188-4BB5-83FA-69E4BB285762}" type="pres">
      <dgm:prSet presAssocID="{08E1D705-A514-4688-9052-7DFDB2A51217}" presName="levelTx" presStyleLbl="revTx" presStyleIdx="0" presStyleCnt="0">
        <dgm:presLayoutVars>
          <dgm:chMax val="1"/>
          <dgm:bulletEnabled val="1"/>
        </dgm:presLayoutVars>
      </dgm:prSet>
      <dgm:spPr/>
      <dgm:t>
        <a:bodyPr/>
        <a:lstStyle/>
        <a:p>
          <a:endParaRPr lang="en-US"/>
        </a:p>
      </dgm:t>
    </dgm:pt>
    <dgm:pt modelId="{4D1316C8-7561-47A1-ACE3-6F0E34024E79}" type="pres">
      <dgm:prSet presAssocID="{0BADD403-6FF5-4557-83F8-F4BD909A7C01}" presName="Name8" presStyleCnt="0"/>
      <dgm:spPr/>
    </dgm:pt>
    <dgm:pt modelId="{155BBD78-DD9C-43FD-AED9-00B7FBF7C398}" type="pres">
      <dgm:prSet presAssocID="{0BADD403-6FF5-4557-83F8-F4BD909A7C01}" presName="level" presStyleLbl="node1" presStyleIdx="2" presStyleCnt="3" custLinFactNeighborY="0">
        <dgm:presLayoutVars>
          <dgm:chMax val="1"/>
          <dgm:bulletEnabled val="1"/>
        </dgm:presLayoutVars>
      </dgm:prSet>
      <dgm:spPr/>
      <dgm:t>
        <a:bodyPr/>
        <a:lstStyle/>
        <a:p>
          <a:endParaRPr lang="en-US"/>
        </a:p>
      </dgm:t>
    </dgm:pt>
    <dgm:pt modelId="{897CEB81-D9AB-49EE-A932-C415845E0269}" type="pres">
      <dgm:prSet presAssocID="{0BADD403-6FF5-4557-83F8-F4BD909A7C01}" presName="levelTx" presStyleLbl="revTx" presStyleIdx="0" presStyleCnt="0">
        <dgm:presLayoutVars>
          <dgm:chMax val="1"/>
          <dgm:bulletEnabled val="1"/>
        </dgm:presLayoutVars>
      </dgm:prSet>
      <dgm:spPr/>
      <dgm:t>
        <a:bodyPr/>
        <a:lstStyle/>
        <a:p>
          <a:endParaRPr lang="en-US"/>
        </a:p>
      </dgm:t>
    </dgm:pt>
  </dgm:ptLst>
  <dgm:cxnLst>
    <dgm:cxn modelId="{42E5B870-6F98-CB45-9A17-2955BDB44735}" type="presOf" srcId="{08E1D705-A514-4688-9052-7DFDB2A51217}" destId="{E7F51D98-EDF5-4B50-9129-92D9B54906AF}" srcOrd="0" destOrd="0" presId="urn:microsoft.com/office/officeart/2005/8/layout/pyramid3"/>
    <dgm:cxn modelId="{35FAC82B-1C60-114E-9342-D6C7CC48477F}" type="presOf" srcId="{BBD85FB1-EC10-4CE1-9830-167E165FDF89}" destId="{643C1A15-0E18-41FC-A954-E7FC28483B03}" srcOrd="0" destOrd="0" presId="urn:microsoft.com/office/officeart/2005/8/layout/pyramid3"/>
    <dgm:cxn modelId="{F96B566A-F6AC-4F83-9C29-18B55D63B7E4}" srcId="{CCE2FA0F-DDBE-4455-89D1-E06FCEEBC719}" destId="{08E1D705-A514-4688-9052-7DFDB2A51217}" srcOrd="1" destOrd="0" parTransId="{E03790EC-8853-490C-BF18-7DF971C09EA2}" sibTransId="{180FA2D9-5D39-401B-98F3-534F97FEBAD2}"/>
    <dgm:cxn modelId="{18DEB512-F9EE-4648-B9B2-BC7FEF6D45CF}" type="presOf" srcId="{BBD85FB1-EC10-4CE1-9830-167E165FDF89}" destId="{721A24CB-44F1-4A6B-A4FD-48591C679798}" srcOrd="1" destOrd="0" presId="urn:microsoft.com/office/officeart/2005/8/layout/pyramid3"/>
    <dgm:cxn modelId="{204A8A4A-BCDD-AB45-A305-A29F69D3A31E}" type="presOf" srcId="{CCE2FA0F-DDBE-4455-89D1-E06FCEEBC719}" destId="{62C613CB-9DFD-4152-ADA3-27DE7C16BD61}" srcOrd="0" destOrd="0" presId="urn:microsoft.com/office/officeart/2005/8/layout/pyramid3"/>
    <dgm:cxn modelId="{6C7F2B97-3C23-4EFD-8A9C-3222E53ED2F4}" srcId="{CCE2FA0F-DDBE-4455-89D1-E06FCEEBC719}" destId="{0BADD403-6FF5-4557-83F8-F4BD909A7C01}" srcOrd="2" destOrd="0" parTransId="{BF5E2AF7-EA8E-4E20-B4EF-AEF3F643C0FE}" sibTransId="{149CA8BB-8E0B-403C-86D4-D402CC6BFD4C}"/>
    <dgm:cxn modelId="{6AC04F4E-90B5-4485-B630-663280FA5377}" srcId="{CCE2FA0F-DDBE-4455-89D1-E06FCEEBC719}" destId="{BBD85FB1-EC10-4CE1-9830-167E165FDF89}" srcOrd="0" destOrd="0" parTransId="{DFEFCFC9-9EA1-4382-AFEF-6277AD373C4B}" sibTransId="{6C69010D-4788-461E-B187-B0B782BA4823}"/>
    <dgm:cxn modelId="{24C2DC37-0740-EA43-A4CB-98945F7B26AD}" type="presOf" srcId="{08E1D705-A514-4688-9052-7DFDB2A51217}" destId="{2B224D07-3188-4BB5-83FA-69E4BB285762}" srcOrd="1" destOrd="0" presId="urn:microsoft.com/office/officeart/2005/8/layout/pyramid3"/>
    <dgm:cxn modelId="{180624E8-C640-2540-9561-6D40BF614808}" type="presOf" srcId="{0BADD403-6FF5-4557-83F8-F4BD909A7C01}" destId="{897CEB81-D9AB-49EE-A932-C415845E0269}" srcOrd="1" destOrd="0" presId="urn:microsoft.com/office/officeart/2005/8/layout/pyramid3"/>
    <dgm:cxn modelId="{BF3F6C1D-43B5-6E41-A372-73FBF7368338}" type="presOf" srcId="{0BADD403-6FF5-4557-83F8-F4BD909A7C01}" destId="{155BBD78-DD9C-43FD-AED9-00B7FBF7C398}" srcOrd="0" destOrd="0" presId="urn:microsoft.com/office/officeart/2005/8/layout/pyramid3"/>
    <dgm:cxn modelId="{34416D56-8C36-ED4A-A5BC-8235A765E957}" type="presParOf" srcId="{62C613CB-9DFD-4152-ADA3-27DE7C16BD61}" destId="{178806DB-0106-4864-B361-A99488FC655F}" srcOrd="0" destOrd="0" presId="urn:microsoft.com/office/officeart/2005/8/layout/pyramid3"/>
    <dgm:cxn modelId="{14F81D36-797B-8C41-B6CC-1F594D5C6BF0}" type="presParOf" srcId="{178806DB-0106-4864-B361-A99488FC655F}" destId="{643C1A15-0E18-41FC-A954-E7FC28483B03}" srcOrd="0" destOrd="0" presId="urn:microsoft.com/office/officeart/2005/8/layout/pyramid3"/>
    <dgm:cxn modelId="{47FCEC35-4AC4-BE43-AC55-DB8928A68F3D}" type="presParOf" srcId="{178806DB-0106-4864-B361-A99488FC655F}" destId="{721A24CB-44F1-4A6B-A4FD-48591C679798}" srcOrd="1" destOrd="0" presId="urn:microsoft.com/office/officeart/2005/8/layout/pyramid3"/>
    <dgm:cxn modelId="{D837CE55-9FC8-404A-BFE5-1BD3CC792E9C}" type="presParOf" srcId="{62C613CB-9DFD-4152-ADA3-27DE7C16BD61}" destId="{CCE84D00-37A8-4C97-BD55-EC1AF4EDF6C4}" srcOrd="1" destOrd="0" presId="urn:microsoft.com/office/officeart/2005/8/layout/pyramid3"/>
    <dgm:cxn modelId="{0402DD0E-F80E-D046-B77B-6D2BFC5E6E6E}" type="presParOf" srcId="{CCE84D00-37A8-4C97-BD55-EC1AF4EDF6C4}" destId="{E7F51D98-EDF5-4B50-9129-92D9B54906AF}" srcOrd="0" destOrd="0" presId="urn:microsoft.com/office/officeart/2005/8/layout/pyramid3"/>
    <dgm:cxn modelId="{DC344D79-6B56-A94E-A355-580B5645E6FD}" type="presParOf" srcId="{CCE84D00-37A8-4C97-BD55-EC1AF4EDF6C4}" destId="{2B224D07-3188-4BB5-83FA-69E4BB285762}" srcOrd="1" destOrd="0" presId="urn:microsoft.com/office/officeart/2005/8/layout/pyramid3"/>
    <dgm:cxn modelId="{EBD0BF51-56E0-AE4A-8559-CE405497C1FF}" type="presParOf" srcId="{62C613CB-9DFD-4152-ADA3-27DE7C16BD61}" destId="{4D1316C8-7561-47A1-ACE3-6F0E34024E79}" srcOrd="2" destOrd="0" presId="urn:microsoft.com/office/officeart/2005/8/layout/pyramid3"/>
    <dgm:cxn modelId="{2B1B76DA-7777-2449-BC75-47F9359D69D3}" type="presParOf" srcId="{4D1316C8-7561-47A1-ACE3-6F0E34024E79}" destId="{155BBD78-DD9C-43FD-AED9-00B7FBF7C398}" srcOrd="0" destOrd="0" presId="urn:microsoft.com/office/officeart/2005/8/layout/pyramid3"/>
    <dgm:cxn modelId="{4059EBC3-7B79-DC45-81CB-B55EE322C8D4}" type="presParOf" srcId="{4D1316C8-7561-47A1-ACE3-6F0E34024E79}" destId="{897CEB81-D9AB-49EE-A932-C415845E026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C1A15-0E18-41FC-A954-E7FC28483B03}">
      <dsp:nvSpPr>
        <dsp:cNvPr id="0" name=""/>
        <dsp:cNvSpPr/>
      </dsp:nvSpPr>
      <dsp:spPr>
        <a:xfrm rot="10800000">
          <a:off x="0" y="0"/>
          <a:ext cx="4239986" cy="1195940"/>
        </a:xfrm>
        <a:prstGeom prst="trapezoid">
          <a:avLst>
            <a:gd name="adj" fmla="val 59089"/>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Formative practices (teacher &amp; student)</a:t>
          </a:r>
        </a:p>
      </dsp:txBody>
      <dsp:txXfrm rot="-10800000">
        <a:off x="741997" y="0"/>
        <a:ext cx="2755990" cy="1195940"/>
      </dsp:txXfrm>
    </dsp:sp>
    <dsp:sp modelId="{E7F51D98-EDF5-4B50-9129-92D9B54906AF}">
      <dsp:nvSpPr>
        <dsp:cNvPr id="0" name=""/>
        <dsp:cNvSpPr/>
      </dsp:nvSpPr>
      <dsp:spPr>
        <a:xfrm rot="10800000">
          <a:off x="706664" y="1195940"/>
          <a:ext cx="2826657" cy="1195940"/>
        </a:xfrm>
        <a:prstGeom prst="trapezoid">
          <a:avLst>
            <a:gd name="adj" fmla="val 59089"/>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Interim</a:t>
          </a:r>
        </a:p>
      </dsp:txBody>
      <dsp:txXfrm rot="-10800000">
        <a:off x="1201329" y="1195940"/>
        <a:ext cx="1837327" cy="1195940"/>
      </dsp:txXfrm>
    </dsp:sp>
    <dsp:sp modelId="{155BBD78-DD9C-43FD-AED9-00B7FBF7C398}">
      <dsp:nvSpPr>
        <dsp:cNvPr id="0" name=""/>
        <dsp:cNvSpPr/>
      </dsp:nvSpPr>
      <dsp:spPr>
        <a:xfrm rot="10800000">
          <a:off x="1413328" y="2391880"/>
          <a:ext cx="1413328" cy="1195940"/>
        </a:xfrm>
        <a:prstGeom prst="trapezoid">
          <a:avLst>
            <a:gd name="adj" fmla="val 59089"/>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en-US" sz="1800" b="1" kern="1200" dirty="0"/>
            <a:t>Summative</a:t>
          </a:r>
        </a:p>
        <a:p>
          <a:pPr lvl="0" algn="ctr" defTabSz="800100">
            <a:lnSpc>
              <a:spcPct val="90000"/>
            </a:lnSpc>
            <a:spcBef>
              <a:spcPct val="0"/>
            </a:spcBef>
            <a:spcAft>
              <a:spcPts val="0"/>
            </a:spcAft>
          </a:pPr>
          <a:endParaRPr lang="en-US" sz="1800" b="1" kern="1200" dirty="0"/>
        </a:p>
      </dsp:txBody>
      <dsp:txXfrm rot="-10800000">
        <a:off x="1413328" y="2391880"/>
        <a:ext cx="1413328" cy="11959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BEFE64-78DB-F648-AA22-B563B7032FF1}" type="datetimeFigureOut">
              <a:rPr lang="en-US" smtClean="0"/>
              <a:t>9/27/17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2941613-7A84-B24D-8DAC-883C2754A9BE}" type="slidenum">
              <a:rPr lang="en-US" smtClean="0"/>
              <a:t>‹#›</a:t>
            </a:fld>
            <a:endParaRPr lang="en-US"/>
          </a:p>
        </p:txBody>
      </p:sp>
    </p:spTree>
    <p:extLst>
      <p:ext uri="{BB962C8B-B14F-4D97-AF65-F5344CB8AC3E}">
        <p14:creationId xmlns:p14="http://schemas.microsoft.com/office/powerpoint/2010/main" val="69507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3B5FDFE-BFA6-DE4A-8919-8D579D8E5290}" type="datetimeFigureOut">
              <a:rPr lang="en-US" smtClean="0"/>
              <a:pPr/>
              <a:t>9/27/17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20482A-77F2-BB4F-A8FD-2D4A4049F1D1}" type="slidenum">
              <a:rPr lang="en-US" smtClean="0"/>
              <a:pPr/>
              <a:t>‹#›</a:t>
            </a:fld>
            <a:endParaRPr lang="en-US" dirty="0"/>
          </a:p>
        </p:txBody>
      </p:sp>
    </p:spTree>
    <p:extLst>
      <p:ext uri="{BB962C8B-B14F-4D97-AF65-F5344CB8AC3E}">
        <p14:creationId xmlns:p14="http://schemas.microsoft.com/office/powerpoint/2010/main" val="3271802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csai-online.org/resources/formative-assessment-examples-practic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csai-online.org/resource/68"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csai-online.org/sos?t=assessment&amp;m="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93532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a:t>
            </a:fld>
            <a:endParaRPr lang="en-US" dirty="0"/>
          </a:p>
        </p:txBody>
      </p:sp>
    </p:spTree>
    <p:extLst>
      <p:ext uri="{BB962C8B-B14F-4D97-AF65-F5344CB8AC3E}">
        <p14:creationId xmlns:p14="http://schemas.microsoft.com/office/powerpoint/2010/main" val="12577766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100</a:t>
            </a:fld>
            <a:endParaRPr lang="en-US"/>
          </a:p>
        </p:txBody>
      </p:sp>
    </p:spTree>
    <p:extLst>
      <p:ext uri="{BB962C8B-B14F-4D97-AF65-F5344CB8AC3E}">
        <p14:creationId xmlns:p14="http://schemas.microsoft.com/office/powerpoint/2010/main" val="33622120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101</a:t>
            </a:fld>
            <a:endParaRPr lang="en-US"/>
          </a:p>
        </p:txBody>
      </p:sp>
    </p:spTree>
    <p:extLst>
      <p:ext uri="{BB962C8B-B14F-4D97-AF65-F5344CB8AC3E}">
        <p14:creationId xmlns:p14="http://schemas.microsoft.com/office/powerpoint/2010/main" val="233487478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a:t>
            </a:r>
            <a:r>
              <a:rPr lang="en-US" baseline="0" dirty="0"/>
              <a:t> </a:t>
            </a:r>
            <a:r>
              <a:rPr lang="en-US" sz="1200" b="0" i="0" kern="1200" dirty="0">
                <a:solidFill>
                  <a:schemeClr val="tx1"/>
                </a:solidFill>
                <a:effectLst/>
                <a:latin typeface="+mn-lt"/>
                <a:ea typeface="+mn-ea"/>
                <a:cs typeface="+mn-cs"/>
              </a:rPr>
              <a:t>Heritage, M., &amp; Stigler, J. W. (2010). </a:t>
            </a:r>
            <a:r>
              <a:rPr lang="en-US" sz="1200" b="0" i="1" kern="1200" dirty="0">
                <a:solidFill>
                  <a:schemeClr val="tx1"/>
                </a:solidFill>
                <a:effectLst/>
                <a:latin typeface="+mn-lt"/>
                <a:ea typeface="+mn-ea"/>
                <a:cs typeface="+mn-cs"/>
              </a:rPr>
              <a:t>Formative assessment: Making it happen in the classroom</a:t>
            </a:r>
            <a:r>
              <a:rPr lang="en-US" sz="1200" b="0" i="0" kern="1200" dirty="0">
                <a:solidFill>
                  <a:schemeClr val="tx1"/>
                </a:solidFill>
                <a:effectLst/>
                <a:latin typeface="+mn-lt"/>
                <a:ea typeface="+mn-ea"/>
                <a:cs typeface="+mn-cs"/>
              </a:rPr>
              <a:t>. Thousand Oaks, </a:t>
            </a:r>
            <a:r>
              <a:rPr lang="en-US" sz="1200" b="0" i="0" kern="1200" dirty="0" err="1">
                <a:solidFill>
                  <a:schemeClr val="tx1"/>
                </a:solidFill>
                <a:effectLst/>
                <a:latin typeface="+mn-lt"/>
                <a:ea typeface="+mn-ea"/>
                <a:cs typeface="+mn-cs"/>
              </a:rPr>
              <a:t>Calif</a:t>
            </a:r>
            <a:r>
              <a:rPr lang="en-US" sz="1200" b="0" i="0" kern="1200" dirty="0">
                <a:solidFill>
                  <a:schemeClr val="tx1"/>
                </a:solidFill>
                <a:effectLst/>
                <a:latin typeface="+mn-lt"/>
                <a:ea typeface="+mn-ea"/>
                <a:cs typeface="+mn-cs"/>
              </a:rPr>
              <a:t>: Corwin. P. 80. </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102</a:t>
            </a:fld>
            <a:endParaRPr lang="en-US"/>
          </a:p>
        </p:txBody>
      </p:sp>
    </p:spTree>
    <p:extLst>
      <p:ext uri="{BB962C8B-B14F-4D97-AF65-F5344CB8AC3E}">
        <p14:creationId xmlns:p14="http://schemas.microsoft.com/office/powerpoint/2010/main" val="8941534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103</a:t>
            </a:fld>
            <a:endParaRPr lang="en-US" dirty="0"/>
          </a:p>
        </p:txBody>
      </p:sp>
    </p:spTree>
    <p:extLst>
      <p:ext uri="{BB962C8B-B14F-4D97-AF65-F5344CB8AC3E}">
        <p14:creationId xmlns:p14="http://schemas.microsoft.com/office/powerpoint/2010/main" val="19795046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104</a:t>
            </a:fld>
            <a:endParaRPr lang="en-US"/>
          </a:p>
        </p:txBody>
      </p:sp>
    </p:spTree>
    <p:extLst>
      <p:ext uri="{BB962C8B-B14F-4D97-AF65-F5344CB8AC3E}">
        <p14:creationId xmlns:p14="http://schemas.microsoft.com/office/powerpoint/2010/main" val="35023584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105</a:t>
            </a:fld>
            <a:endParaRPr lang="en-US"/>
          </a:p>
        </p:txBody>
      </p:sp>
    </p:spTree>
    <p:extLst>
      <p:ext uri="{BB962C8B-B14F-4D97-AF65-F5344CB8AC3E}">
        <p14:creationId xmlns:p14="http://schemas.microsoft.com/office/powerpoint/2010/main" val="15894552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106</a:t>
            </a:fld>
            <a:endParaRPr lang="en-US"/>
          </a:p>
        </p:txBody>
      </p:sp>
    </p:spTree>
    <p:extLst>
      <p:ext uri="{BB962C8B-B14F-4D97-AF65-F5344CB8AC3E}">
        <p14:creationId xmlns:p14="http://schemas.microsoft.com/office/powerpoint/2010/main" val="36814345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107</a:t>
            </a:fld>
            <a:endParaRPr lang="en-US"/>
          </a:p>
        </p:txBody>
      </p:sp>
    </p:spTree>
    <p:extLst>
      <p:ext uri="{BB962C8B-B14F-4D97-AF65-F5344CB8AC3E}">
        <p14:creationId xmlns:p14="http://schemas.microsoft.com/office/powerpoint/2010/main" val="124607050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108</a:t>
            </a:fld>
            <a:endParaRPr lang="en-US"/>
          </a:p>
        </p:txBody>
      </p:sp>
    </p:spTree>
    <p:extLst>
      <p:ext uri="{BB962C8B-B14F-4D97-AF65-F5344CB8AC3E}">
        <p14:creationId xmlns:p14="http://schemas.microsoft.com/office/powerpoint/2010/main" val="26757900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109</a:t>
            </a:fld>
            <a:endParaRPr lang="en-US" dirty="0"/>
          </a:p>
        </p:txBody>
      </p:sp>
    </p:spTree>
    <p:extLst>
      <p:ext uri="{BB962C8B-B14F-4D97-AF65-F5344CB8AC3E}">
        <p14:creationId xmlns:p14="http://schemas.microsoft.com/office/powerpoint/2010/main" val="1049859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b="0" baseline="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11</a:t>
            </a:fld>
            <a:endParaRPr lang="en-US" dirty="0"/>
          </a:p>
        </p:txBody>
      </p:sp>
    </p:spTree>
    <p:extLst>
      <p:ext uri="{BB962C8B-B14F-4D97-AF65-F5344CB8AC3E}">
        <p14:creationId xmlns:p14="http://schemas.microsoft.com/office/powerpoint/2010/main" val="10774695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110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7277849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111</a:t>
            </a:fld>
            <a:endParaRPr lang="en-US" dirty="0"/>
          </a:p>
        </p:txBody>
      </p:sp>
    </p:spTree>
    <p:extLst>
      <p:ext uri="{BB962C8B-B14F-4D97-AF65-F5344CB8AC3E}">
        <p14:creationId xmlns:p14="http://schemas.microsoft.com/office/powerpoint/2010/main" val="127016614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112</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48287941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pPr/>
              <a:t>113</a:t>
            </a:fld>
            <a:endParaRPr lang="en-US"/>
          </a:p>
        </p:txBody>
      </p:sp>
    </p:spTree>
    <p:extLst>
      <p:ext uri="{BB962C8B-B14F-4D97-AF65-F5344CB8AC3E}">
        <p14:creationId xmlns:p14="http://schemas.microsoft.com/office/powerpoint/2010/main" val="231246680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114</a:t>
            </a:fld>
            <a:endParaRPr lang="en-US" dirty="0"/>
          </a:p>
        </p:txBody>
      </p:sp>
    </p:spTree>
    <p:extLst>
      <p:ext uri="{BB962C8B-B14F-4D97-AF65-F5344CB8AC3E}">
        <p14:creationId xmlns:p14="http://schemas.microsoft.com/office/powerpoint/2010/main" val="36537277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115</a:t>
            </a:fld>
            <a:endParaRPr lang="en-US"/>
          </a:p>
        </p:txBody>
      </p:sp>
    </p:spTree>
    <p:extLst>
      <p:ext uri="{BB962C8B-B14F-4D97-AF65-F5344CB8AC3E}">
        <p14:creationId xmlns:p14="http://schemas.microsoft.com/office/powerpoint/2010/main" val="344415270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116</a:t>
            </a:fld>
            <a:endParaRPr lang="en-US"/>
          </a:p>
        </p:txBody>
      </p:sp>
    </p:spTree>
    <p:extLst>
      <p:ext uri="{BB962C8B-B14F-4D97-AF65-F5344CB8AC3E}">
        <p14:creationId xmlns:p14="http://schemas.microsoft.com/office/powerpoint/2010/main" val="359069572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117</a:t>
            </a:fld>
            <a:endParaRPr lang="en-US"/>
          </a:p>
        </p:txBody>
      </p:sp>
    </p:spTree>
    <p:extLst>
      <p:ext uri="{BB962C8B-B14F-4D97-AF65-F5344CB8AC3E}">
        <p14:creationId xmlns:p14="http://schemas.microsoft.com/office/powerpoint/2010/main" val="397004016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118</a:t>
            </a:fld>
            <a:endParaRPr lang="en-US" dirty="0"/>
          </a:p>
        </p:txBody>
      </p:sp>
    </p:spTree>
    <p:extLst>
      <p:ext uri="{BB962C8B-B14F-4D97-AF65-F5344CB8AC3E}">
        <p14:creationId xmlns:p14="http://schemas.microsoft.com/office/powerpoint/2010/main" val="127420409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119</a:t>
            </a:fld>
            <a:endParaRPr lang="en-US"/>
          </a:p>
        </p:txBody>
      </p:sp>
    </p:spTree>
    <p:extLst>
      <p:ext uri="{BB962C8B-B14F-4D97-AF65-F5344CB8AC3E}">
        <p14:creationId xmlns:p14="http://schemas.microsoft.com/office/powerpoint/2010/main" val="3473516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defTabSz="465887">
              <a:defRPr/>
            </a:pPr>
            <a:r>
              <a:rPr lang="en-US" b="1" dirty="0" smtClean="0"/>
              <a:t>Source:</a:t>
            </a:r>
            <a:r>
              <a:rPr lang="en-US" dirty="0" smtClean="0"/>
              <a:t> </a:t>
            </a:r>
            <a:r>
              <a:rPr lang="en-US" dirty="0" err="1" smtClean="0"/>
              <a:t>Linquanti</a:t>
            </a:r>
            <a:r>
              <a:rPr lang="en-US" dirty="0" smtClean="0"/>
              <a:t>, R. (2014). </a:t>
            </a:r>
            <a:r>
              <a:rPr lang="en-US" i="1" dirty="0" smtClean="0"/>
              <a:t>Supporting Formative Assessment for Deeper Learning: A Primer for Policymakers.</a:t>
            </a:r>
            <a:r>
              <a:rPr lang="en-US" dirty="0" smtClean="0"/>
              <a:t> Paper prepared for the Formative Assessment for Students and Teachers/State Collaborative on Assessment and Student Standards, 2. Washington, DC: Council of Chief State School Officers. Taken</a:t>
            </a:r>
            <a:r>
              <a:rPr lang="en-US" baseline="0" dirty="0" smtClean="0"/>
              <a:t> </a:t>
            </a:r>
            <a:r>
              <a:rPr lang="en-US" dirty="0" smtClean="0"/>
              <a:t>from the California ELA/ELD Framework,</a:t>
            </a:r>
            <a:r>
              <a:rPr lang="en-US" baseline="0" dirty="0" smtClean="0"/>
              <a:t> p. 823. </a:t>
            </a:r>
            <a:endParaRPr lang="en-US" dirty="0" smtClean="0"/>
          </a:p>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12</a:t>
            </a:fld>
            <a:endParaRPr lang="en-US"/>
          </a:p>
        </p:txBody>
      </p:sp>
    </p:spTree>
    <p:extLst>
      <p:ext uri="{BB962C8B-B14F-4D97-AF65-F5344CB8AC3E}">
        <p14:creationId xmlns:p14="http://schemas.microsoft.com/office/powerpoint/2010/main" val="1718234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b="0" dirty="0" smtClean="0">
              <a:solidFill>
                <a:srgbClr val="000000"/>
              </a:solidFill>
            </a:endParaRPr>
          </a:p>
          <a:p>
            <a:pPr defTabSz="465887">
              <a:defRPr/>
            </a:pPr>
            <a:r>
              <a:rPr lang="en-US" dirty="0" smtClean="0">
                <a:solidFill>
                  <a:schemeClr val="tx1">
                    <a:lumMod val="65000"/>
                    <a:lumOff val="35000"/>
                  </a:schemeClr>
                </a:solidFill>
                <a:latin typeface="Helvetica" panose="020B0604020202020204" pitchFamily="34" charset="0"/>
                <a:cs typeface="Helvetica" panose="020B0604020202020204" pitchFamily="34" charset="0"/>
              </a:rPr>
              <a:t>For other examples, please see CCSSO’s “Formative Assessment: Examples of Practice” document: </a:t>
            </a:r>
            <a:r>
              <a:rPr lang="en-US" dirty="0" smtClean="0">
                <a:latin typeface="Helvetica" panose="020B0604020202020204" pitchFamily="34" charset="0"/>
                <a:cs typeface="Helvetica" panose="020B0604020202020204" pitchFamily="34" charset="0"/>
                <a:hlinkClick r:id="rId3"/>
              </a:rPr>
              <a:t>http://www.csai-online.org/resources/formative-assessment-examples-practice</a:t>
            </a:r>
            <a:r>
              <a:rPr lang="en-US" dirty="0" smtClean="0">
                <a:latin typeface="Helvetica" panose="020B0604020202020204" pitchFamily="34" charset="0"/>
                <a:cs typeface="Helvetica" panose="020B0604020202020204" pitchFamily="34" charset="0"/>
              </a:rPr>
              <a:t>. </a:t>
            </a:r>
          </a:p>
          <a:p>
            <a:pPr defTabSz="465887">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13</a:t>
            </a:fld>
            <a:endParaRPr lang="en-US" dirty="0"/>
          </a:p>
        </p:txBody>
      </p:sp>
    </p:spTree>
    <p:extLst>
      <p:ext uri="{BB962C8B-B14F-4D97-AF65-F5344CB8AC3E}">
        <p14:creationId xmlns:p14="http://schemas.microsoft.com/office/powerpoint/2010/main" val="112364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14</a:t>
            </a:fld>
            <a:endParaRPr lang="en-US" dirty="0"/>
          </a:p>
        </p:txBody>
      </p:sp>
    </p:spTree>
    <p:extLst>
      <p:ext uri="{BB962C8B-B14F-4D97-AF65-F5344CB8AC3E}">
        <p14:creationId xmlns:p14="http://schemas.microsoft.com/office/powerpoint/2010/main" val="82518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b="0" dirty="0" smtClean="0">
              <a:solidFill>
                <a:srgbClr val="000000"/>
              </a:solidFill>
            </a:endParaRPr>
          </a:p>
          <a:p>
            <a:pPr defTabSz="465887">
              <a:defRPr/>
            </a:pPr>
            <a:r>
              <a:rPr lang="en-US" dirty="0" smtClean="0">
                <a:cs typeface="Helvetica" panose="020B0604020202020204" pitchFamily="34" charset="0"/>
              </a:rPr>
              <a:t>For more information about</a:t>
            </a:r>
            <a:r>
              <a:rPr lang="en-US" baseline="0" dirty="0" smtClean="0">
                <a:cs typeface="Helvetica" panose="020B0604020202020204" pitchFamily="34" charset="0"/>
              </a:rPr>
              <a:t> interim assessment</a:t>
            </a:r>
            <a:r>
              <a:rPr lang="en-US" dirty="0" smtClean="0">
                <a:cs typeface="Helvetica" panose="020B0604020202020204" pitchFamily="34" charset="0"/>
              </a:rPr>
              <a:t>, please see CRESST’s “District Adoption and Implementation of Interim and Benchmark Assessments” report: </a:t>
            </a:r>
            <a:r>
              <a:rPr lang="en-US" dirty="0" smtClean="0">
                <a:hlinkClick r:id="rId3"/>
              </a:rPr>
              <a:t>http://www.csai-online.org/resource/68</a:t>
            </a:r>
            <a:r>
              <a:rPr lang="en-US" dirty="0" smtClean="0"/>
              <a:t>. </a:t>
            </a:r>
          </a:p>
          <a:p>
            <a:pPr defTabSz="465887">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15</a:t>
            </a:fld>
            <a:endParaRPr lang="en-US" dirty="0"/>
          </a:p>
        </p:txBody>
      </p:sp>
    </p:spTree>
    <p:extLst>
      <p:ext uri="{BB962C8B-B14F-4D97-AF65-F5344CB8AC3E}">
        <p14:creationId xmlns:p14="http://schemas.microsoft.com/office/powerpoint/2010/main" val="519894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b="0" dirty="0">
              <a:solidFill>
                <a:srgbClr val="000000"/>
              </a:solidFill>
            </a:endParaRPr>
          </a:p>
          <a:p>
            <a:pPr defTabSz="465887">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CD20482A-77F2-BB4F-A8FD-2D4A4049F1D1}" type="slidenum">
              <a:rPr lang="en-US" smtClean="0"/>
              <a:pPr/>
              <a:t>16</a:t>
            </a:fld>
            <a:endParaRPr lang="en-US" dirty="0"/>
          </a:p>
        </p:txBody>
      </p:sp>
    </p:spTree>
    <p:extLst>
      <p:ext uri="{BB962C8B-B14F-4D97-AF65-F5344CB8AC3E}">
        <p14:creationId xmlns:p14="http://schemas.microsoft.com/office/powerpoint/2010/main" val="17246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cs typeface="Helvetica" panose="020B0604020202020204" pitchFamily="34" charset="0"/>
              </a:rPr>
              <a:t>For </a:t>
            </a:r>
            <a:r>
              <a:rPr lang="en-US" dirty="0">
                <a:cs typeface="Helvetica" panose="020B0604020202020204" pitchFamily="34" charset="0"/>
              </a:rPr>
              <a:t>more information on state summative assessments, visit the CSAI site: </a:t>
            </a:r>
            <a:r>
              <a:rPr lang="en-US" dirty="0">
                <a:hlinkClick r:id="rId3"/>
              </a:rPr>
              <a:t>http://www.csai-online.org/sos?t=assessment&amp;m=</a:t>
            </a:r>
            <a:r>
              <a:rPr lang="en-US" dirty="0"/>
              <a:t>. </a:t>
            </a:r>
            <a:endParaRPr lang="en-US" dirty="0">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17</a:t>
            </a:fld>
            <a:endParaRPr lang="en-US" dirty="0"/>
          </a:p>
        </p:txBody>
      </p:sp>
    </p:spTree>
    <p:extLst>
      <p:ext uri="{BB962C8B-B14F-4D97-AF65-F5344CB8AC3E}">
        <p14:creationId xmlns:p14="http://schemas.microsoft.com/office/powerpoint/2010/main" val="83775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18</a:t>
            </a:fld>
            <a:endParaRPr lang="en-US" dirty="0"/>
          </a:p>
        </p:txBody>
      </p:sp>
    </p:spTree>
    <p:extLst>
      <p:ext uri="{BB962C8B-B14F-4D97-AF65-F5344CB8AC3E}">
        <p14:creationId xmlns:p14="http://schemas.microsoft.com/office/powerpoint/2010/main" val="496709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1" dirty="0"/>
          </a:p>
        </p:txBody>
      </p:sp>
      <p:sp>
        <p:nvSpPr>
          <p:cNvPr id="4" name="Slide Number Placeholder 3"/>
          <p:cNvSpPr>
            <a:spLocks noGrp="1"/>
          </p:cNvSpPr>
          <p:nvPr>
            <p:ph type="sldNum" sz="quarter" idx="10"/>
          </p:nvPr>
        </p:nvSpPr>
        <p:spPr/>
        <p:txBody>
          <a:bodyPr/>
          <a:lstStyle/>
          <a:p>
            <a:fld id="{8E604023-DF36-4A46-B98E-F0488292FAA7}" type="slidenum">
              <a:rPr lang="en-US"/>
              <a:pPr/>
              <a:t>19</a:t>
            </a:fld>
            <a:endParaRPr lang="en-US" dirty="0"/>
          </a:p>
        </p:txBody>
      </p:sp>
    </p:spTree>
    <p:extLst>
      <p:ext uri="{BB962C8B-B14F-4D97-AF65-F5344CB8AC3E}">
        <p14:creationId xmlns:p14="http://schemas.microsoft.com/office/powerpoint/2010/main" val="198442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702609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E604023-DF36-4A46-B98E-F0488292FAA7}" type="slidenum">
              <a:rPr lang="en-US"/>
              <a:pPr/>
              <a:t>20</a:t>
            </a:fld>
            <a:endParaRPr lang="en-US" dirty="0"/>
          </a:p>
        </p:txBody>
      </p:sp>
    </p:spTree>
    <p:extLst>
      <p:ext uri="{BB962C8B-B14F-4D97-AF65-F5344CB8AC3E}">
        <p14:creationId xmlns:p14="http://schemas.microsoft.com/office/powerpoint/2010/main" val="720752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09">
              <a:defRPr/>
            </a:pPr>
            <a:endParaRPr lang="en-US" dirty="0"/>
          </a:p>
          <a:p>
            <a:pPr defTabSz="465809">
              <a:defRPr/>
            </a:pPr>
            <a:endParaRPr lang="en-US" dirty="0"/>
          </a:p>
          <a:p>
            <a:pPr defTabSz="465809">
              <a:defRPr/>
            </a:pPr>
            <a:endParaRPr lang="en-US" b="1" dirty="0"/>
          </a:p>
          <a:p>
            <a:endParaRPr lang="en-US" dirty="0"/>
          </a:p>
        </p:txBody>
      </p:sp>
      <p:sp>
        <p:nvSpPr>
          <p:cNvPr id="4" name="Slide Number Placeholder 3"/>
          <p:cNvSpPr>
            <a:spLocks noGrp="1"/>
          </p:cNvSpPr>
          <p:nvPr>
            <p:ph type="sldNum" sz="quarter" idx="10"/>
          </p:nvPr>
        </p:nvSpPr>
        <p:spPr/>
        <p:txBody>
          <a:bodyPr/>
          <a:lstStyle/>
          <a:p>
            <a:fld id="{8E604023-DF36-4A46-B98E-F0488292FAA7}" type="slidenum">
              <a:rPr lang="en-US"/>
              <a:pPr/>
              <a:t>21</a:t>
            </a:fld>
            <a:endParaRPr lang="en-US" dirty="0"/>
          </a:p>
        </p:txBody>
      </p:sp>
    </p:spTree>
    <p:extLst>
      <p:ext uri="{BB962C8B-B14F-4D97-AF65-F5344CB8AC3E}">
        <p14:creationId xmlns:p14="http://schemas.microsoft.com/office/powerpoint/2010/main" val="48276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22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4032842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23</a:t>
            </a:fld>
            <a:endParaRPr lang="en-US" dirty="0"/>
          </a:p>
        </p:txBody>
      </p:sp>
    </p:spTree>
    <p:extLst>
      <p:ext uri="{BB962C8B-B14F-4D97-AF65-F5344CB8AC3E}">
        <p14:creationId xmlns:p14="http://schemas.microsoft.com/office/powerpoint/2010/main" val="1989958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pPr/>
              <a:t>24</a:t>
            </a:fld>
            <a:endParaRPr lang="en-US"/>
          </a:p>
        </p:txBody>
      </p:sp>
    </p:spTree>
    <p:extLst>
      <p:ext uri="{BB962C8B-B14F-4D97-AF65-F5344CB8AC3E}">
        <p14:creationId xmlns:p14="http://schemas.microsoft.com/office/powerpoint/2010/main" val="545698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77622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26</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452650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27</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691522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783">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28</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415211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p:txBody>
      </p:sp>
      <p:sp>
        <p:nvSpPr>
          <p:cNvPr id="4" name="Slide Number Placeholder 3"/>
          <p:cNvSpPr>
            <a:spLocks noGrp="1"/>
          </p:cNvSpPr>
          <p:nvPr>
            <p:ph type="sldNum" sz="quarter" idx="10"/>
          </p:nvPr>
        </p:nvSpPr>
        <p:spPr/>
        <p:txBody>
          <a:bodyPr/>
          <a:lstStyle/>
          <a:p>
            <a:fld id="{06160D70-B2DB-B54A-9B7D-F456A8B30E58}" type="slidenum">
              <a:rPr lang="en-US" smtClean="0">
                <a:solidFill>
                  <a:prstClr val="black"/>
                </a:solidFill>
                <a:latin typeface="Calibri"/>
              </a:rPr>
              <a:pPr/>
              <a:t>29</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12048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559649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60D70-B2DB-B54A-9B7D-F456A8B30E58}" type="slidenum">
              <a:rPr lang="en-US" smtClean="0"/>
              <a:pPr/>
              <a:t>30</a:t>
            </a:fld>
            <a:endParaRPr lang="en-US"/>
          </a:p>
        </p:txBody>
      </p:sp>
    </p:spTree>
    <p:extLst>
      <p:ext uri="{BB962C8B-B14F-4D97-AF65-F5344CB8AC3E}">
        <p14:creationId xmlns:p14="http://schemas.microsoft.com/office/powerpoint/2010/main" val="1197584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31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90178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32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507271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33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685052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34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804032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6160D70-B2DB-B54A-9B7D-F456A8B30E58}" type="slidenum">
              <a:rPr lang="en-US" smtClean="0"/>
              <a:pPr/>
              <a:t>35</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029224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36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202715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aseline="0" dirty="0"/>
          </a:p>
        </p:txBody>
      </p:sp>
      <p:sp>
        <p:nvSpPr>
          <p:cNvPr id="4" name="Slide Number Placeholder 3"/>
          <p:cNvSpPr>
            <a:spLocks noGrp="1"/>
          </p:cNvSpPr>
          <p:nvPr>
            <p:ph type="sldNum" sz="quarter" idx="10"/>
          </p:nvPr>
        </p:nvSpPr>
        <p:spPr/>
        <p:txBody>
          <a:bodyPr/>
          <a:lstStyle/>
          <a:p>
            <a:fld id="{06160D70-B2DB-B54A-9B7D-F456A8B30E58}" type="slidenum">
              <a:rPr lang="en-US" smtClean="0"/>
              <a:pPr/>
              <a:t>37</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184170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38</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320830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08">
              <a:defRPr/>
            </a:pPr>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39</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85634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21">
              <a:defRPr/>
            </a:pPr>
            <a:endParaRPr lang="en-US" b="0" u="none" baseline="0" dirty="0"/>
          </a:p>
        </p:txBody>
      </p:sp>
      <p:sp>
        <p:nvSpPr>
          <p:cNvPr id="4" name="Slide Number Placeholder 3"/>
          <p:cNvSpPr>
            <a:spLocks noGrp="1"/>
          </p:cNvSpPr>
          <p:nvPr>
            <p:ph type="sldNum" sz="quarter" idx="10"/>
          </p:nvPr>
        </p:nvSpPr>
        <p:spPr/>
        <p:txBody>
          <a:bodyPr/>
          <a:lstStyle/>
          <a:p>
            <a:fld id="{ADC05615-EFDB-4E57-A147-EB301ED3B41F}" type="slidenum">
              <a:rPr lang="en-US" smtClean="0"/>
              <a:pPr/>
              <a:t>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136904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1"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40</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376492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41</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666232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74659">
              <a:defRPr/>
            </a:pPr>
            <a:endParaRPr lang="en-US" b="0" i="1" baseline="0"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42</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796121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0" dirty="0"/>
          </a:p>
        </p:txBody>
      </p:sp>
      <p:sp>
        <p:nvSpPr>
          <p:cNvPr id="4" name="Slide Number Placeholder 3"/>
          <p:cNvSpPr>
            <a:spLocks noGrp="1"/>
          </p:cNvSpPr>
          <p:nvPr>
            <p:ph type="sldNum" sz="quarter" idx="10"/>
          </p:nvPr>
        </p:nvSpPr>
        <p:spPr/>
        <p:txBody>
          <a:bodyPr/>
          <a:lstStyle/>
          <a:p>
            <a:fld id="{ED34C378-CE75-7E47-9466-95EF36D65380}" type="slidenum">
              <a:rPr lang="en-US" smtClean="0"/>
              <a:pPr/>
              <a:t>43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4097036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10"/>
          </p:nvPr>
        </p:nvSpPr>
        <p:spPr/>
        <p:txBody>
          <a:bodyPr/>
          <a:lstStyle/>
          <a:p>
            <a:fld id="{ED34C378-CE75-7E47-9466-95EF36D65380}" type="slidenum">
              <a:rPr lang="en-US" smtClean="0"/>
              <a:pPr/>
              <a:t>44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1219006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12">
              <a:defRPr/>
            </a:pPr>
            <a:endParaRPr lang="en-US" dirty="0"/>
          </a:p>
        </p:txBody>
      </p:sp>
      <p:sp>
        <p:nvSpPr>
          <p:cNvPr id="4" name="Slide Number Placeholder 3"/>
          <p:cNvSpPr>
            <a:spLocks noGrp="1"/>
          </p:cNvSpPr>
          <p:nvPr>
            <p:ph type="sldNum" sz="quarter" idx="10"/>
          </p:nvPr>
        </p:nvSpPr>
        <p:spPr/>
        <p:txBody>
          <a:bodyPr/>
          <a:lstStyle/>
          <a:p>
            <a:fld id="{ED34C378-CE75-7E47-9466-95EF36D65380}" type="slidenum">
              <a:rPr lang="en-US" smtClean="0"/>
              <a:pPr/>
              <a:t>45</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6751905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10"/>
          </p:nvPr>
        </p:nvSpPr>
        <p:spPr/>
        <p:txBody>
          <a:bodyPr/>
          <a:lstStyle/>
          <a:p>
            <a:fld id="{ED34C378-CE75-7E47-9466-95EF36D65380}" type="slidenum">
              <a:rPr lang="en-US" smtClean="0"/>
              <a:pPr/>
              <a:t>46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558655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47</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566301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0"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48</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8452421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0"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49</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409338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5</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926990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0" i="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5288148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1773837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0" i="0"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8265648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8864849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1"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5229588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55</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098117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2895260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57</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0933313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58</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7241495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59</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430752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02463BB1-F6BC-B445-936E-074AAFCCB955}" type="slidenum">
              <a:rPr lang="en-US" smtClean="0"/>
              <a:pPr/>
              <a:t>6</a:t>
            </a:fld>
            <a:endParaRPr lang="en-US" dirty="0"/>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8833527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60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2465261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0" i="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61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8774249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62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8177944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0843869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6310435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65</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8977751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42439759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67</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3968812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1"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68</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4584110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1"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69</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72416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normAutofit/>
          </a:bodyPr>
          <a:lstStyle/>
          <a:p>
            <a:pPr defTabSz="931672">
              <a:defRPr/>
            </a:pPr>
            <a:endParaRPr lang="en-US" dirty="0"/>
          </a:p>
        </p:txBody>
      </p:sp>
      <p:sp>
        <p:nvSpPr>
          <p:cNvPr id="4" name="Slide Number Placeholder 3"/>
          <p:cNvSpPr>
            <a:spLocks noGrp="1"/>
          </p:cNvSpPr>
          <p:nvPr>
            <p:ph type="sldNum" sz="quarter" idx="10"/>
          </p:nvPr>
        </p:nvSpPr>
        <p:spPr/>
        <p:txBody>
          <a:bodyPr/>
          <a:lstStyle/>
          <a:p>
            <a:fld id="{012EDCFD-06FF-4462-961F-29F7B64C85CD}" type="slidenum">
              <a:rPr lang="en-US" smtClean="0">
                <a:solidFill>
                  <a:prstClr val="black"/>
                </a:solidFill>
                <a:latin typeface="Calibri"/>
              </a:rPr>
              <a:pPr/>
              <a:t>7</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094239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70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8265097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 all the </a:t>
            </a:r>
            <a:r>
              <a:rPr lang="en-US" dirty="0" smtClean="0"/>
              <a:t>student samples used in this session are posted on the Understanding Proficiency website (http://</a:t>
            </a:r>
            <a:r>
              <a:rPr lang="en-US" dirty="0" err="1" smtClean="0"/>
              <a:t>understandingproficiency.wested.org</a:t>
            </a:r>
            <a:r>
              <a:rPr lang="en-US" dirty="0" smtClean="0"/>
              <a:t>/) and use a</a:t>
            </a:r>
            <a:r>
              <a:rPr lang="en-US" baseline="0" dirty="0" smtClean="0"/>
              <a:t> Smarter Balanced performance tasks from the Practice Test</a:t>
            </a:r>
            <a:r>
              <a:rPr lang="en-US" dirty="0" smtClean="0"/>
              <a:t>. They can be shared publicly. Additional</a:t>
            </a:r>
            <a:r>
              <a:rPr lang="en-US" baseline="0" dirty="0" smtClean="0"/>
              <a:t> samples can be found on the website. </a:t>
            </a:r>
          </a:p>
          <a:p>
            <a:endParaRPr lang="en-US"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71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6818663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72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929875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73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6560690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74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9335348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75</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1074336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76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0311911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77</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41522444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78</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9729382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79</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8821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i="1" baseline="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8</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6171310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1" baseline="0" dirty="0"/>
          </a:p>
          <a:p>
            <a:endParaRPr lang="en-US" baseline="0" dirty="0"/>
          </a:p>
          <a:p>
            <a:endParaRPr lang="en-US" b="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80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9957936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1"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81</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1247842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82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0534306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1"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83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36076796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84</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9734711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85</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8148335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8394">
              <a:defRPr/>
            </a:pPr>
            <a:endParaRPr lang="en-US" b="1" i="1" dirty="0"/>
          </a:p>
        </p:txBody>
      </p:sp>
      <p:sp>
        <p:nvSpPr>
          <p:cNvPr id="4" name="Slide Number Placeholder 3"/>
          <p:cNvSpPr>
            <a:spLocks noGrp="1"/>
          </p:cNvSpPr>
          <p:nvPr>
            <p:ph type="sldNum" sz="quarter" idx="10"/>
          </p:nvPr>
        </p:nvSpPr>
        <p:spPr/>
        <p:txBody>
          <a:bodyPr/>
          <a:lstStyle/>
          <a:p>
            <a:pPr defTabSz="931774">
              <a:defRPr/>
            </a:pPr>
            <a:fld id="{02463BB1-F6BC-B445-936E-074AAFCCB955}" type="slidenum">
              <a:rPr lang="en-US">
                <a:solidFill>
                  <a:prstClr val="black"/>
                </a:solidFill>
                <a:latin typeface="Calibri"/>
              </a:rPr>
              <a:pPr defTabSz="931774">
                <a:defRPr/>
              </a:pPr>
              <a:t>86</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31774">
              <a:defRPr/>
            </a:pPr>
            <a:r>
              <a:rPr lang="en-US">
                <a:solidFill>
                  <a:prstClr val="black"/>
                </a:solidFill>
                <a:latin typeface="Calibri"/>
              </a:rPr>
              <a:t>ELA Elementary</a:t>
            </a:r>
          </a:p>
        </p:txBody>
      </p:sp>
    </p:spTree>
    <p:extLst>
      <p:ext uri="{BB962C8B-B14F-4D97-AF65-F5344CB8AC3E}">
        <p14:creationId xmlns:p14="http://schemas.microsoft.com/office/powerpoint/2010/main" val="26472909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8394">
              <a:defRPr/>
            </a:pPr>
            <a:endParaRPr lang="en-US" b="1" i="1" dirty="0"/>
          </a:p>
        </p:txBody>
      </p:sp>
      <p:sp>
        <p:nvSpPr>
          <p:cNvPr id="4" name="Slide Number Placeholder 3"/>
          <p:cNvSpPr>
            <a:spLocks noGrp="1"/>
          </p:cNvSpPr>
          <p:nvPr>
            <p:ph type="sldNum" sz="quarter" idx="10"/>
          </p:nvPr>
        </p:nvSpPr>
        <p:spPr/>
        <p:txBody>
          <a:bodyPr/>
          <a:lstStyle/>
          <a:p>
            <a:pPr defTabSz="931774">
              <a:defRPr/>
            </a:pPr>
            <a:fld id="{02463BB1-F6BC-B445-936E-074AAFCCB955}" type="slidenum">
              <a:rPr lang="en-US">
                <a:solidFill>
                  <a:prstClr val="black"/>
                </a:solidFill>
                <a:latin typeface="Calibri"/>
              </a:rPr>
              <a:pPr defTabSz="931774">
                <a:defRPr/>
              </a:pPr>
              <a:t>87</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31774">
              <a:defRPr/>
            </a:pPr>
            <a:r>
              <a:rPr lang="en-US">
                <a:solidFill>
                  <a:prstClr val="black"/>
                </a:solidFill>
                <a:latin typeface="Calibri"/>
              </a:rPr>
              <a:t>ELA Elementary</a:t>
            </a:r>
          </a:p>
        </p:txBody>
      </p:sp>
    </p:spTree>
    <p:extLst>
      <p:ext uri="{BB962C8B-B14F-4D97-AF65-F5344CB8AC3E}">
        <p14:creationId xmlns:p14="http://schemas.microsoft.com/office/powerpoint/2010/main" val="2072602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0"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88</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1313163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1" baseline="0" dirty="0"/>
          </a:p>
        </p:txBody>
      </p:sp>
      <p:sp>
        <p:nvSpPr>
          <p:cNvPr id="4" name="Slide Number Placeholder 3"/>
          <p:cNvSpPr>
            <a:spLocks noGrp="1"/>
          </p:cNvSpPr>
          <p:nvPr>
            <p:ph type="sldNum" sz="quarter" idx="10"/>
          </p:nvPr>
        </p:nvSpPr>
        <p:spPr/>
        <p:txBody>
          <a:bodyPr/>
          <a:lstStyle/>
          <a:p>
            <a:fld id="{B9FA0E3F-3225-40FA-990E-0516EF48CC40}" type="slidenum">
              <a:rPr lang="en-US" smtClean="0"/>
              <a:pPr/>
              <a:t>89</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35646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9</a:t>
            </a:fld>
            <a:endParaRPr lang="en-US" dirty="0"/>
          </a:p>
        </p:txBody>
      </p:sp>
    </p:spTree>
    <p:extLst>
      <p:ext uri="{BB962C8B-B14F-4D97-AF65-F5344CB8AC3E}">
        <p14:creationId xmlns:p14="http://schemas.microsoft.com/office/powerpoint/2010/main" val="19438520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1" i="1"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90</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8279585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91</a:t>
            </a:fld>
            <a:endParaRPr lang="en-US"/>
          </a:p>
        </p:txBody>
      </p:sp>
    </p:spTree>
    <p:extLst>
      <p:ext uri="{BB962C8B-B14F-4D97-AF65-F5344CB8AC3E}">
        <p14:creationId xmlns:p14="http://schemas.microsoft.com/office/powerpoint/2010/main" val="11212595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02463BB1-F6BC-B445-936E-074AAFCCB955}" type="slidenum">
              <a:rPr lang="en-US" smtClean="0"/>
              <a:pPr/>
              <a:t>92</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5044814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93</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2170954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94</a:t>
            </a:fld>
            <a:endParaRPr lang="en-US"/>
          </a:p>
        </p:txBody>
      </p:sp>
    </p:spTree>
    <p:extLst>
      <p:ext uri="{BB962C8B-B14F-4D97-AF65-F5344CB8AC3E}">
        <p14:creationId xmlns:p14="http://schemas.microsoft.com/office/powerpoint/2010/main" val="24015747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endParaRPr lang="en-US" b="0" dirty="0"/>
          </a:p>
        </p:txBody>
      </p:sp>
      <p:sp>
        <p:nvSpPr>
          <p:cNvPr id="4" name="Slide Number Placeholder 3"/>
          <p:cNvSpPr>
            <a:spLocks noGrp="1"/>
          </p:cNvSpPr>
          <p:nvPr>
            <p:ph type="sldNum" sz="quarter" idx="10"/>
          </p:nvPr>
        </p:nvSpPr>
        <p:spPr/>
        <p:txBody>
          <a:bodyPr/>
          <a:lstStyle/>
          <a:p>
            <a:fld id="{02463BB1-F6BC-B445-936E-074AAFCCB955}" type="slidenum">
              <a:rPr lang="en-US" smtClean="0">
                <a:solidFill>
                  <a:prstClr val="black"/>
                </a:solidFill>
                <a:latin typeface="Calibri"/>
              </a:rPr>
              <a:pPr/>
              <a:t>95</a:t>
            </a:fld>
            <a:endParaRPr lang="en-US">
              <a:solidFill>
                <a:prstClr val="black"/>
              </a:solidFill>
              <a:latin typeface="Calibri"/>
            </a:endParaRPr>
          </a:p>
        </p:txBody>
      </p:sp>
    </p:spTree>
    <p:extLst>
      <p:ext uri="{BB962C8B-B14F-4D97-AF65-F5344CB8AC3E}">
        <p14:creationId xmlns:p14="http://schemas.microsoft.com/office/powerpoint/2010/main" val="626294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96</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26985802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97</a:t>
            </a:fld>
            <a:endParaRPr lang="en-US"/>
          </a:p>
        </p:txBody>
      </p:sp>
    </p:spTree>
    <p:extLst>
      <p:ext uri="{BB962C8B-B14F-4D97-AF65-F5344CB8AC3E}">
        <p14:creationId xmlns:p14="http://schemas.microsoft.com/office/powerpoint/2010/main" val="2820648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D20482A-77F2-BB4F-A8FD-2D4A4049F1D1}" type="slidenum">
              <a:rPr lang="en-US" smtClean="0"/>
              <a:pPr/>
              <a:t>98</a:t>
            </a:fld>
            <a:endParaRPr lang="en-US"/>
          </a:p>
        </p:txBody>
      </p:sp>
    </p:spTree>
    <p:extLst>
      <p:ext uri="{BB962C8B-B14F-4D97-AF65-F5344CB8AC3E}">
        <p14:creationId xmlns:p14="http://schemas.microsoft.com/office/powerpoint/2010/main" val="6755771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b="0" dirty="0"/>
          </a:p>
        </p:txBody>
      </p:sp>
      <p:sp>
        <p:nvSpPr>
          <p:cNvPr id="4" name="Slide Number Placeholder 3"/>
          <p:cNvSpPr>
            <a:spLocks noGrp="1"/>
          </p:cNvSpPr>
          <p:nvPr>
            <p:ph type="sldNum" sz="quarter" idx="10"/>
          </p:nvPr>
        </p:nvSpPr>
        <p:spPr/>
        <p:txBody>
          <a:bodyPr/>
          <a:lstStyle/>
          <a:p>
            <a:fld id="{B1449A8C-66C9-4361-AEE1-72F39DC1105B}" type="slidenum">
              <a:rPr lang="en-US" smtClean="0"/>
              <a:pPr/>
              <a:t>99</a:t>
            </a:fld>
            <a:endParaRPr lang="en-US"/>
          </a:p>
        </p:txBody>
      </p:sp>
      <p:sp>
        <p:nvSpPr>
          <p:cNvPr id="5" name="Header Placeholder 4"/>
          <p:cNvSpPr>
            <a:spLocks noGrp="1"/>
          </p:cNvSpPr>
          <p:nvPr>
            <p:ph type="hdr" sz="quarter" idx="11"/>
          </p:nvPr>
        </p:nvSpPr>
        <p:spPr/>
        <p:txBody>
          <a:bodyPr/>
          <a:lstStyle/>
          <a:p>
            <a:r>
              <a:rPr lang="en-US"/>
              <a:t>ELA Elementary</a:t>
            </a:r>
          </a:p>
        </p:txBody>
      </p:sp>
    </p:spTree>
    <p:extLst>
      <p:ext uri="{BB962C8B-B14F-4D97-AF65-F5344CB8AC3E}">
        <p14:creationId xmlns:p14="http://schemas.microsoft.com/office/powerpoint/2010/main" val="187236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200400"/>
            <a:ext cx="6400800" cy="685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2852" y="2304947"/>
            <a:ext cx="3852948" cy="3821216"/>
          </a:xfrm>
        </p:spPr>
        <p:txBody>
          <a:bodyPr/>
          <a:lstStyle>
            <a:lvl1pPr marL="0" indent="0">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783967" y="1989138"/>
            <a:ext cx="8568764" cy="1588"/>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sz="half" idx="10"/>
          </p:nvPr>
        </p:nvSpPr>
        <p:spPr>
          <a:xfrm>
            <a:off x="4805000" y="2304947"/>
            <a:ext cx="3852948" cy="3821216"/>
          </a:xfrm>
        </p:spPr>
        <p:txBody>
          <a:bodyPr/>
          <a:lstStyle>
            <a:lvl1pPr marL="0" indent="0">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Paragraph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700">
                <a:solidFill>
                  <a:srgbClr val="063760"/>
                </a:solidFill>
              </a:defRPr>
            </a:lvl1pPr>
          </a:lstStyle>
          <a:p>
            <a:r>
              <a:rPr lang="en-US" dirty="0"/>
              <a:t>Title</a:t>
            </a:r>
          </a:p>
        </p:txBody>
      </p:sp>
      <p:sp>
        <p:nvSpPr>
          <p:cNvPr id="3" name="Date Placeholder 2"/>
          <p:cNvSpPr>
            <a:spLocks noGrp="1"/>
          </p:cNvSpPr>
          <p:nvPr>
            <p:ph type="dt" sz="half" idx="10"/>
          </p:nvPr>
        </p:nvSpPr>
        <p:spPr/>
        <p:txBody>
          <a:bodyPr/>
          <a:lstStyle/>
          <a:p>
            <a:fld id="{F36A19E2-3BCB-4A23-A7D3-7846232CA690}" type="datetimeFigureOut">
              <a:rPr lang="en-US" smtClean="0"/>
              <a:pPr/>
              <a:t>9/27/17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1FCBC-12BC-47C8-BE87-B3BC886BF939}" type="slidenum">
              <a:rPr lang="en-US" smtClean="0"/>
              <a:pPr/>
              <a:t>‹#›</a:t>
            </a:fld>
            <a:endParaRPr lang="en-US"/>
          </a:p>
        </p:txBody>
      </p:sp>
      <p:sp>
        <p:nvSpPr>
          <p:cNvPr id="6" name="Content Placeholder 2"/>
          <p:cNvSpPr>
            <a:spLocks noGrp="1"/>
          </p:cNvSpPr>
          <p:nvPr>
            <p:ph idx="1" hasCustomPrompt="1"/>
          </p:nvPr>
        </p:nvSpPr>
        <p:spPr>
          <a:xfrm>
            <a:off x="457200" y="1481328"/>
            <a:ext cx="8229600" cy="4525963"/>
          </a:xfrm>
        </p:spPr>
        <p:txBody>
          <a:bodyPr/>
          <a:lstStyle>
            <a:lvl1pPr>
              <a:buNone/>
              <a:defRPr/>
            </a:lvl1pPr>
            <a:lvl2pPr>
              <a:buFont typeface="Arial" pitchFamily="34" charset="0"/>
              <a:buNone/>
              <a:defRPr/>
            </a:lvl2pPr>
            <a:lvl3pPr>
              <a:buClr>
                <a:schemeClr val="accent1"/>
              </a:buClr>
              <a:buNone/>
              <a:defRPr/>
            </a:lvl3pPr>
            <a:lvl4pPr>
              <a:buClr>
                <a:schemeClr val="accent1"/>
              </a:buClr>
              <a:buNone/>
              <a:defRPr/>
            </a:lvl4pPr>
            <a:lvl5pPr>
              <a:buClr>
                <a:schemeClr val="accent1"/>
              </a:buClr>
              <a:buNone/>
              <a:defRPr/>
            </a:lvl5pPr>
          </a:lstStyle>
          <a:p>
            <a:pPr lvl="0" eaLnBrk="1" latinLnBrk="0" hangingPunct="1"/>
            <a:r>
              <a:rPr lang="en-US" dirty="0"/>
              <a:t>Paragraph Text</a:t>
            </a:r>
            <a:endParaRPr kumimoji="0" lang="en-US" dirty="0"/>
          </a:p>
        </p:txBody>
      </p:sp>
    </p:spTree>
    <p:extLst>
      <p:ext uri="{BB962C8B-B14F-4D97-AF65-F5344CB8AC3E}">
        <p14:creationId xmlns:p14="http://schemas.microsoft.com/office/powerpoint/2010/main" val="4016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rmAutofit/>
          </a:bodyPr>
          <a:lstStyle>
            <a:lvl1pPr algn="l">
              <a:defRPr sz="3700">
                <a:solidFill>
                  <a:srgbClr val="063760"/>
                </a:solidFill>
              </a:defRPr>
            </a:lvl1pPr>
          </a:lstStyle>
          <a:p>
            <a:r>
              <a:rPr lang="en-US"/>
              <a:t>Click to edit Master title style</a:t>
            </a:r>
          </a:p>
        </p:txBody>
      </p:sp>
      <p:sp>
        <p:nvSpPr>
          <p:cNvPr id="3" name="Content Placeholder 2"/>
          <p:cNvSpPr>
            <a:spLocks noGrp="1"/>
          </p:cNvSpPr>
          <p:nvPr>
            <p:ph idx="1"/>
          </p:nvPr>
        </p:nvSpPr>
        <p:spPr>
          <a:xfrm>
            <a:off x="457200" y="1600201"/>
            <a:ext cx="8229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53200" y="5867400"/>
            <a:ext cx="2133600" cy="365125"/>
          </a:xfrm>
        </p:spPr>
        <p:txBody>
          <a:bodyPr/>
          <a:lstStyle/>
          <a:p>
            <a:fld id="{F36A19E2-3BCB-4A23-A7D3-7846232CA690}" type="datetimeFigureOut">
              <a:rPr lang="en-US" smtClean="0"/>
              <a:pPr/>
              <a:t>9/27/17</a:t>
            </a:fld>
            <a:endParaRPr lang="en-US" dirty="0"/>
          </a:p>
        </p:txBody>
      </p:sp>
      <p:sp>
        <p:nvSpPr>
          <p:cNvPr id="5" name="Footer Placeholder 4"/>
          <p:cNvSpPr>
            <a:spLocks noGrp="1"/>
          </p:cNvSpPr>
          <p:nvPr>
            <p:ph type="ftr" sz="quarter" idx="11"/>
          </p:nvPr>
        </p:nvSpPr>
        <p:spPr>
          <a:xfrm>
            <a:off x="4114800" y="6356350"/>
            <a:ext cx="2362200" cy="365125"/>
          </a:xfrm>
        </p:spPr>
        <p:txBody>
          <a:bodyPr/>
          <a:lstStyle/>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a:t>
            </a:fld>
            <a:endParaRPr lang="en-US" dirty="0"/>
          </a:p>
        </p:txBody>
      </p:sp>
      <p:cxnSp>
        <p:nvCxnSpPr>
          <p:cNvPr id="8" name="Straight Connector 7"/>
          <p:cNvCxnSpPr/>
          <p:nvPr/>
        </p:nvCxnSpPr>
        <p:spPr>
          <a:xfrm>
            <a:off x="783967" y="1989138"/>
            <a:ext cx="8568764" cy="1588"/>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553200" y="5943600"/>
            <a:ext cx="2133600" cy="365125"/>
          </a:xfrm>
        </p:spPr>
        <p:txBody>
          <a:bodyPr/>
          <a:lstStyle/>
          <a:p>
            <a:fld id="{F36A19E2-3BCB-4A23-A7D3-7846232CA690}" type="datetimeFigureOut">
              <a:rPr lang="en-US" smtClean="0"/>
              <a:pPr/>
              <a:t>9/27/17</a:t>
            </a:fld>
            <a:endParaRPr lang="en-US" dirty="0"/>
          </a:p>
        </p:txBody>
      </p:sp>
      <p:sp>
        <p:nvSpPr>
          <p:cNvPr id="4" name="Footer Placeholder 3"/>
          <p:cNvSpPr>
            <a:spLocks noGrp="1"/>
          </p:cNvSpPr>
          <p:nvPr>
            <p:ph type="ftr" sz="quarter" idx="11"/>
          </p:nvPr>
        </p:nvSpPr>
        <p:spPr>
          <a:xfrm>
            <a:off x="4114800" y="6356350"/>
            <a:ext cx="2362200" cy="365125"/>
          </a:xfrm>
        </p:spPr>
        <p:txBody>
          <a:bodyPr/>
          <a:lstStyle/>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6A19E2-3BCB-4A23-A7D3-7846232CA690}" type="datetimeFigureOut">
              <a:rPr lang="en-US" smtClean="0"/>
              <a:pPr/>
              <a:t>9/27/17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A19E2-3BCB-4A23-A7D3-7846232CA690}" type="datetimeFigureOut">
              <a:rPr lang="en-US" smtClean="0"/>
              <a:pPr/>
              <a:t>9/27/17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1FCBC-12BC-47C8-BE87-B3BC886BF93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3" r:id="rId11"/>
  </p:sldLayoutIdLst>
  <p:txStyles>
    <p:titleStyle>
      <a:lvl1pPr algn="ctr" defTabSz="4572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6.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hyperlink" Target="http://www.performanceassessmentresourcebank.org/"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1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2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1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828800"/>
          </a:xfrm>
        </p:spPr>
        <p:txBody>
          <a:bodyPr>
            <a:normAutofit/>
          </a:bodyPr>
          <a:lstStyle/>
          <a:p>
            <a:r>
              <a:rPr lang="en-US" b="1" i="1" dirty="0">
                <a:solidFill>
                  <a:srgbClr val="053760"/>
                </a:solidFill>
              </a:rPr>
              <a:t>WELCOME</a:t>
            </a:r>
          </a:p>
        </p:txBody>
      </p:sp>
      <p:sp>
        <p:nvSpPr>
          <p:cNvPr id="3" name="Subtitle 2"/>
          <p:cNvSpPr>
            <a:spLocks noGrp="1"/>
          </p:cNvSpPr>
          <p:nvPr>
            <p:ph type="subTitle" idx="1"/>
          </p:nvPr>
        </p:nvSpPr>
        <p:spPr>
          <a:xfrm>
            <a:off x="419100" y="3276600"/>
            <a:ext cx="8305800" cy="1066800"/>
          </a:xfrm>
        </p:spPr>
        <p:txBody>
          <a:bodyPr>
            <a:noAutofit/>
          </a:bodyPr>
          <a:lstStyle/>
          <a:p>
            <a:r>
              <a:rPr lang="en-US" sz="3600" smtClean="0"/>
              <a:t>ELA/Literacy</a:t>
            </a:r>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1</a:t>
            </a:fld>
            <a:endParaRPr lang="en-US"/>
          </a:p>
        </p:txBody>
      </p:sp>
    </p:spTree>
    <p:extLst>
      <p:ext uri="{BB962C8B-B14F-4D97-AF65-F5344CB8AC3E}">
        <p14:creationId xmlns:p14="http://schemas.microsoft.com/office/powerpoint/2010/main" val="193481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914400"/>
          </a:xfrm>
        </p:spPr>
        <p:txBody>
          <a:bodyPr/>
          <a:lstStyle/>
          <a:p>
            <a:r>
              <a:rPr lang="en-US" dirty="0"/>
              <a:t>Types of Assessment</a:t>
            </a:r>
          </a:p>
        </p:txBody>
      </p:sp>
      <p:sp>
        <p:nvSpPr>
          <p:cNvPr id="3" name="Content Placeholder 2"/>
          <p:cNvSpPr>
            <a:spLocks noGrp="1"/>
          </p:cNvSpPr>
          <p:nvPr>
            <p:ph idx="1"/>
          </p:nvPr>
        </p:nvSpPr>
        <p:spPr>
          <a:xfrm>
            <a:off x="330678" y="1543050"/>
            <a:ext cx="8229600" cy="4114800"/>
          </a:xfrm>
        </p:spPr>
        <p:txBody>
          <a:bodyPr vert="horz" lIns="91440" tIns="45720" rIns="91440" bIns="45720" rtlCol="0" anchor="t">
            <a:normAutofit/>
          </a:bodyPr>
          <a:lstStyle/>
          <a:p>
            <a:r>
              <a:rPr lang="x-none" dirty="0"/>
              <a:t>As we discuss three different types of assessment – formative, interim</a:t>
            </a:r>
            <a:r>
              <a:rPr lang="en-US" dirty="0"/>
              <a:t>,</a:t>
            </a:r>
            <a:r>
              <a:rPr lang="x-none" dirty="0"/>
              <a:t> and summative – use Handout 1.1 to capture your notes. </a:t>
            </a:r>
            <a:endParaRPr lang="en-US" dirty="0"/>
          </a:p>
          <a:p>
            <a:r>
              <a:rPr lang="x-none" dirty="0"/>
              <a:t>Think about how these different types of assessment work together to inform teaching and learning.</a:t>
            </a:r>
          </a:p>
        </p:txBody>
      </p:sp>
      <p:sp>
        <p:nvSpPr>
          <p:cNvPr id="4" name="TextBox 3"/>
          <p:cNvSpPr txBox="1"/>
          <p:nvPr/>
        </p:nvSpPr>
        <p:spPr>
          <a:xfrm>
            <a:off x="158150" y="129396"/>
            <a:ext cx="4273550" cy="369332"/>
          </a:xfrm>
          <a:prstGeom prst="rect">
            <a:avLst/>
          </a:prstGeom>
          <a:noFill/>
        </p:spPr>
        <p:txBody>
          <a:bodyPr wrap="square" rtlCol="0" anchor="t">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20471512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914400"/>
          </a:xfrm>
        </p:spPr>
        <p:txBody>
          <a:bodyPr/>
          <a:lstStyle/>
          <a:p>
            <a:r>
              <a:rPr lang="en-US" dirty="0"/>
              <a:t>Session 3.C Objective</a:t>
            </a:r>
          </a:p>
        </p:txBody>
      </p:sp>
      <p:sp>
        <p:nvSpPr>
          <p:cNvPr id="3" name="Content Placeholder 2"/>
          <p:cNvSpPr>
            <a:spLocks noGrp="1"/>
          </p:cNvSpPr>
          <p:nvPr>
            <p:ph idx="1"/>
          </p:nvPr>
        </p:nvSpPr>
        <p:spPr/>
        <p:txBody>
          <a:bodyPr/>
          <a:lstStyle/>
          <a:p>
            <a:r>
              <a:rPr lang="en-US" dirty="0"/>
              <a:t>Deepen understanding of formative assessment by planning and providing feedback that can move student learning forward</a:t>
            </a:r>
          </a:p>
        </p:txBody>
      </p:sp>
      <p:sp>
        <p:nvSpPr>
          <p:cNvPr id="4" name="TextBox 3"/>
          <p:cNvSpPr txBox="1"/>
          <p:nvPr/>
        </p:nvSpPr>
        <p:spPr>
          <a:xfrm>
            <a:off x="152400" y="152400"/>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3310113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Thought Experiment on Feedback</a:t>
            </a:r>
          </a:p>
        </p:txBody>
      </p:sp>
      <p:sp>
        <p:nvSpPr>
          <p:cNvPr id="3" name="Content Placeholder 2"/>
          <p:cNvSpPr>
            <a:spLocks noGrp="1"/>
          </p:cNvSpPr>
          <p:nvPr>
            <p:ph idx="1"/>
          </p:nvPr>
        </p:nvSpPr>
        <p:spPr/>
        <p:txBody>
          <a:bodyPr>
            <a:normAutofit fontScale="92500" lnSpcReduction="10000"/>
          </a:bodyPr>
          <a:lstStyle/>
          <a:p>
            <a:r>
              <a:rPr lang="en-US" dirty="0"/>
              <a:t>Find Handout 3.4: Receiving Feedback and turn to the page with your assigned number. </a:t>
            </a:r>
          </a:p>
          <a:p>
            <a:r>
              <a:rPr lang="en-US" dirty="0"/>
              <a:t>Imagine this is your own essay as you read through the feedback.</a:t>
            </a:r>
          </a:p>
          <a:p>
            <a:pPr lvl="1"/>
            <a:r>
              <a:rPr lang="en-US" dirty="0"/>
              <a:t>How does this feedback on your paper make you feel? </a:t>
            </a:r>
          </a:p>
          <a:p>
            <a:pPr lvl="1"/>
            <a:r>
              <a:rPr lang="en-US" dirty="0"/>
              <a:t>How motivated are you to improve this essay?</a:t>
            </a:r>
          </a:p>
          <a:p>
            <a:pPr lvl="1"/>
            <a:r>
              <a:rPr lang="en-US" dirty="0"/>
              <a:t>What does the feedback tell you about how to improve your writing? </a:t>
            </a:r>
          </a:p>
          <a:p>
            <a:pPr lvl="1"/>
            <a:r>
              <a:rPr lang="en-US" dirty="0"/>
              <a:t>What questions do you have for the teacher?</a:t>
            </a:r>
          </a:p>
        </p:txBody>
      </p:sp>
      <p:sp>
        <p:nvSpPr>
          <p:cNvPr id="4" name="TextBox 3"/>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3721538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a:t>
            </a:r>
            <a:r>
              <a:rPr lang="en-US" dirty="0"/>
              <a:t>Feedback</a:t>
            </a:r>
          </a:p>
        </p:txBody>
      </p:sp>
      <p:sp>
        <p:nvSpPr>
          <p:cNvPr id="3" name="Content Placeholder 2"/>
          <p:cNvSpPr>
            <a:spLocks noGrp="1"/>
          </p:cNvSpPr>
          <p:nvPr>
            <p:ph idx="1"/>
          </p:nvPr>
        </p:nvSpPr>
        <p:spPr>
          <a:xfrm>
            <a:off x="422031" y="1371600"/>
            <a:ext cx="8229600" cy="4114800"/>
          </a:xfrm>
        </p:spPr>
        <p:txBody>
          <a:bodyPr>
            <a:normAutofit/>
          </a:bodyPr>
          <a:lstStyle/>
          <a:p>
            <a:pPr marL="628650" indent="-571500"/>
            <a:r>
              <a:rPr lang="en-US" sz="4000" dirty="0"/>
              <a:t>Where am I going?</a:t>
            </a:r>
          </a:p>
          <a:p>
            <a:pPr marL="628650" indent="-571500"/>
            <a:r>
              <a:rPr lang="en-US" sz="4000" dirty="0"/>
              <a:t>Where am I now?</a:t>
            </a:r>
          </a:p>
          <a:p>
            <a:pPr marL="628650" indent="-571500"/>
            <a:r>
              <a:rPr lang="en-US" sz="4000" dirty="0"/>
              <a:t>Where to next?</a:t>
            </a:r>
          </a:p>
          <a:p>
            <a:pPr marL="2628900" lvl="6" indent="0">
              <a:buNone/>
            </a:pPr>
            <a:r>
              <a:rPr lang="en-US" dirty="0"/>
              <a:t>							(Heritage, 2010)</a:t>
            </a:r>
          </a:p>
        </p:txBody>
      </p:sp>
      <p:sp>
        <p:nvSpPr>
          <p:cNvPr id="4" name="TextBox 3"/>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4254101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dirty="0"/>
              <a:t>Focus of Formative Feedback:</a:t>
            </a:r>
          </a:p>
        </p:txBody>
      </p:sp>
      <p:sp>
        <p:nvSpPr>
          <p:cNvPr id="3" name="Content Placeholder 2"/>
          <p:cNvSpPr>
            <a:spLocks noGrp="1"/>
          </p:cNvSpPr>
          <p:nvPr>
            <p:ph idx="1"/>
          </p:nvPr>
        </p:nvSpPr>
        <p:spPr/>
        <p:txBody>
          <a:bodyPr>
            <a:normAutofit/>
          </a:bodyPr>
          <a:lstStyle/>
          <a:p>
            <a:pPr>
              <a:lnSpc>
                <a:spcPct val="80000"/>
              </a:lnSpc>
            </a:pPr>
            <a:r>
              <a:rPr lang="en-US" dirty="0"/>
              <a:t>Providing information to the student with the goal of closing the gap between current learning and learning goals</a:t>
            </a:r>
          </a:p>
          <a:p>
            <a:pPr>
              <a:lnSpc>
                <a:spcPct val="80000"/>
              </a:lnSpc>
            </a:pPr>
            <a:r>
              <a:rPr lang="en-US" dirty="0"/>
              <a:t>Guiding the student to adjust and revise their thinking and to understand their own next steps</a:t>
            </a:r>
          </a:p>
          <a:p>
            <a:pPr>
              <a:lnSpc>
                <a:spcPct val="80000"/>
              </a:lnSpc>
            </a:pPr>
            <a:r>
              <a:rPr lang="en-US" dirty="0"/>
              <a:t>Providing criterion-based, clear and motivational information</a:t>
            </a:r>
          </a:p>
          <a:p>
            <a:endParaRPr lang="en-US" dirty="0"/>
          </a:p>
        </p:txBody>
      </p:sp>
      <p:sp>
        <p:nvSpPr>
          <p:cNvPr id="4" name="TextBox 3"/>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8411220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Qualities of Effective Feedback</a:t>
            </a:r>
          </a:p>
        </p:txBody>
      </p:sp>
      <p:sp>
        <p:nvSpPr>
          <p:cNvPr id="3" name="Content Placeholder 2"/>
          <p:cNvSpPr>
            <a:spLocks noGrp="1"/>
          </p:cNvSpPr>
          <p:nvPr>
            <p:ph idx="1"/>
          </p:nvPr>
        </p:nvSpPr>
        <p:spPr/>
        <p:txBody>
          <a:bodyPr/>
          <a:lstStyle/>
          <a:p>
            <a:r>
              <a:rPr lang="en-US" dirty="0"/>
              <a:t>What </a:t>
            </a:r>
            <a:r>
              <a:rPr lang="en-US" b="1" dirty="0"/>
              <a:t>adjectives</a:t>
            </a:r>
            <a:r>
              <a:rPr lang="en-US" dirty="0"/>
              <a:t> would you use to describe effective formative feedback in your context?</a:t>
            </a:r>
          </a:p>
          <a:p>
            <a:endParaRPr lang="en-US" dirty="0"/>
          </a:p>
          <a:p>
            <a:pPr lvl="1"/>
            <a:r>
              <a:rPr lang="en-US" dirty="0"/>
              <a:t>Individually, write three descriptive words on a sticky note.</a:t>
            </a:r>
          </a:p>
          <a:p>
            <a:pPr lvl="1"/>
            <a:r>
              <a:rPr lang="en-US" dirty="0"/>
              <a:t>Share your words with your table group.</a:t>
            </a:r>
          </a:p>
        </p:txBody>
      </p:sp>
      <p:sp>
        <p:nvSpPr>
          <p:cNvPr id="4" name="TextBox 3"/>
          <p:cNvSpPr txBox="1"/>
          <p:nvPr/>
        </p:nvSpPr>
        <p:spPr>
          <a:xfrm>
            <a:off x="152400" y="67270"/>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0595205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Modes of Feedback</a:t>
            </a:r>
          </a:p>
        </p:txBody>
      </p:sp>
      <p:sp>
        <p:nvSpPr>
          <p:cNvPr id="3" name="Content Placeholder 2"/>
          <p:cNvSpPr>
            <a:spLocks noGrp="1"/>
          </p:cNvSpPr>
          <p:nvPr>
            <p:ph idx="1"/>
          </p:nvPr>
        </p:nvSpPr>
        <p:spPr/>
        <p:txBody>
          <a:bodyPr/>
          <a:lstStyle/>
          <a:p>
            <a:r>
              <a:rPr lang="en-US" dirty="0"/>
              <a:t>What strategies or structures do you use to give students feedback?</a:t>
            </a:r>
          </a:p>
        </p:txBody>
      </p:sp>
      <p:sp>
        <p:nvSpPr>
          <p:cNvPr id="4" name="TextBox 3"/>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3329464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 Planning Feedback Strategies</a:t>
            </a:r>
          </a:p>
        </p:txBody>
      </p:sp>
      <p:sp>
        <p:nvSpPr>
          <p:cNvPr id="3" name="Content Placeholder 2"/>
          <p:cNvSpPr>
            <a:spLocks noGrp="1"/>
          </p:cNvSpPr>
          <p:nvPr>
            <p:ph idx="1"/>
          </p:nvPr>
        </p:nvSpPr>
        <p:spPr>
          <a:xfrm>
            <a:off x="457200" y="1189038"/>
            <a:ext cx="8229600" cy="4525962"/>
          </a:xfrm>
        </p:spPr>
        <p:txBody>
          <a:bodyPr>
            <a:normAutofit/>
          </a:bodyPr>
          <a:lstStyle/>
          <a:p>
            <a:pPr marL="0" indent="0">
              <a:buNone/>
            </a:pPr>
            <a:r>
              <a:rPr lang="en-US" dirty="0"/>
              <a:t>Return to your notes in Handout 3.3. With a partner, consider these questions: </a:t>
            </a:r>
          </a:p>
          <a:p>
            <a:r>
              <a:rPr lang="en-US" dirty="0"/>
              <a:t>Keeping in mind the qualities and modes of feedback we just discussed, how would you provide feedback to support these student(s) in moving their own learning forward? </a:t>
            </a:r>
          </a:p>
          <a:p>
            <a:r>
              <a:rPr lang="en-US" dirty="0"/>
              <a:t>Why did you make these choices?</a:t>
            </a:r>
          </a:p>
          <a:p>
            <a:pPr marL="0" indent="0">
              <a:buNone/>
            </a:pPr>
            <a:endParaRPr lang="en-US" sz="2400" dirty="0"/>
          </a:p>
        </p:txBody>
      </p:sp>
      <p:sp>
        <p:nvSpPr>
          <p:cNvPr id="4" name="TextBox 3"/>
          <p:cNvSpPr txBox="1"/>
          <p:nvPr/>
        </p:nvSpPr>
        <p:spPr>
          <a:xfrm>
            <a:off x="152400" y="67270"/>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41452616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dirty="0"/>
              <a:t>Practice – Planning Feedback Conversations</a:t>
            </a:r>
          </a:p>
        </p:txBody>
      </p:sp>
      <p:sp>
        <p:nvSpPr>
          <p:cNvPr id="3" name="Content Placeholder 2"/>
          <p:cNvSpPr>
            <a:spLocks noGrp="1"/>
          </p:cNvSpPr>
          <p:nvPr>
            <p:ph idx="1"/>
          </p:nvPr>
        </p:nvSpPr>
        <p:spPr/>
        <p:txBody>
          <a:bodyPr>
            <a:normAutofit fontScale="85000" lnSpcReduction="20000"/>
          </a:bodyPr>
          <a:lstStyle/>
          <a:p>
            <a:r>
              <a:rPr lang="en-US" dirty="0"/>
              <a:t>With a partner, identify one student sample or a pattern seen across the samples to which you would like to respond. </a:t>
            </a:r>
          </a:p>
          <a:p>
            <a:r>
              <a:rPr lang="en-US" dirty="0"/>
              <a:t>Plan a student conference (for individual sample) or a group discussion (for a pattern) that could help move student learning forward.</a:t>
            </a:r>
          </a:p>
          <a:p>
            <a:pPr lvl="1"/>
            <a:r>
              <a:rPr lang="en-US" dirty="0"/>
              <a:t>Plan an evidence-based discussion you would have with the student.</a:t>
            </a:r>
          </a:p>
          <a:p>
            <a:pPr lvl="1"/>
            <a:r>
              <a:rPr lang="en-US" dirty="0"/>
              <a:t>Develop three good questions you would ask the student.</a:t>
            </a:r>
          </a:p>
          <a:p>
            <a:r>
              <a:rPr lang="en-US" dirty="0"/>
              <a:t>You will enact and debrief your feedback with a partner.</a:t>
            </a:r>
          </a:p>
        </p:txBody>
      </p:sp>
      <p:sp>
        <p:nvSpPr>
          <p:cNvPr id="4" name="TextBox 3"/>
          <p:cNvSpPr txBox="1"/>
          <p:nvPr/>
        </p:nvSpPr>
        <p:spPr>
          <a:xfrm>
            <a:off x="152400" y="76200"/>
            <a:ext cx="6096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2694678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Enacting Feedback</a:t>
            </a:r>
            <a:endParaRPr lang="en-US" dirty="0"/>
          </a:p>
        </p:txBody>
      </p:sp>
      <p:sp>
        <p:nvSpPr>
          <p:cNvPr id="3" name="Content Placeholder 2"/>
          <p:cNvSpPr>
            <a:spLocks noGrp="1"/>
          </p:cNvSpPr>
          <p:nvPr>
            <p:ph idx="1"/>
          </p:nvPr>
        </p:nvSpPr>
        <p:spPr/>
        <p:txBody>
          <a:bodyPr>
            <a:normAutofit lnSpcReduction="10000"/>
          </a:bodyPr>
          <a:lstStyle/>
          <a:p>
            <a:r>
              <a:rPr lang="en-US" dirty="0"/>
              <a:t>Find a new partner and enact your conversation as a teacher, with your partner playing the role of the student. (5 minutes)</a:t>
            </a:r>
          </a:p>
          <a:p>
            <a:r>
              <a:rPr lang="en-US" dirty="0"/>
              <a:t>Debrief your conversation – What worked well? What questions and suggestions do you have? (2 minutes)</a:t>
            </a:r>
          </a:p>
          <a:p>
            <a:r>
              <a:rPr lang="en-US" dirty="0"/>
              <a:t>Switch partners and enact and debrief a second conversation. </a:t>
            </a:r>
          </a:p>
        </p:txBody>
      </p:sp>
      <p:sp>
        <p:nvSpPr>
          <p:cNvPr id="5" name="TextBox 4"/>
          <p:cNvSpPr txBox="1"/>
          <p:nvPr/>
        </p:nvSpPr>
        <p:spPr>
          <a:xfrm>
            <a:off x="152400" y="128313"/>
            <a:ext cx="6858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9224232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p>
        </p:txBody>
      </p:sp>
      <p:sp>
        <p:nvSpPr>
          <p:cNvPr id="3" name="Content Placeholder 2"/>
          <p:cNvSpPr>
            <a:spLocks noGrp="1"/>
          </p:cNvSpPr>
          <p:nvPr>
            <p:ph idx="1"/>
          </p:nvPr>
        </p:nvSpPr>
        <p:spPr/>
        <p:txBody>
          <a:bodyPr/>
          <a:lstStyle/>
          <a:p>
            <a:r>
              <a:rPr lang="en-US" dirty="0"/>
              <a:t>What worked well?</a:t>
            </a:r>
          </a:p>
          <a:p>
            <a:r>
              <a:rPr lang="en-US" dirty="0"/>
              <a:t>What was challenging?</a:t>
            </a:r>
          </a:p>
          <a:p>
            <a:r>
              <a:rPr lang="en-US" dirty="0"/>
              <a:t>What are your takeaways about feedback?</a:t>
            </a:r>
          </a:p>
        </p:txBody>
      </p:sp>
      <p:sp>
        <p:nvSpPr>
          <p:cNvPr id="4" name="TextBox 3"/>
          <p:cNvSpPr txBox="1"/>
          <p:nvPr/>
        </p:nvSpPr>
        <p:spPr>
          <a:xfrm>
            <a:off x="152400" y="76200"/>
            <a:ext cx="6858000" cy="923330"/>
          </a:xfrm>
          <a:prstGeom prst="rect">
            <a:avLst/>
          </a:prstGeom>
          <a:noFill/>
        </p:spPr>
        <p:txBody>
          <a:bodyPr wrap="square" rtlCol="0">
            <a:spAutoFit/>
          </a:bodyPr>
          <a:lstStyle/>
          <a:p>
            <a:r>
              <a:rPr lang="en-US" dirty="0">
                <a:solidFill>
                  <a:srgbClr val="053760"/>
                </a:solidFill>
              </a:rPr>
              <a:t>Session 3.C: Giving Feedback</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15917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a:t>
            </a:r>
          </a:p>
        </p:txBody>
      </p:sp>
      <p:sp>
        <p:nvSpPr>
          <p:cNvPr id="3" name="Content Placeholder 2"/>
          <p:cNvSpPr>
            <a:spLocks noGrp="1"/>
          </p:cNvSpPr>
          <p:nvPr>
            <p:ph idx="1"/>
          </p:nvPr>
        </p:nvSpPr>
        <p:spPr>
          <a:xfrm>
            <a:off x="457200" y="1197968"/>
            <a:ext cx="8229600" cy="4517033"/>
          </a:xfrm>
        </p:spPr>
        <p:txBody>
          <a:bodyPr vert="horz" lIns="91440" tIns="45720" rIns="91440" bIns="45720" rtlCol="0" anchor="t">
            <a:normAutofit fontScale="85000" lnSpcReduction="10000"/>
          </a:bodyPr>
          <a:lstStyle/>
          <a:p>
            <a:pPr marL="0" indent="0">
              <a:buNone/>
            </a:pPr>
            <a:r>
              <a:rPr lang="x-none" dirty="0"/>
              <a:t>Description:</a:t>
            </a:r>
          </a:p>
          <a:p>
            <a:pPr lvl="1"/>
            <a:r>
              <a:rPr lang="x-none" dirty="0">
                <a:cs typeface="Helvetica" panose="020B0604020202020204" pitchFamily="34" charset="0"/>
              </a:rPr>
              <a:t>“A </a:t>
            </a:r>
            <a:r>
              <a:rPr lang="x-none" b="1" dirty="0">
                <a:cs typeface="Helvetica" panose="020B0604020202020204" pitchFamily="34" charset="0"/>
              </a:rPr>
              <a:t>process </a:t>
            </a:r>
            <a:r>
              <a:rPr lang="x-none" dirty="0">
                <a:cs typeface="Helvetica" panose="020B0604020202020204" pitchFamily="34" charset="0"/>
              </a:rPr>
              <a:t>that takes place </a:t>
            </a:r>
            <a:r>
              <a:rPr lang="x-none" b="1" dirty="0">
                <a:cs typeface="Helvetica" panose="020B0604020202020204" pitchFamily="34" charset="0"/>
              </a:rPr>
              <a:t>continuously</a:t>
            </a:r>
            <a:r>
              <a:rPr lang="x-none" dirty="0">
                <a:cs typeface="Helvetica" panose="020B0604020202020204" pitchFamily="34" charset="0"/>
              </a:rPr>
              <a:t> during the course of teaching and learning to provide </a:t>
            </a:r>
            <a:r>
              <a:rPr lang="x-none" b="1" dirty="0">
                <a:cs typeface="Helvetica" panose="020B0604020202020204" pitchFamily="34" charset="0"/>
              </a:rPr>
              <a:t>teachers and students</a:t>
            </a:r>
            <a:r>
              <a:rPr lang="x-none" dirty="0">
                <a:cs typeface="Helvetica" panose="020B0604020202020204" pitchFamily="34" charset="0"/>
              </a:rPr>
              <a:t> with </a:t>
            </a:r>
            <a:r>
              <a:rPr lang="x-none" b="1" dirty="0">
                <a:cs typeface="Helvetica" panose="020B0604020202020204" pitchFamily="34" charset="0"/>
              </a:rPr>
              <a:t>feedback</a:t>
            </a:r>
            <a:r>
              <a:rPr lang="x-none" dirty="0">
                <a:cs typeface="Helvetica" panose="020B0604020202020204" pitchFamily="34" charset="0"/>
              </a:rPr>
              <a:t> to close the gap between current learning and desired goals.” — Margaret Heritage, </a:t>
            </a:r>
            <a:r>
              <a:rPr lang="x-none" i="1" dirty="0">
                <a:cs typeface="Helvetica" panose="020B0604020202020204" pitchFamily="34" charset="0"/>
              </a:rPr>
              <a:t>Formative Assessment: Making It Happen in the Classroom</a:t>
            </a:r>
            <a:r>
              <a:rPr lang="en-US" i="1" dirty="0">
                <a:cs typeface="Helvetica" panose="020B0604020202020204" pitchFamily="34" charset="0"/>
              </a:rPr>
              <a:t>. P.10</a:t>
            </a:r>
            <a:endParaRPr lang="x-none" i="1" dirty="0">
              <a:cs typeface="Helvetica" panose="020B0604020202020204" pitchFamily="34" charset="0"/>
            </a:endParaRPr>
          </a:p>
          <a:p>
            <a:pPr lvl="1"/>
            <a:r>
              <a:rPr lang="x-none" dirty="0">
                <a:cs typeface="Helvetica" panose="020B0604020202020204" pitchFamily="34" charset="0"/>
              </a:rPr>
              <a:t>Not a tool or an event, but a process</a:t>
            </a:r>
            <a:endParaRPr lang="x-none" dirty="0"/>
          </a:p>
          <a:p>
            <a:pPr marL="0" indent="0">
              <a:buNone/>
            </a:pPr>
            <a:r>
              <a:rPr lang="x-none" dirty="0"/>
              <a:t>Purposes:</a:t>
            </a:r>
          </a:p>
          <a:p>
            <a:pPr marL="857250" lvl="2" indent="-457200"/>
            <a:r>
              <a:rPr lang="x-none" sz="2800" dirty="0">
                <a:cs typeface="Helvetica" panose="020B0604020202020204" pitchFamily="34" charset="0"/>
              </a:rPr>
              <a:t>Provide immediate or very rapid feedback to teachers and students </a:t>
            </a:r>
          </a:p>
          <a:p>
            <a:pPr marL="857250" lvl="2" indent="-457200"/>
            <a:r>
              <a:rPr lang="x-none" sz="2800" dirty="0">
                <a:cs typeface="Helvetica" panose="020B0604020202020204" pitchFamily="34" charset="0"/>
              </a:rPr>
              <a:t>Provide evidence that can be used to adapt teaching and learning</a:t>
            </a:r>
            <a:endParaRPr lang="x-none" sz="2800" i="1" dirty="0">
              <a:solidFill>
                <a:schemeClr val="tx1">
                  <a:lumMod val="65000"/>
                  <a:lumOff val="35000"/>
                </a:schemeClr>
              </a:solidFill>
              <a:latin typeface="Helvetica" panose="020B0604020202020204" pitchFamily="34" charset="0"/>
              <a:cs typeface="Helvetica" panose="020B0604020202020204" pitchFamily="34" charset="0"/>
            </a:endParaRPr>
          </a:p>
          <a:p>
            <a:endParaRPr lang="en-US" dirty="0"/>
          </a:p>
        </p:txBody>
      </p:sp>
      <p:sp>
        <p:nvSpPr>
          <p:cNvPr id="4" name="TextBox 3"/>
          <p:cNvSpPr txBox="1"/>
          <p:nvPr/>
        </p:nvSpPr>
        <p:spPr>
          <a:xfrm>
            <a:off x="152400" y="128312"/>
            <a:ext cx="3285130" cy="923330"/>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5978391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1143000"/>
            <a:ext cx="7772400" cy="1829761"/>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Session 3.D: </a:t>
            </a:r>
            <a:r>
              <a:rPr lang="en-US" dirty="0"/>
              <a:t/>
            </a:r>
            <a:br>
              <a:rPr lang="en-US" dirty="0"/>
            </a:br>
            <a:r>
              <a:rPr lang="en-US" dirty="0">
                <a:solidFill>
                  <a:srgbClr val="053760"/>
                </a:solidFill>
              </a:rPr>
              <a:t>Modifying Instruction</a:t>
            </a:r>
          </a:p>
        </p:txBody>
      </p:sp>
      <p:sp>
        <p:nvSpPr>
          <p:cNvPr id="4" name="Slide Number Placeholder 3"/>
          <p:cNvSpPr>
            <a:spLocks noGrp="1"/>
          </p:cNvSpPr>
          <p:nvPr>
            <p:ph type="sldNum" sz="quarter" idx="12"/>
          </p:nvPr>
        </p:nvSpPr>
        <p:spPr/>
        <p:txBody>
          <a:bodyPr/>
          <a:lstStyle/>
          <a:p>
            <a:fld id="{8E81FCBC-12BC-47C8-BE87-B3BC886BF939}" type="slidenum">
              <a:rPr lang="en-US" smtClean="0"/>
              <a:pPr/>
              <a:t>110</a:t>
            </a:fld>
            <a:endParaRPr lang="en-US"/>
          </a:p>
        </p:txBody>
      </p:sp>
      <p:sp>
        <p:nvSpPr>
          <p:cNvPr id="5" name="Subtitle 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0264592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3.D Objectives</a:t>
            </a:r>
          </a:p>
        </p:txBody>
      </p:sp>
      <p:sp>
        <p:nvSpPr>
          <p:cNvPr id="3" name="Content Placeholder 2"/>
          <p:cNvSpPr>
            <a:spLocks noGrp="1"/>
          </p:cNvSpPr>
          <p:nvPr>
            <p:ph idx="1"/>
          </p:nvPr>
        </p:nvSpPr>
        <p:spPr/>
        <p:txBody>
          <a:bodyPr>
            <a:normAutofit/>
          </a:bodyPr>
          <a:lstStyle/>
          <a:p>
            <a:r>
              <a:rPr lang="en-US" dirty="0"/>
              <a:t>Develop a shared definition of curriculum-embedded performance assessment</a:t>
            </a:r>
          </a:p>
          <a:p>
            <a:r>
              <a:rPr lang="en-US" dirty="0"/>
              <a:t>Based on your analysis of student samples, and the needs of students in your context, consider adaptations to the task you could make to support student learning in a classroom setting. </a:t>
            </a:r>
          </a:p>
        </p:txBody>
      </p:sp>
      <p:sp>
        <p:nvSpPr>
          <p:cNvPr id="6" name="TextBox 5"/>
          <p:cNvSpPr txBox="1"/>
          <p:nvPr/>
        </p:nvSpPr>
        <p:spPr>
          <a:xfrm>
            <a:off x="152400" y="128313"/>
            <a:ext cx="6858000" cy="923330"/>
          </a:xfrm>
          <a:prstGeom prst="rect">
            <a:avLst/>
          </a:prstGeom>
          <a:noFill/>
        </p:spPr>
        <p:txBody>
          <a:bodyPr wrap="square" rtlCol="0">
            <a:spAutoFit/>
          </a:bodyPr>
          <a:lstStyle/>
          <a:p>
            <a:r>
              <a:rPr lang="en-US" dirty="0">
                <a:solidFill>
                  <a:srgbClr val="053760"/>
                </a:solidFill>
              </a:rPr>
              <a:t>Session 3.D: Modifying Instruction</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0222176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914400"/>
          </a:xfrm>
        </p:spPr>
        <p:txBody>
          <a:bodyPr>
            <a:normAutofit/>
          </a:bodyPr>
          <a:lstStyle/>
          <a:p>
            <a:r>
              <a:rPr lang="en-US" dirty="0">
                <a:effectLst/>
              </a:rPr>
              <a:t>Defining “Curriculum-Embedded”</a:t>
            </a:r>
            <a:endParaRPr lang="en-US" dirty="0"/>
          </a:p>
        </p:txBody>
      </p:sp>
      <p:sp>
        <p:nvSpPr>
          <p:cNvPr id="3" name="Content Placeholder 2"/>
          <p:cNvSpPr>
            <a:spLocks noGrp="1"/>
          </p:cNvSpPr>
          <p:nvPr>
            <p:ph idx="1"/>
          </p:nvPr>
        </p:nvSpPr>
        <p:spPr/>
        <p:txBody>
          <a:bodyPr>
            <a:noAutofit/>
          </a:bodyPr>
          <a:lstStyle/>
          <a:p>
            <a:pPr marL="1588" indent="0">
              <a:spcBef>
                <a:spcPts val="0"/>
              </a:spcBef>
              <a:spcAft>
                <a:spcPts val="1800"/>
              </a:spcAft>
              <a:buNone/>
            </a:pPr>
            <a:endParaRPr lang="en-US" sz="2800" dirty="0">
              <a:cs typeface="Georgia"/>
            </a:endParaRPr>
          </a:p>
          <a:p>
            <a:pPr marL="1588" indent="0">
              <a:spcBef>
                <a:spcPts val="0"/>
              </a:spcBef>
              <a:spcAft>
                <a:spcPts val="1800"/>
              </a:spcAft>
              <a:buNone/>
            </a:pPr>
            <a:r>
              <a:rPr lang="en-US" sz="2800" dirty="0">
                <a:cs typeface="Georgia"/>
              </a:rPr>
              <a:t>A curriculum-embedded performance task is </a:t>
            </a:r>
            <a:r>
              <a:rPr lang="en-US" sz="2800" b="1" dirty="0">
                <a:cs typeface="Georgia"/>
              </a:rPr>
              <a:t>fully integrated into a unit of study </a:t>
            </a:r>
            <a:r>
              <a:rPr lang="en-US" sz="2800" dirty="0">
                <a:cs typeface="Georgia"/>
              </a:rPr>
              <a:t>and provides students with </a:t>
            </a:r>
            <a:r>
              <a:rPr lang="en-US" sz="2800" b="1" dirty="0">
                <a:cs typeface="Georgia"/>
              </a:rPr>
              <a:t>ample instructional support</a:t>
            </a:r>
            <a:r>
              <a:rPr lang="en-US" sz="2800" dirty="0">
                <a:cs typeface="Georgia"/>
              </a:rPr>
              <a:t>. </a:t>
            </a:r>
          </a:p>
          <a:p>
            <a:pPr marL="1588" indent="0">
              <a:buNone/>
            </a:pPr>
            <a:r>
              <a:rPr lang="en-US" sz="2800" dirty="0">
                <a:cs typeface="Georgia"/>
              </a:rPr>
              <a:t>Ideally, curriculum-embedded tasks require students to do and produce </a:t>
            </a:r>
            <a:r>
              <a:rPr lang="en-US" sz="2800" b="1" dirty="0">
                <a:cs typeface="Georgia"/>
              </a:rPr>
              <a:t>authentic work </a:t>
            </a:r>
            <a:r>
              <a:rPr lang="en-US" sz="2800" dirty="0">
                <a:cs typeface="Georgia"/>
              </a:rPr>
              <a:t>with the skills and knowledge contained in a given unit.</a:t>
            </a:r>
          </a:p>
        </p:txBody>
      </p:sp>
      <p:sp>
        <p:nvSpPr>
          <p:cNvPr id="4" name="TextBox 3"/>
          <p:cNvSpPr txBox="1"/>
          <p:nvPr/>
        </p:nvSpPr>
        <p:spPr>
          <a:xfrm>
            <a:off x="152400" y="196851"/>
            <a:ext cx="3390865" cy="369332"/>
          </a:xfrm>
          <a:prstGeom prst="rect">
            <a:avLst/>
          </a:prstGeom>
          <a:noFill/>
        </p:spPr>
        <p:txBody>
          <a:bodyPr wrap="none" rtlCol="0">
            <a:spAutoFit/>
          </a:bodyPr>
          <a:lstStyle/>
          <a:p>
            <a:r>
              <a:rPr lang="en-US" dirty="0">
                <a:solidFill>
                  <a:srgbClr val="053760"/>
                </a:solidFill>
              </a:rPr>
              <a:t>Session 3.D: Modifying Instruction</a:t>
            </a:r>
          </a:p>
        </p:txBody>
      </p:sp>
      <p:sp>
        <p:nvSpPr>
          <p:cNvPr id="5" name="Slide Number Placeholder 4"/>
          <p:cNvSpPr>
            <a:spLocks noGrp="1"/>
          </p:cNvSpPr>
          <p:nvPr>
            <p:ph type="sldNum" sz="quarter" idx="12"/>
          </p:nvPr>
        </p:nvSpPr>
        <p:spPr/>
        <p:txBody>
          <a:bodyPr/>
          <a:lstStyle/>
          <a:p>
            <a:fld id="{8E81FCBC-12BC-47C8-BE87-B3BC886BF939}" type="slidenum">
              <a:rPr lang="en-US" smtClean="0"/>
              <a:pPr/>
              <a:t>112</a:t>
            </a:fld>
            <a:endParaRPr lang="en-US"/>
          </a:p>
        </p:txBody>
      </p:sp>
    </p:spTree>
    <p:extLst>
      <p:ext uri="{BB962C8B-B14F-4D97-AF65-F5344CB8AC3E}">
        <p14:creationId xmlns:p14="http://schemas.microsoft.com/office/powerpoint/2010/main" val="2545074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285608" cy="6858000"/>
          </a:xfrm>
        </p:spPr>
      </p:pic>
    </p:spTree>
    <p:extLst>
      <p:ext uri="{BB962C8B-B14F-4D97-AF65-F5344CB8AC3E}">
        <p14:creationId xmlns:p14="http://schemas.microsoft.com/office/powerpoint/2010/main" val="7251213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a:t>Adapting a Task for the Classroom</a:t>
            </a:r>
          </a:p>
        </p:txBody>
      </p:sp>
      <p:sp>
        <p:nvSpPr>
          <p:cNvPr id="3" name="Content Placeholder 2"/>
          <p:cNvSpPr>
            <a:spLocks noGrp="1"/>
          </p:cNvSpPr>
          <p:nvPr>
            <p:ph idx="1"/>
          </p:nvPr>
        </p:nvSpPr>
        <p:spPr>
          <a:xfrm>
            <a:off x="457200" y="1828800"/>
            <a:ext cx="8229600" cy="4114800"/>
          </a:xfrm>
        </p:spPr>
        <p:txBody>
          <a:bodyPr/>
          <a:lstStyle/>
          <a:p>
            <a:r>
              <a:rPr lang="en-US" dirty="0"/>
              <a:t>Return to your analysis of student work in Handout 3.3.</a:t>
            </a:r>
          </a:p>
          <a:p>
            <a:pPr lvl="1"/>
            <a:r>
              <a:rPr lang="en-US" dirty="0"/>
              <a:t>In your evaluation of student work samples from this earlier task, what skills and concepts were identified as the biggest challenges for students?</a:t>
            </a:r>
          </a:p>
          <a:p>
            <a:pPr lvl="1"/>
            <a:r>
              <a:rPr lang="en-US" dirty="0"/>
              <a:t>Are there other challenges that you anticipate for students in your own context?</a:t>
            </a:r>
          </a:p>
          <a:p>
            <a:endParaRPr lang="en-US" dirty="0"/>
          </a:p>
        </p:txBody>
      </p:sp>
      <p:sp>
        <p:nvSpPr>
          <p:cNvPr id="4" name="Rectangle 3"/>
          <p:cNvSpPr/>
          <p:nvPr/>
        </p:nvSpPr>
        <p:spPr>
          <a:xfrm>
            <a:off x="485775" y="316468"/>
            <a:ext cx="6934200" cy="369332"/>
          </a:xfrm>
          <a:prstGeom prst="rect">
            <a:avLst/>
          </a:prstGeom>
        </p:spPr>
        <p:txBody>
          <a:bodyPr wrap="square">
            <a:spAutoFit/>
          </a:bodyPr>
          <a:lstStyle/>
          <a:p>
            <a:r>
              <a:rPr lang="en-US" dirty="0">
                <a:solidFill>
                  <a:srgbClr val="053760"/>
                </a:solidFill>
              </a:rPr>
              <a:t>Session 3.D: Modifying Instruction</a:t>
            </a:r>
          </a:p>
        </p:txBody>
      </p:sp>
    </p:spTree>
    <p:extLst>
      <p:ext uri="{BB962C8B-B14F-4D97-AF65-F5344CB8AC3E}">
        <p14:creationId xmlns:p14="http://schemas.microsoft.com/office/powerpoint/2010/main" val="11263071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7226"/>
            <a:ext cx="8229600" cy="914400"/>
          </a:xfrm>
        </p:spPr>
        <p:txBody>
          <a:bodyPr>
            <a:normAutofit/>
          </a:bodyPr>
          <a:lstStyle/>
          <a:p>
            <a:r>
              <a:rPr lang="en-US" dirty="0"/>
              <a:t>Adapting a Task for the Classroom</a:t>
            </a:r>
          </a:p>
        </p:txBody>
      </p:sp>
      <p:sp>
        <p:nvSpPr>
          <p:cNvPr id="3" name="Content Placeholder 2"/>
          <p:cNvSpPr>
            <a:spLocks noGrp="1"/>
          </p:cNvSpPr>
          <p:nvPr>
            <p:ph idx="1"/>
          </p:nvPr>
        </p:nvSpPr>
        <p:spPr>
          <a:xfrm>
            <a:off x="433387" y="1828800"/>
            <a:ext cx="8229600" cy="4114800"/>
          </a:xfrm>
        </p:spPr>
        <p:txBody>
          <a:bodyPr>
            <a:normAutofit/>
          </a:bodyPr>
          <a:lstStyle/>
          <a:p>
            <a:r>
              <a:rPr lang="en-US" dirty="0"/>
              <a:t>Based on your analysis of student work, create a poster with your ideas for adapting this task to a classroom setting.</a:t>
            </a:r>
          </a:p>
          <a:p>
            <a:pPr lvl="1"/>
            <a:r>
              <a:rPr lang="en-US" dirty="0"/>
              <a:t>How could you scaffold student learning?</a:t>
            </a:r>
          </a:p>
          <a:p>
            <a:pPr lvl="1"/>
            <a:r>
              <a:rPr lang="en-US" dirty="0"/>
              <a:t>What opportunities for formative assessment could you plan?</a:t>
            </a:r>
          </a:p>
          <a:p>
            <a:pPr lvl="1"/>
            <a:r>
              <a:rPr lang="en-US" dirty="0"/>
              <a:t>How would you make the task more engaging</a:t>
            </a:r>
          </a:p>
          <a:p>
            <a:pPr lvl="1"/>
            <a:endParaRPr lang="en-US" dirty="0"/>
          </a:p>
        </p:txBody>
      </p:sp>
      <p:sp>
        <p:nvSpPr>
          <p:cNvPr id="4" name="Rectangle 3"/>
          <p:cNvSpPr/>
          <p:nvPr/>
        </p:nvSpPr>
        <p:spPr>
          <a:xfrm>
            <a:off x="471487" y="268844"/>
            <a:ext cx="6829425" cy="369332"/>
          </a:xfrm>
          <a:prstGeom prst="rect">
            <a:avLst/>
          </a:prstGeom>
        </p:spPr>
        <p:txBody>
          <a:bodyPr wrap="square">
            <a:spAutoFit/>
          </a:bodyPr>
          <a:lstStyle/>
          <a:p>
            <a:r>
              <a:rPr lang="en-US" dirty="0">
                <a:solidFill>
                  <a:srgbClr val="053760"/>
                </a:solidFill>
              </a:rPr>
              <a:t>Session 3.D: Modifying Instruction</a:t>
            </a:r>
          </a:p>
        </p:txBody>
      </p:sp>
    </p:spTree>
    <p:extLst>
      <p:ext uri="{BB962C8B-B14F-4D97-AF65-F5344CB8AC3E}">
        <p14:creationId xmlns:p14="http://schemas.microsoft.com/office/powerpoint/2010/main" val="3821538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Gallery Walk</a:t>
            </a:r>
          </a:p>
        </p:txBody>
      </p:sp>
      <p:sp>
        <p:nvSpPr>
          <p:cNvPr id="3" name="Content Placeholder 2"/>
          <p:cNvSpPr>
            <a:spLocks noGrp="1"/>
          </p:cNvSpPr>
          <p:nvPr>
            <p:ph idx="1"/>
          </p:nvPr>
        </p:nvSpPr>
        <p:spPr>
          <a:xfrm>
            <a:off x="457200" y="2221468"/>
            <a:ext cx="8229600" cy="4484132"/>
          </a:xfrm>
        </p:spPr>
        <p:txBody>
          <a:bodyPr/>
          <a:lstStyle/>
          <a:p>
            <a:r>
              <a:rPr lang="en-US" dirty="0"/>
              <a:t>Circulate around the room, viewing the posters created by your colleagues. </a:t>
            </a:r>
          </a:p>
          <a:p>
            <a:r>
              <a:rPr lang="en-US" dirty="0"/>
              <a:t>Add sticky notes if you have any feedback or ideas.</a:t>
            </a:r>
          </a:p>
          <a:p>
            <a:endParaRPr lang="en-US" dirty="0"/>
          </a:p>
        </p:txBody>
      </p:sp>
      <p:sp>
        <p:nvSpPr>
          <p:cNvPr id="5" name="Rectangle 4"/>
          <p:cNvSpPr/>
          <p:nvPr/>
        </p:nvSpPr>
        <p:spPr>
          <a:xfrm>
            <a:off x="457200" y="609600"/>
            <a:ext cx="6934200" cy="369332"/>
          </a:xfrm>
          <a:prstGeom prst="rect">
            <a:avLst/>
          </a:prstGeom>
        </p:spPr>
        <p:txBody>
          <a:bodyPr wrap="square">
            <a:spAutoFit/>
          </a:bodyPr>
          <a:lstStyle/>
          <a:p>
            <a:r>
              <a:rPr lang="en-US" dirty="0">
                <a:solidFill>
                  <a:srgbClr val="053760"/>
                </a:solidFill>
              </a:rPr>
              <a:t>Session 3.D: Modifying Instruction</a:t>
            </a:r>
          </a:p>
        </p:txBody>
      </p:sp>
    </p:spTree>
    <p:extLst>
      <p:ext uri="{BB962C8B-B14F-4D97-AF65-F5344CB8AC3E}">
        <p14:creationId xmlns:p14="http://schemas.microsoft.com/office/powerpoint/2010/main" val="8569975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99" y="914400"/>
            <a:ext cx="8229600" cy="914400"/>
          </a:xfrm>
        </p:spPr>
        <p:txBody>
          <a:bodyPr>
            <a:normAutofit fontScale="90000"/>
          </a:bodyPr>
          <a:lstStyle/>
          <a:p>
            <a:r>
              <a:rPr lang="en-US" dirty="0"/>
              <a:t>Performance Assessment Resource Bank (PARB)</a:t>
            </a:r>
          </a:p>
        </p:txBody>
      </p:sp>
      <p:sp>
        <p:nvSpPr>
          <p:cNvPr id="3" name="Content Placeholder 2"/>
          <p:cNvSpPr>
            <a:spLocks noGrp="1"/>
          </p:cNvSpPr>
          <p:nvPr>
            <p:ph idx="1"/>
          </p:nvPr>
        </p:nvSpPr>
        <p:spPr>
          <a:xfrm>
            <a:off x="466299" y="2362200"/>
            <a:ext cx="8229600" cy="4114800"/>
          </a:xfrm>
        </p:spPr>
        <p:txBody>
          <a:bodyPr>
            <a:normAutofit/>
          </a:bodyPr>
          <a:lstStyle/>
          <a:p>
            <a:pPr marL="0" indent="0">
              <a:buNone/>
            </a:pPr>
            <a:r>
              <a:rPr lang="en-US" dirty="0"/>
              <a:t>This website offers free, vetted K-12 curriculum-embedded performance tasks in math, English/language arts, science, and history/social studies:</a:t>
            </a:r>
          </a:p>
          <a:p>
            <a:pPr>
              <a:buFont typeface="Arial" panose="020B0604020202020204" pitchFamily="34" charset="0"/>
              <a:buChar char="•"/>
            </a:pPr>
            <a:r>
              <a:rPr lang="en-US" sz="3100" dirty="0">
                <a:hlinkClick r:id="rId3"/>
              </a:rPr>
              <a:t>www.performanceassessmentresourcebank.org</a:t>
            </a:r>
            <a:r>
              <a:rPr lang="en-US" sz="3100" dirty="0"/>
              <a:t> </a:t>
            </a:r>
          </a:p>
        </p:txBody>
      </p:sp>
      <p:sp>
        <p:nvSpPr>
          <p:cNvPr id="4" name="Rectangle 3"/>
          <p:cNvSpPr/>
          <p:nvPr/>
        </p:nvSpPr>
        <p:spPr>
          <a:xfrm>
            <a:off x="475398" y="253285"/>
            <a:ext cx="7144602" cy="369332"/>
          </a:xfrm>
          <a:prstGeom prst="rect">
            <a:avLst/>
          </a:prstGeom>
        </p:spPr>
        <p:txBody>
          <a:bodyPr wrap="square">
            <a:spAutoFit/>
          </a:bodyPr>
          <a:lstStyle/>
          <a:p>
            <a:r>
              <a:rPr lang="en-US" dirty="0">
                <a:solidFill>
                  <a:srgbClr val="053760"/>
                </a:solidFill>
              </a:rPr>
              <a:t>Session 3.D: Modifying Instruction</a:t>
            </a:r>
          </a:p>
        </p:txBody>
      </p:sp>
    </p:spTree>
    <p:extLst>
      <p:ext uri="{BB962C8B-B14F-4D97-AF65-F5344CB8AC3E}">
        <p14:creationId xmlns:p14="http://schemas.microsoft.com/office/powerpoint/2010/main" val="7988384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normAutofit fontScale="90000"/>
          </a:bodyPr>
          <a:lstStyle/>
          <a:p>
            <a:r>
              <a:rPr lang="en-US" sz="2000" dirty="0">
                <a:solidFill>
                  <a:srgbClr val="053760"/>
                </a:solidFill>
              </a:rPr>
              <a:t>Session 3.D: Modifying Instruction</a:t>
            </a:r>
            <a:r>
              <a:rPr lang="en-US" dirty="0"/>
              <a:t/>
            </a:r>
            <a:br>
              <a:rPr lang="en-US" dirty="0"/>
            </a:br>
            <a:endParaRPr lang="en-US" dirty="0"/>
          </a:p>
        </p:txBody>
      </p:sp>
      <p:sp>
        <p:nvSpPr>
          <p:cNvPr id="3" name="Content Placeholder 2"/>
          <p:cNvSpPr>
            <a:spLocks noGrp="1"/>
          </p:cNvSpPr>
          <p:nvPr>
            <p:ph idx="1"/>
          </p:nvPr>
        </p:nvSpPr>
        <p:spPr>
          <a:xfrm>
            <a:off x="457200" y="1600201"/>
            <a:ext cx="8229600" cy="4114800"/>
          </a:xfrm>
        </p:spPr>
        <p:txBody>
          <a:bodyPr/>
          <a:lstStyle/>
          <a:p>
            <a:r>
              <a:rPr lang="en-US" dirty="0"/>
              <a:t>See Handout 3.5: Additional Resources for Performance Assessment for more information. </a:t>
            </a:r>
          </a:p>
        </p:txBody>
      </p:sp>
    </p:spTree>
    <p:extLst>
      <p:ext uri="{BB962C8B-B14F-4D97-AF65-F5344CB8AC3E}">
        <p14:creationId xmlns:p14="http://schemas.microsoft.com/office/powerpoint/2010/main" val="18772223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685801"/>
            <a:ext cx="8229600" cy="914400"/>
          </a:xfrm>
        </p:spPr>
        <p:txBody>
          <a:bodyPr/>
          <a:lstStyle/>
          <a:p>
            <a:r>
              <a:rPr lang="en-US" dirty="0"/>
              <a:t>Closing Reflections</a:t>
            </a:r>
          </a:p>
        </p:txBody>
      </p:sp>
      <p:sp>
        <p:nvSpPr>
          <p:cNvPr id="3" name="Content Placeholder 2"/>
          <p:cNvSpPr>
            <a:spLocks noGrp="1"/>
          </p:cNvSpPr>
          <p:nvPr>
            <p:ph idx="1"/>
          </p:nvPr>
        </p:nvSpPr>
        <p:spPr/>
        <p:txBody>
          <a:bodyPr/>
          <a:lstStyle/>
          <a:p>
            <a:r>
              <a:rPr lang="en-US" dirty="0"/>
              <a:t>How has today’s experience impacted your thinking about performance assessment?</a:t>
            </a:r>
          </a:p>
        </p:txBody>
      </p:sp>
      <p:sp>
        <p:nvSpPr>
          <p:cNvPr id="4" name="Rectangle 3"/>
          <p:cNvSpPr/>
          <p:nvPr/>
        </p:nvSpPr>
        <p:spPr>
          <a:xfrm>
            <a:off x="454152" y="292085"/>
            <a:ext cx="6934200" cy="369332"/>
          </a:xfrm>
          <a:prstGeom prst="rect">
            <a:avLst/>
          </a:prstGeom>
        </p:spPr>
        <p:txBody>
          <a:bodyPr wrap="square">
            <a:spAutoFit/>
          </a:bodyPr>
          <a:lstStyle/>
          <a:p>
            <a:r>
              <a:rPr lang="en-US" dirty="0">
                <a:solidFill>
                  <a:srgbClr val="053760"/>
                </a:solidFill>
              </a:rPr>
              <a:t>Session 3.D: Modifying Instruction</a:t>
            </a:r>
          </a:p>
        </p:txBody>
      </p:sp>
    </p:spTree>
    <p:extLst>
      <p:ext uri="{BB962C8B-B14F-4D97-AF65-F5344CB8AC3E}">
        <p14:creationId xmlns:p14="http://schemas.microsoft.com/office/powerpoint/2010/main" val="194361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229600" cy="914400"/>
          </a:xfrm>
        </p:spPr>
        <p:txBody>
          <a:bodyPr>
            <a:noAutofit/>
          </a:bodyPr>
          <a:lstStyle/>
          <a:p>
            <a:r>
              <a:rPr lang="en-US" dirty="0"/>
              <a:t>Key Features of Formative Assessment: </a:t>
            </a:r>
          </a:p>
        </p:txBody>
      </p:sp>
      <p:sp>
        <p:nvSpPr>
          <p:cNvPr id="5" name="Content Placeholder 4"/>
          <p:cNvSpPr>
            <a:spLocks noGrp="1"/>
          </p:cNvSpPr>
          <p:nvPr>
            <p:ph idx="1"/>
          </p:nvPr>
        </p:nvSpPr>
        <p:spPr>
          <a:xfrm>
            <a:off x="457200" y="1066800"/>
            <a:ext cx="8229600" cy="4876800"/>
          </a:xfrm>
        </p:spPr>
        <p:txBody>
          <a:bodyPr>
            <a:normAutofit fontScale="92500" lnSpcReduction="10000"/>
          </a:bodyPr>
          <a:lstStyle/>
          <a:p>
            <a:r>
              <a:rPr lang="en-US" sz="2800" b="1" dirty="0"/>
              <a:t>Clear lesson-learning goals and success criteria,</a:t>
            </a:r>
            <a:r>
              <a:rPr lang="en-US" sz="2800" dirty="0"/>
              <a:t> so students understand what they are aiming for; </a:t>
            </a:r>
          </a:p>
          <a:p>
            <a:r>
              <a:rPr lang="en-US" sz="2800" b="1" dirty="0"/>
              <a:t>Evidence of learning</a:t>
            </a:r>
            <a:r>
              <a:rPr lang="en-US" sz="2800" dirty="0"/>
              <a:t> gathered during lessons to determine where students are relative to goals; </a:t>
            </a:r>
          </a:p>
          <a:p>
            <a:r>
              <a:rPr lang="en-US" sz="2800" b="1" dirty="0"/>
              <a:t>A pedagogical response to evidence, including descriptive feedback,</a:t>
            </a:r>
            <a:r>
              <a:rPr lang="en-US" sz="2800" dirty="0"/>
              <a:t> that supports learning by helping students answer: Where am I going? Where am I now? What are my next steps?</a:t>
            </a:r>
          </a:p>
          <a:p>
            <a:r>
              <a:rPr lang="en-US" sz="2800" b="1" dirty="0"/>
              <a:t>Peer- and self-assessment</a:t>
            </a:r>
            <a:r>
              <a:rPr lang="en-US" sz="2800" dirty="0"/>
              <a:t> to strengthen students’ learning, efficacy, confidence, and autonomy;</a:t>
            </a:r>
          </a:p>
          <a:p>
            <a:r>
              <a:rPr lang="en-US" sz="2800" b="1" dirty="0"/>
              <a:t>A collaborative classroom culture</a:t>
            </a:r>
            <a:r>
              <a:rPr lang="en-US" sz="2800" dirty="0"/>
              <a:t> where students and teachers are partners in learning.</a:t>
            </a:r>
          </a:p>
          <a:p>
            <a:pPr>
              <a:buFont typeface="Arial"/>
              <a:buChar char="•"/>
            </a:pPr>
            <a:endParaRPr lang="en-US" sz="2800" dirty="0"/>
          </a:p>
          <a:p>
            <a:endParaRPr lang="en-US" dirty="0"/>
          </a:p>
        </p:txBody>
      </p:sp>
      <p:sp>
        <p:nvSpPr>
          <p:cNvPr id="6" name="TextBox 5"/>
          <p:cNvSpPr txBox="1"/>
          <p:nvPr/>
        </p:nvSpPr>
        <p:spPr>
          <a:xfrm>
            <a:off x="304800" y="228600"/>
            <a:ext cx="3285130" cy="646331"/>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p>
        </p:txBody>
      </p:sp>
      <p:sp>
        <p:nvSpPr>
          <p:cNvPr id="8" name="TextBox 7"/>
          <p:cNvSpPr txBox="1"/>
          <p:nvPr/>
        </p:nvSpPr>
        <p:spPr>
          <a:xfrm>
            <a:off x="4800600" y="5742672"/>
            <a:ext cx="3300840" cy="646331"/>
          </a:xfrm>
          <a:prstGeom prst="rect">
            <a:avLst/>
          </a:prstGeom>
          <a:noFill/>
        </p:spPr>
        <p:txBody>
          <a:bodyPr wrap="none" rtlCol="0">
            <a:spAutoFit/>
          </a:bodyPr>
          <a:lstStyle/>
          <a:p>
            <a:r>
              <a:rPr lang="en-US" dirty="0"/>
              <a:t>(</a:t>
            </a:r>
            <a:r>
              <a:rPr lang="en-US" dirty="0" err="1"/>
              <a:t>Linquanti</a:t>
            </a:r>
            <a:r>
              <a:rPr lang="en-US" dirty="0"/>
              <a:t>, 2014)</a:t>
            </a:r>
          </a:p>
          <a:p>
            <a:r>
              <a:rPr lang="en-US" dirty="0"/>
              <a:t>From the CA ELA/ELD Framework</a:t>
            </a:r>
          </a:p>
        </p:txBody>
      </p:sp>
    </p:spTree>
    <p:extLst>
      <p:ext uri="{BB962C8B-B14F-4D97-AF65-F5344CB8AC3E}">
        <p14:creationId xmlns:p14="http://schemas.microsoft.com/office/powerpoint/2010/main" val="14923650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a:t>
            </a:r>
          </a:p>
        </p:txBody>
      </p:sp>
      <p:sp>
        <p:nvSpPr>
          <p:cNvPr id="3" name="Content Placeholder 2"/>
          <p:cNvSpPr>
            <a:spLocks noGrp="1"/>
          </p:cNvSpPr>
          <p:nvPr>
            <p:ph idx="1"/>
          </p:nvPr>
        </p:nvSpPr>
        <p:spPr>
          <a:xfrm>
            <a:off x="457200" y="1197968"/>
            <a:ext cx="8229600" cy="4517033"/>
          </a:xfrm>
        </p:spPr>
        <p:txBody>
          <a:bodyPr>
            <a:normAutofit/>
          </a:bodyPr>
          <a:lstStyle/>
          <a:p>
            <a:r>
              <a:rPr lang="en-US" dirty="0"/>
              <a:t>Some ways to elicit evidence for formative assessment:</a:t>
            </a:r>
          </a:p>
          <a:p>
            <a:pPr lvl="1"/>
            <a:r>
              <a:rPr lang="en-US" dirty="0"/>
              <a:t>Observation of academic dialogue</a:t>
            </a:r>
          </a:p>
          <a:p>
            <a:pPr lvl="1"/>
            <a:r>
              <a:rPr lang="en-US" dirty="0"/>
              <a:t>Questioning discussions</a:t>
            </a:r>
          </a:p>
          <a:p>
            <a:pPr lvl="1"/>
            <a:r>
              <a:rPr lang="en-US" dirty="0"/>
              <a:t>Analysis of student work</a:t>
            </a:r>
          </a:p>
          <a:p>
            <a:pPr lvl="1"/>
            <a:r>
              <a:rPr lang="en-US" dirty="0"/>
              <a:t>Peer- and self-assessment strategies</a:t>
            </a:r>
          </a:p>
          <a:p>
            <a:r>
              <a:rPr lang="en-US" dirty="0"/>
              <a:t>What does formative assessment look like in your context?</a:t>
            </a:r>
          </a:p>
          <a:p>
            <a:endParaRPr lang="en-US" dirty="0"/>
          </a:p>
        </p:txBody>
      </p:sp>
      <p:sp>
        <p:nvSpPr>
          <p:cNvPr id="4" name="TextBox 3"/>
          <p:cNvSpPr txBox="1"/>
          <p:nvPr/>
        </p:nvSpPr>
        <p:spPr>
          <a:xfrm>
            <a:off x="152400" y="128312"/>
            <a:ext cx="3285130" cy="923330"/>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91532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Assessment</a:t>
            </a:r>
          </a:p>
        </p:txBody>
      </p:sp>
      <p:sp>
        <p:nvSpPr>
          <p:cNvPr id="3" name="Content Placeholder 2"/>
          <p:cNvSpPr>
            <a:spLocks noGrp="1"/>
          </p:cNvSpPr>
          <p:nvPr>
            <p:ph idx="1"/>
          </p:nvPr>
        </p:nvSpPr>
        <p:spPr>
          <a:xfrm>
            <a:off x="457200" y="1197968"/>
            <a:ext cx="8229600" cy="4517033"/>
          </a:xfrm>
        </p:spPr>
        <p:txBody>
          <a:bodyPr vert="horz" lIns="91440" tIns="45720" rIns="91440" bIns="45720" rtlCol="0" anchor="t">
            <a:normAutofit fontScale="92500" lnSpcReduction="10000"/>
          </a:bodyPr>
          <a:lstStyle/>
          <a:p>
            <a:r>
              <a:rPr lang="x-none" dirty="0"/>
              <a:t>Description:</a:t>
            </a:r>
          </a:p>
          <a:p>
            <a:pPr lvl="1"/>
            <a:r>
              <a:rPr lang="x-none" sz="2600" dirty="0">
                <a:cs typeface="Helvetica" panose="020B0604020202020204" pitchFamily="34" charset="0"/>
              </a:rPr>
              <a:t>Compares student understanding or performance against a set of learning standards or objectives</a:t>
            </a:r>
          </a:p>
          <a:p>
            <a:pPr lvl="1"/>
            <a:r>
              <a:rPr lang="x-none" sz="2600" dirty="0">
                <a:cs typeface="Helvetica" panose="020B0604020202020204" pitchFamily="34" charset="0"/>
              </a:rPr>
              <a:t>May be administered at specified intervals over the course of an academic year</a:t>
            </a:r>
          </a:p>
          <a:p>
            <a:pPr lvl="1"/>
            <a:r>
              <a:rPr lang="x-none" sz="2600" dirty="0">
                <a:cs typeface="Helvetica" panose="020B0604020202020204" pitchFamily="34" charset="0"/>
              </a:rPr>
              <a:t>May be common across classes or schools</a:t>
            </a:r>
            <a:endParaRPr lang="x-none" dirty="0"/>
          </a:p>
          <a:p>
            <a:r>
              <a:rPr lang="x-none" dirty="0"/>
              <a:t>Purposes:</a:t>
            </a:r>
          </a:p>
          <a:p>
            <a:pPr lvl="1"/>
            <a:r>
              <a:rPr lang="x-none" sz="2600" dirty="0">
                <a:cs typeface="Helvetica" panose="020B0604020202020204" pitchFamily="34" charset="0"/>
              </a:rPr>
              <a:t>Monitor students’ academic progress toward longer-term goals</a:t>
            </a:r>
          </a:p>
          <a:p>
            <a:pPr lvl="1"/>
            <a:r>
              <a:rPr lang="x-none" sz="2600" dirty="0">
                <a:cs typeface="Helvetica" panose="020B0604020202020204" pitchFamily="34" charset="0"/>
              </a:rPr>
              <a:t>Inform school improvement planning</a:t>
            </a:r>
            <a:endParaRPr lang="en-US" sz="2600" dirty="0">
              <a:cs typeface="Helvetica" panose="020B0604020202020204" pitchFamily="34" charset="0"/>
            </a:endParaRPr>
          </a:p>
          <a:p>
            <a:pPr lvl="1"/>
            <a:r>
              <a:rPr lang="x-none" sz="2600" dirty="0">
                <a:cs typeface="Helvetica" panose="020B0604020202020204" pitchFamily="34" charset="0"/>
              </a:rPr>
              <a:t>May predict </a:t>
            </a:r>
            <a:r>
              <a:rPr lang="en-US" sz="2600" dirty="0">
                <a:cs typeface="Helvetica" panose="020B0604020202020204" pitchFamily="34" charset="0"/>
              </a:rPr>
              <a:t>a </a:t>
            </a:r>
            <a:r>
              <a:rPr lang="x-none" sz="2600" dirty="0">
                <a:cs typeface="Helvetica" panose="020B0604020202020204" pitchFamily="34" charset="0"/>
              </a:rPr>
              <a:t>student’s end-of-year performance</a:t>
            </a:r>
          </a:p>
          <a:p>
            <a:pPr lvl="1"/>
            <a:endParaRPr lang="x-none" sz="2600" dirty="0">
              <a:cs typeface="Helvetica" panose="020B0604020202020204" pitchFamily="34" charset="0"/>
            </a:endParaRPr>
          </a:p>
          <a:p>
            <a:endParaRPr lang="en-US" dirty="0"/>
          </a:p>
          <a:p>
            <a:endParaRPr lang="en-US" dirty="0"/>
          </a:p>
        </p:txBody>
      </p:sp>
      <p:sp>
        <p:nvSpPr>
          <p:cNvPr id="4" name="TextBox 3"/>
          <p:cNvSpPr txBox="1"/>
          <p:nvPr/>
        </p:nvSpPr>
        <p:spPr>
          <a:xfrm>
            <a:off x="152400" y="128312"/>
            <a:ext cx="3285130" cy="923330"/>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15435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Assessment</a:t>
            </a:r>
          </a:p>
        </p:txBody>
      </p:sp>
      <p:sp>
        <p:nvSpPr>
          <p:cNvPr id="3" name="Content Placeholder 2"/>
          <p:cNvSpPr>
            <a:spLocks noGrp="1"/>
          </p:cNvSpPr>
          <p:nvPr>
            <p:ph idx="1"/>
          </p:nvPr>
        </p:nvSpPr>
        <p:spPr>
          <a:xfrm>
            <a:off x="457200" y="1197968"/>
            <a:ext cx="8229600" cy="4517033"/>
          </a:xfrm>
        </p:spPr>
        <p:txBody>
          <a:bodyPr>
            <a:normAutofit/>
          </a:bodyPr>
          <a:lstStyle/>
          <a:p>
            <a:r>
              <a:rPr lang="en-US" dirty="0"/>
              <a:t>Examples of interim assessment:</a:t>
            </a:r>
          </a:p>
          <a:p>
            <a:pPr lvl="1"/>
            <a:r>
              <a:rPr lang="en-US" dirty="0">
                <a:cs typeface="Helvetica" panose="020B0604020202020204" pitchFamily="34" charset="0"/>
              </a:rPr>
              <a:t>Common interim assessments</a:t>
            </a:r>
          </a:p>
          <a:p>
            <a:pPr lvl="1"/>
            <a:r>
              <a:rPr lang="en-US" dirty="0">
                <a:cs typeface="Helvetica" panose="020B0604020202020204" pitchFamily="34" charset="0"/>
              </a:rPr>
              <a:t>Common performance tasks</a:t>
            </a:r>
          </a:p>
          <a:p>
            <a:pPr lvl="1"/>
            <a:r>
              <a:rPr lang="en-US" dirty="0">
                <a:cs typeface="Helvetica" panose="020B0604020202020204" pitchFamily="34" charset="0"/>
              </a:rPr>
              <a:t>Mid-term examinations</a:t>
            </a:r>
          </a:p>
          <a:p>
            <a:pPr lvl="1"/>
            <a:r>
              <a:rPr lang="en-US" dirty="0">
                <a:cs typeface="Helvetica" panose="020B0604020202020204" pitchFamily="34" charset="0"/>
              </a:rPr>
              <a:t>Trimester examinations</a:t>
            </a:r>
          </a:p>
          <a:p>
            <a:pPr lvl="1"/>
            <a:r>
              <a:rPr lang="en-US" dirty="0">
                <a:cs typeface="Helvetica" panose="020B0604020202020204" pitchFamily="34" charset="0"/>
              </a:rPr>
              <a:t>May include item banks</a:t>
            </a:r>
          </a:p>
          <a:p>
            <a:pPr lvl="1"/>
            <a:endParaRPr lang="en-US" dirty="0">
              <a:cs typeface="Helvetica" panose="020B0604020202020204" pitchFamily="34" charset="0"/>
            </a:endParaRPr>
          </a:p>
          <a:p>
            <a:pPr marL="457200" lvl="1" indent="0">
              <a:buNone/>
            </a:pPr>
            <a:endParaRPr lang="en-US" dirty="0"/>
          </a:p>
        </p:txBody>
      </p:sp>
      <p:sp>
        <p:nvSpPr>
          <p:cNvPr id="4" name="TextBox 3"/>
          <p:cNvSpPr txBox="1"/>
          <p:nvPr/>
        </p:nvSpPr>
        <p:spPr>
          <a:xfrm>
            <a:off x="152400" y="128312"/>
            <a:ext cx="3285130" cy="923330"/>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47994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Summative Assessment</a:t>
            </a:r>
          </a:p>
        </p:txBody>
      </p:sp>
      <p:sp>
        <p:nvSpPr>
          <p:cNvPr id="3" name="Content Placeholder 2"/>
          <p:cNvSpPr>
            <a:spLocks noGrp="1"/>
          </p:cNvSpPr>
          <p:nvPr>
            <p:ph idx="1"/>
          </p:nvPr>
        </p:nvSpPr>
        <p:spPr>
          <a:xfrm>
            <a:off x="457200" y="1197968"/>
            <a:ext cx="8229600" cy="4517033"/>
          </a:xfrm>
        </p:spPr>
        <p:txBody>
          <a:bodyPr vert="horz" lIns="91440" tIns="45720" rIns="91440" bIns="45720" rtlCol="0" anchor="t">
            <a:noAutofit/>
          </a:bodyPr>
          <a:lstStyle/>
          <a:p>
            <a:r>
              <a:rPr lang="x-none" sz="2600" dirty="0"/>
              <a:t>Description:</a:t>
            </a:r>
          </a:p>
          <a:p>
            <a:pPr lvl="1"/>
            <a:r>
              <a:rPr lang="x-none" sz="2400" dirty="0">
                <a:cs typeface="Helvetica" panose="020B0604020202020204" pitchFamily="34" charset="0"/>
              </a:rPr>
              <a:t>May be referred to as a “culminating assessment”</a:t>
            </a:r>
          </a:p>
          <a:p>
            <a:pPr lvl="1"/>
            <a:r>
              <a:rPr lang="x-none" sz="2400" dirty="0">
                <a:cs typeface="Helvetica" panose="020B0604020202020204" pitchFamily="34" charset="0"/>
              </a:rPr>
              <a:t>Provides information on students’ knowledge and skills relative to learning standards </a:t>
            </a:r>
          </a:p>
          <a:p>
            <a:pPr lvl="1"/>
            <a:r>
              <a:rPr lang="x-none" sz="2400" dirty="0">
                <a:cs typeface="Helvetica" panose="020B0604020202020204" pitchFamily="34" charset="0"/>
              </a:rPr>
              <a:t>May be “high-stakes”</a:t>
            </a:r>
            <a:endParaRPr lang="x-none" sz="2600" dirty="0">
              <a:cs typeface="Helvetica" panose="020B0604020202020204" pitchFamily="34" charset="0"/>
            </a:endParaRPr>
          </a:p>
          <a:p>
            <a:r>
              <a:rPr lang="x-none" sz="2600" dirty="0">
                <a:cs typeface="Helvetica" panose="020B0604020202020204" pitchFamily="34" charset="0"/>
              </a:rPr>
              <a:t>Purposes: </a:t>
            </a:r>
          </a:p>
          <a:p>
            <a:pPr lvl="1"/>
            <a:r>
              <a:rPr lang="x-none" sz="2400" dirty="0">
                <a:cs typeface="Helvetica" panose="020B0604020202020204" pitchFamily="34" charset="0"/>
              </a:rPr>
              <a:t>Provide an overall description of students</a:t>
            </a:r>
            <a:r>
              <a:rPr lang="en-US" sz="2400" dirty="0">
                <a:cs typeface="Helvetica" panose="020B0604020202020204" pitchFamily="34" charset="0"/>
              </a:rPr>
              <a:t>’</a:t>
            </a:r>
            <a:r>
              <a:rPr lang="x-none" sz="2400" dirty="0">
                <a:cs typeface="Helvetica" panose="020B0604020202020204" pitchFamily="34" charset="0"/>
              </a:rPr>
              <a:t> learning status</a:t>
            </a:r>
          </a:p>
          <a:p>
            <a:pPr lvl="1"/>
            <a:r>
              <a:rPr lang="x-none" sz="2400" dirty="0">
                <a:cs typeface="Helvetica" panose="020B0604020202020204" pitchFamily="34" charset="0"/>
              </a:rPr>
              <a:t>Monitor and evaluate student achievement at the group level</a:t>
            </a:r>
          </a:p>
          <a:p>
            <a:pPr lvl="1"/>
            <a:r>
              <a:rPr lang="x-none" sz="2400" dirty="0">
                <a:cs typeface="Helvetica" panose="020B0604020202020204" pitchFamily="34" charset="0"/>
              </a:rPr>
              <a:t>Inform program-level and school</a:t>
            </a:r>
            <a:r>
              <a:rPr lang="en-US" sz="2400" dirty="0">
                <a:cs typeface="Helvetica" panose="020B0604020202020204" pitchFamily="34" charset="0"/>
              </a:rPr>
              <a:t>-</a:t>
            </a:r>
            <a:r>
              <a:rPr lang="x-none" sz="2400" dirty="0">
                <a:cs typeface="Helvetica" panose="020B0604020202020204" pitchFamily="34" charset="0"/>
              </a:rPr>
              <a:t>improvement plannin</a:t>
            </a:r>
            <a:r>
              <a:rPr lang="x-none" sz="2400" dirty="0"/>
              <a:t>g</a:t>
            </a:r>
          </a:p>
        </p:txBody>
      </p:sp>
      <p:sp>
        <p:nvSpPr>
          <p:cNvPr id="4" name="TextBox 3"/>
          <p:cNvSpPr txBox="1"/>
          <p:nvPr/>
        </p:nvSpPr>
        <p:spPr>
          <a:xfrm>
            <a:off x="152400" y="128312"/>
            <a:ext cx="3285130" cy="646331"/>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222671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Summative Assessment </a:t>
            </a:r>
          </a:p>
        </p:txBody>
      </p:sp>
      <p:sp>
        <p:nvSpPr>
          <p:cNvPr id="3" name="Content Placeholder 2"/>
          <p:cNvSpPr>
            <a:spLocks noGrp="1"/>
          </p:cNvSpPr>
          <p:nvPr>
            <p:ph idx="1"/>
          </p:nvPr>
        </p:nvSpPr>
        <p:spPr>
          <a:xfrm>
            <a:off x="228600" y="1219200"/>
            <a:ext cx="8229600" cy="4419601"/>
          </a:xfrm>
        </p:spPr>
        <p:txBody>
          <a:bodyPr>
            <a:normAutofit/>
          </a:bodyPr>
          <a:lstStyle/>
          <a:p>
            <a:r>
              <a:rPr lang="en-US" sz="3000" dirty="0">
                <a:cs typeface="Helvetica" panose="020B0604020202020204" pitchFamily="34" charset="0"/>
              </a:rPr>
              <a:t>Examples of large-scale summative assessment:</a:t>
            </a:r>
          </a:p>
          <a:p>
            <a:pPr lvl="1"/>
            <a:r>
              <a:rPr lang="en-US" sz="2200" dirty="0">
                <a:cs typeface="Helvetica" panose="020B0604020202020204" pitchFamily="34" charset="0"/>
              </a:rPr>
              <a:t>National Assessment of Educational Progress (NAEP)</a:t>
            </a:r>
          </a:p>
          <a:p>
            <a:pPr lvl="1"/>
            <a:r>
              <a:rPr lang="en-US" sz="2200" dirty="0">
                <a:cs typeface="Helvetica" panose="020B0604020202020204" pitchFamily="34" charset="0"/>
              </a:rPr>
              <a:t>Smarter Balanced Summative Assessments </a:t>
            </a:r>
          </a:p>
          <a:p>
            <a:pPr lvl="1"/>
            <a:r>
              <a:rPr lang="en-US" sz="2200" dirty="0">
                <a:cs typeface="Helvetica" panose="020B0604020202020204" pitchFamily="34" charset="0"/>
              </a:rPr>
              <a:t>Partnership for Assessment of Readiness for College and Careers (PARCC) Assessments</a:t>
            </a:r>
          </a:p>
          <a:p>
            <a:pPr lvl="1"/>
            <a:r>
              <a:rPr lang="en-US" sz="2200" dirty="0">
                <a:cs typeface="Helvetica" panose="020B0604020202020204" pitchFamily="34" charset="0"/>
              </a:rPr>
              <a:t>Specific statewide examinations</a:t>
            </a:r>
          </a:p>
          <a:p>
            <a:r>
              <a:rPr lang="en-US" sz="2800" dirty="0">
                <a:cs typeface="Helvetica" panose="020B0604020202020204" pitchFamily="34" charset="0"/>
              </a:rPr>
              <a:t>A summative assessment may also be given at the school or classroom level</a:t>
            </a:r>
          </a:p>
          <a:p>
            <a:pPr lvl="1"/>
            <a:r>
              <a:rPr lang="en-US" sz="2200" dirty="0">
                <a:cs typeface="Helvetica" panose="020B0604020202020204" pitchFamily="34" charset="0"/>
              </a:rPr>
              <a:t>End-of-unit assessment </a:t>
            </a:r>
          </a:p>
          <a:p>
            <a:pPr lvl="1"/>
            <a:r>
              <a:rPr lang="en-US" sz="2200" dirty="0">
                <a:cs typeface="Helvetica" panose="020B0604020202020204" pitchFamily="34" charset="0"/>
              </a:rPr>
              <a:t>End-of-course assessment </a:t>
            </a:r>
          </a:p>
        </p:txBody>
      </p:sp>
      <p:sp>
        <p:nvSpPr>
          <p:cNvPr id="6" name="Rectangle 5"/>
          <p:cNvSpPr/>
          <p:nvPr/>
        </p:nvSpPr>
        <p:spPr>
          <a:xfrm>
            <a:off x="152401" y="84138"/>
            <a:ext cx="4495799" cy="381000"/>
          </a:xfrm>
          <a:prstGeom prst="rect">
            <a:avLst/>
          </a:prstGeom>
        </p:spPr>
        <p:txBody>
          <a:bodyPr wrap="square">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1067855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Balanced Assessment Systems</a:t>
            </a:r>
          </a:p>
        </p:txBody>
      </p:sp>
      <p:sp>
        <p:nvSpPr>
          <p:cNvPr id="6" name="Content Placeholder 5"/>
          <p:cNvSpPr>
            <a:spLocks noGrp="1"/>
          </p:cNvSpPr>
          <p:nvPr>
            <p:ph idx="1"/>
          </p:nvPr>
        </p:nvSpPr>
        <p:spPr>
          <a:xfrm>
            <a:off x="457200" y="1379538"/>
            <a:ext cx="8229600" cy="4335463"/>
          </a:xfrm>
        </p:spPr>
        <p:txBody>
          <a:bodyPr>
            <a:noAutofit/>
          </a:bodyPr>
          <a:lstStyle/>
          <a:p>
            <a:pPr marL="0" indent="0">
              <a:buNone/>
            </a:pPr>
            <a:r>
              <a:rPr lang="en-US" sz="2300" dirty="0"/>
              <a:t>“A comprehensive, coherent, and continuous system of assessment provides mutually complementary views of student learning, ensures that assessment within each cycle is focused on the same ultimate goal—achievement of standards—and pushes instruction and learning in a common direction (Herman, 2010).”</a:t>
            </a:r>
          </a:p>
          <a:p>
            <a:pPr marL="0" indent="0">
              <a:buNone/>
            </a:pPr>
            <a:r>
              <a:rPr lang="en-US" sz="2300" dirty="0"/>
              <a:t>						California ELA/ELD Framework, P. 827</a:t>
            </a:r>
          </a:p>
          <a:p>
            <a:pPr marL="0" indent="0">
              <a:buNone/>
            </a:pPr>
            <a:endParaRPr lang="en-US" sz="2300" dirty="0"/>
          </a:p>
          <a:p>
            <a:r>
              <a:rPr lang="en-US" dirty="0"/>
              <a:t>What do you think are key features of a balanced assessment system?</a:t>
            </a:r>
          </a:p>
        </p:txBody>
      </p:sp>
      <p:sp>
        <p:nvSpPr>
          <p:cNvPr id="4" name="Rectangle 3"/>
          <p:cNvSpPr/>
          <p:nvPr/>
        </p:nvSpPr>
        <p:spPr>
          <a:xfrm>
            <a:off x="152401" y="84138"/>
            <a:ext cx="4495799" cy="381000"/>
          </a:xfrm>
          <a:prstGeom prst="rect">
            <a:avLst/>
          </a:prstGeom>
        </p:spPr>
        <p:txBody>
          <a:bodyPr wrap="square">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877339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533400"/>
            <a:ext cx="8001000" cy="1143000"/>
          </a:xfrm>
        </p:spPr>
        <p:txBody>
          <a:bodyPr>
            <a:noAutofit/>
          </a:bodyPr>
          <a:lstStyle/>
          <a:p>
            <a:pPr algn="l"/>
            <a:r>
              <a:rPr lang="en-US" sz="3700" dirty="0">
                <a:solidFill>
                  <a:srgbClr val="063760"/>
                </a:solidFill>
              </a:rPr>
              <a:t>Balanced and Coherent </a:t>
            </a:r>
            <a:br>
              <a:rPr lang="en-US" sz="3700" dirty="0">
                <a:solidFill>
                  <a:srgbClr val="063760"/>
                </a:solidFill>
              </a:rPr>
            </a:br>
            <a:r>
              <a:rPr lang="en-US" sz="3700" dirty="0">
                <a:solidFill>
                  <a:srgbClr val="063760"/>
                </a:solidFill>
              </a:rPr>
              <a:t>Assessment System</a:t>
            </a:r>
          </a:p>
        </p:txBody>
      </p:sp>
      <p:graphicFrame>
        <p:nvGraphicFramePr>
          <p:cNvPr id="6" name="Content Placeholder 3"/>
          <p:cNvGraphicFramePr>
            <a:graphicFrameLocks noGrp="1"/>
          </p:cNvGraphicFramePr>
          <p:nvPr>
            <p:ph sz="half" idx="4294967295"/>
            <p:extLst>
              <p:ext uri="{D42A27DB-BD31-4B8C-83A1-F6EECF244321}">
                <p14:modId xmlns:p14="http://schemas.microsoft.com/office/powerpoint/2010/main" val="152158033"/>
              </p:ext>
            </p:extLst>
          </p:nvPr>
        </p:nvGraphicFramePr>
        <p:xfrm>
          <a:off x="2590800" y="2355779"/>
          <a:ext cx="4239986" cy="3587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191000" y="6200001"/>
            <a:ext cx="4495800" cy="369332"/>
          </a:xfrm>
          <a:prstGeom prst="rect">
            <a:avLst/>
          </a:prstGeom>
          <a:noFill/>
        </p:spPr>
        <p:txBody>
          <a:bodyPr wrap="square" rtlCol="0">
            <a:spAutoFit/>
          </a:bodyPr>
          <a:lstStyle/>
          <a:p>
            <a:r>
              <a:rPr lang="en-US" dirty="0"/>
              <a:t>(</a:t>
            </a:r>
            <a:r>
              <a:rPr lang="en-US" dirty="0" err="1"/>
              <a:t>Abedi</a:t>
            </a:r>
            <a:r>
              <a:rPr lang="en-US" dirty="0"/>
              <a:t> &amp; </a:t>
            </a:r>
            <a:r>
              <a:rPr lang="en-US" dirty="0" err="1"/>
              <a:t>Linquanti</a:t>
            </a:r>
            <a:r>
              <a:rPr lang="en-US" dirty="0"/>
              <a:t>, 2012; </a:t>
            </a:r>
            <a:r>
              <a:rPr lang="en-US" dirty="0" err="1"/>
              <a:t>Linquanti</a:t>
            </a:r>
            <a:r>
              <a:rPr lang="en-US" dirty="0"/>
              <a:t>, 2014)</a:t>
            </a:r>
          </a:p>
        </p:txBody>
      </p:sp>
      <p:sp>
        <p:nvSpPr>
          <p:cNvPr id="10" name="TextBox 9"/>
          <p:cNvSpPr txBox="1"/>
          <p:nvPr/>
        </p:nvSpPr>
        <p:spPr>
          <a:xfrm>
            <a:off x="2286000" y="1676400"/>
            <a:ext cx="4876800" cy="461665"/>
          </a:xfrm>
          <a:prstGeom prst="rect">
            <a:avLst/>
          </a:prstGeom>
          <a:noFill/>
        </p:spPr>
        <p:txBody>
          <a:bodyPr wrap="square" rtlCol="0">
            <a:spAutoFit/>
          </a:bodyPr>
          <a:lstStyle/>
          <a:p>
            <a:pPr algn="ctr"/>
            <a:r>
              <a:rPr lang="en-US" sz="2400" b="1" dirty="0"/>
              <a:t>Importance for teaching and learning</a:t>
            </a:r>
          </a:p>
        </p:txBody>
      </p:sp>
      <p:sp>
        <p:nvSpPr>
          <p:cNvPr id="11" name="TextBox 10"/>
          <p:cNvSpPr txBox="1"/>
          <p:nvPr/>
        </p:nvSpPr>
        <p:spPr>
          <a:xfrm>
            <a:off x="228600" y="228600"/>
            <a:ext cx="3285130"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15753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828800"/>
          </a:xfrm>
        </p:spPr>
        <p:txBody>
          <a:bodyPr>
            <a:normAutofit/>
          </a:bodyPr>
          <a:lstStyle/>
          <a:p>
            <a:r>
              <a:rPr lang="en-US" dirty="0">
                <a:solidFill>
                  <a:srgbClr val="053760"/>
                </a:solidFill>
              </a:rPr>
              <a:t>Session 1: </a:t>
            </a:r>
            <a:br>
              <a:rPr lang="en-US" dirty="0">
                <a:solidFill>
                  <a:srgbClr val="053760"/>
                </a:solidFill>
              </a:rPr>
            </a:br>
            <a:r>
              <a:rPr lang="en-US" dirty="0">
                <a:solidFill>
                  <a:srgbClr val="053760"/>
                </a:solidFill>
              </a:rPr>
              <a:t>Assessment Literacy Introduction</a:t>
            </a:r>
          </a:p>
        </p:txBody>
      </p:sp>
      <p:sp>
        <p:nvSpPr>
          <p:cNvPr id="3" name="Subtitle 2"/>
          <p:cNvSpPr>
            <a:spLocks noGrp="1"/>
          </p:cNvSpPr>
          <p:nvPr>
            <p:ph type="subTitle" idx="1"/>
          </p:nvPr>
        </p:nvSpPr>
        <p:spPr>
          <a:xfrm>
            <a:off x="419100" y="3276600"/>
            <a:ext cx="8305800" cy="10668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2</a:t>
            </a:fld>
            <a:endParaRPr lang="en-US"/>
          </a:p>
        </p:txBody>
      </p:sp>
    </p:spTree>
    <p:extLst>
      <p:ext uri="{BB962C8B-B14F-4D97-AF65-F5344CB8AC3E}">
        <p14:creationId xmlns:p14="http://schemas.microsoft.com/office/powerpoint/2010/main" val="270392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Arial" pitchFamily="34" charset="0"/>
              </a:rPr>
              <a:t>Assessment Cycles and </a:t>
            </a:r>
            <a:r>
              <a:rPr lang="en-US" dirty="0" smtClean="0">
                <a:cs typeface="Arial" pitchFamily="34" charset="0"/>
              </a:rPr>
              <a:t>Levels of Information</a:t>
            </a:r>
            <a:endParaRPr lang="en-US" dirty="0">
              <a:cs typeface="Arial" pitchFamily="34" charset="0"/>
            </a:endParaRPr>
          </a:p>
        </p:txBody>
      </p:sp>
      <p:sp>
        <p:nvSpPr>
          <p:cNvPr id="15" name="TextBox 14"/>
          <p:cNvSpPr txBox="1"/>
          <p:nvPr/>
        </p:nvSpPr>
        <p:spPr>
          <a:xfrm>
            <a:off x="356115" y="4254346"/>
            <a:ext cx="3301485" cy="461665"/>
          </a:xfrm>
          <a:prstGeom prst="rect">
            <a:avLst/>
          </a:prstGeom>
          <a:noFill/>
        </p:spPr>
        <p:txBody>
          <a:bodyPr wrap="square" rtlCol="0">
            <a:spAutoFit/>
          </a:bodyPr>
          <a:lstStyle/>
          <a:p>
            <a:pPr algn="r"/>
            <a:r>
              <a:rPr lang="en-US" sz="1200" dirty="0">
                <a:solidFill>
                  <a:schemeClr val="tx2">
                    <a:lumMod val="50000"/>
                  </a:schemeClr>
                </a:solidFill>
                <a:latin typeface="+mj-lt"/>
                <a:cs typeface="Arial" pitchFamily="34" charset="0"/>
              </a:rPr>
              <a:t>(CDE ELA/ELD Curriculum Framework, 2014 p. 826.  Adapted from Herman &amp; Heritage, 2007)</a:t>
            </a:r>
          </a:p>
        </p:txBody>
      </p:sp>
      <p:sp>
        <p:nvSpPr>
          <p:cNvPr id="11" name="TextBox 10"/>
          <p:cNvSpPr txBox="1"/>
          <p:nvPr/>
        </p:nvSpPr>
        <p:spPr>
          <a:xfrm>
            <a:off x="228600" y="228600"/>
            <a:ext cx="3285130" cy="646331"/>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p>
        </p:txBody>
      </p:sp>
      <p:pic>
        <p:nvPicPr>
          <p:cNvPr id="17" name="Picture 16"/>
          <p:cNvPicPr>
            <a:picLocks noChangeAspect="1"/>
          </p:cNvPicPr>
          <p:nvPr/>
        </p:nvPicPr>
        <p:blipFill>
          <a:blip r:embed="rId3" cstate="print"/>
          <a:stretch>
            <a:fillRect/>
          </a:stretch>
        </p:blipFill>
        <p:spPr>
          <a:xfrm>
            <a:off x="477104" y="1678180"/>
            <a:ext cx="4322312" cy="2277468"/>
          </a:xfrm>
          <a:prstGeom prst="rect">
            <a:avLst/>
          </a:prstGeom>
        </p:spPr>
      </p:pic>
      <p:sp>
        <p:nvSpPr>
          <p:cNvPr id="18" name="TextBox 17"/>
          <p:cNvSpPr txBox="1"/>
          <p:nvPr/>
        </p:nvSpPr>
        <p:spPr>
          <a:xfrm>
            <a:off x="372979" y="3940239"/>
            <a:ext cx="3838481" cy="369332"/>
          </a:xfrm>
          <a:prstGeom prst="rect">
            <a:avLst/>
          </a:prstGeom>
          <a:noFill/>
        </p:spPr>
        <p:txBody>
          <a:bodyPr wrap="square" rtlCol="0">
            <a:spAutoFit/>
          </a:bodyPr>
          <a:lstStyle/>
          <a:p>
            <a:r>
              <a:rPr lang="en-US" sz="1600" kern="0" dirty="0">
                <a:solidFill>
                  <a:sysClr val="windowText" lastClr="000000"/>
                </a:solidFill>
                <a:latin typeface="Arial" panose="020B0604020202020204" pitchFamily="34" charset="0"/>
                <a:cs typeface="Arial" panose="020B0604020202020204" pitchFamily="34" charset="0"/>
              </a:rPr>
              <a:t>“</a:t>
            </a:r>
            <a:r>
              <a:rPr lang="en-US" kern="0" dirty="0">
                <a:solidFill>
                  <a:sysClr val="windowText" lastClr="000000"/>
                </a:solidFill>
                <a:latin typeface="Arial" panose="020B0604020202020204" pitchFamily="34" charset="0"/>
                <a:cs typeface="Arial" panose="020B0604020202020204" pitchFamily="34" charset="0"/>
              </a:rPr>
              <a:t>Grain size” of standards assessed</a:t>
            </a:r>
          </a:p>
        </p:txBody>
      </p:sp>
      <p:grpSp>
        <p:nvGrpSpPr>
          <p:cNvPr id="19" name="Group 18"/>
          <p:cNvGrpSpPr/>
          <p:nvPr/>
        </p:nvGrpSpPr>
        <p:grpSpPr>
          <a:xfrm>
            <a:off x="4211461" y="3306688"/>
            <a:ext cx="4126786" cy="2252139"/>
            <a:chOff x="4780055" y="3788231"/>
            <a:chExt cx="4365906" cy="2258008"/>
          </a:xfrm>
        </p:grpSpPr>
        <p:sp>
          <p:nvSpPr>
            <p:cNvPr id="20" name="Rectangle 19"/>
            <p:cNvSpPr/>
            <p:nvPr/>
          </p:nvSpPr>
          <p:spPr>
            <a:xfrm>
              <a:off x="4797895" y="3788231"/>
              <a:ext cx="4348066" cy="2258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kern="0" dirty="0">
                <a:solidFill>
                  <a:sysClr val="windowText" lastClr="000000"/>
                </a:solidFill>
              </a:endParaRPr>
            </a:p>
          </p:txBody>
        </p:sp>
        <p:pic>
          <p:nvPicPr>
            <p:cNvPr id="21" name="Picture 4" descr="Deb's Graphic.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835525" y="3911600"/>
              <a:ext cx="4308475"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4780055" y="5470667"/>
              <a:ext cx="1524000" cy="492443"/>
            </a:xfrm>
            <a:prstGeom prst="rect">
              <a:avLst/>
            </a:prstGeom>
            <a:noFill/>
          </p:spPr>
          <p:txBody>
            <a:bodyPr wrap="square" rtlCol="0">
              <a:spAutoFit/>
            </a:bodyPr>
            <a:lstStyle/>
            <a:p>
              <a:pPr algn="ctr"/>
              <a:r>
                <a:rPr lang="en-US" sz="900" b="1" kern="0" dirty="0">
                  <a:solidFill>
                    <a:sysClr val="windowText" lastClr="000000"/>
                  </a:solidFill>
                  <a:latin typeface="+mj-lt"/>
                  <a:ea typeface="Verdana" panose="020B0604030504040204" pitchFamily="34" charset="0"/>
                  <a:cs typeface="Verdana" panose="020B0604030504040204" pitchFamily="34" charset="0"/>
                </a:rPr>
                <a:t>Classroom</a:t>
              </a:r>
            </a:p>
            <a:p>
              <a:pPr algn="ctr"/>
              <a:r>
                <a:rPr lang="en-US" sz="900" b="1" kern="0" dirty="0">
                  <a:solidFill>
                    <a:sysClr val="windowText" lastClr="000000"/>
                  </a:solidFill>
                  <a:latin typeface="+mj-lt"/>
                  <a:ea typeface="Verdana" panose="020B0604030504040204" pitchFamily="34" charset="0"/>
                  <a:cs typeface="Verdana" panose="020B0604030504040204" pitchFamily="34" charset="0"/>
                </a:rPr>
                <a:t>Formative</a:t>
              </a:r>
            </a:p>
          </p:txBody>
        </p:sp>
        <p:sp>
          <p:nvSpPr>
            <p:cNvPr id="23" name="TextBox 22"/>
            <p:cNvSpPr txBox="1"/>
            <p:nvPr/>
          </p:nvSpPr>
          <p:spPr>
            <a:xfrm>
              <a:off x="7116676" y="5085186"/>
              <a:ext cx="1189124" cy="492443"/>
            </a:xfrm>
            <a:prstGeom prst="rect">
              <a:avLst/>
            </a:prstGeom>
            <a:noFill/>
          </p:spPr>
          <p:txBody>
            <a:bodyPr wrap="square" rtlCol="0">
              <a:spAutoFit/>
            </a:bodyPr>
            <a:lstStyle/>
            <a:p>
              <a:pPr algn="ctr"/>
              <a:r>
                <a:rPr lang="en-US" sz="900" b="1" kern="0" dirty="0">
                  <a:solidFill>
                    <a:sysClr val="windowText" lastClr="000000"/>
                  </a:solidFill>
                  <a:latin typeface="+mj-lt"/>
                  <a:ea typeface="Verdana" panose="020B0604030504040204" pitchFamily="34" charset="0"/>
                  <a:cs typeface="Verdana" panose="020B0604030504040204" pitchFamily="34" charset="0"/>
                </a:rPr>
                <a:t>Statewide Summative</a:t>
              </a:r>
            </a:p>
          </p:txBody>
        </p:sp>
      </p:grpSp>
      <p:sp>
        <p:nvSpPr>
          <p:cNvPr id="24" name="TextBox 23"/>
          <p:cNvSpPr txBox="1"/>
          <p:nvPr/>
        </p:nvSpPr>
        <p:spPr>
          <a:xfrm>
            <a:off x="4247670" y="5560939"/>
            <a:ext cx="3861613" cy="369332"/>
          </a:xfrm>
          <a:prstGeom prst="rect">
            <a:avLst/>
          </a:prstGeom>
          <a:noFill/>
        </p:spPr>
        <p:txBody>
          <a:bodyPr wrap="square" rtlCol="0">
            <a:spAutoFit/>
          </a:bodyPr>
          <a:lstStyle/>
          <a:p>
            <a:r>
              <a:rPr lang="en-US" kern="0" dirty="0">
                <a:solidFill>
                  <a:sysClr val="windowText" lastClr="000000"/>
                </a:solidFill>
                <a:latin typeface="Arial" panose="020B0604020202020204" pitchFamily="34" charset="0"/>
                <a:cs typeface="Arial" panose="020B0604020202020204" pitchFamily="34" charset="0"/>
              </a:rPr>
              <a:t>Immediacy of actionable information</a:t>
            </a:r>
          </a:p>
        </p:txBody>
      </p:sp>
      <p:sp>
        <p:nvSpPr>
          <p:cNvPr id="25" name="Slide Number Placeholder 2"/>
          <p:cNvSpPr>
            <a:spLocks noGrp="1"/>
          </p:cNvSpPr>
          <p:nvPr>
            <p:ph type="sldNum" sz="quarter" idx="11"/>
          </p:nvPr>
        </p:nvSpPr>
        <p:spPr>
          <a:xfrm>
            <a:off x="0" y="0"/>
            <a:ext cx="0" cy="0"/>
          </a:xfrm>
        </p:spPr>
        <p:txBody>
          <a:bodyPr/>
          <a:lstStyle/>
          <a:p>
            <a:endParaRPr lang="en-US" kern="0" dirty="0">
              <a:solidFill>
                <a:sysClr val="windowText" lastClr="000000"/>
              </a:solidFill>
            </a:endParaRPr>
          </a:p>
        </p:txBody>
      </p:sp>
      <p:sp>
        <p:nvSpPr>
          <p:cNvPr id="26" name="TextBox 25"/>
          <p:cNvSpPr txBox="1"/>
          <p:nvPr/>
        </p:nvSpPr>
        <p:spPr>
          <a:xfrm>
            <a:off x="8571155" y="6327195"/>
            <a:ext cx="467958" cy="307777"/>
          </a:xfrm>
          <a:prstGeom prst="rect">
            <a:avLst/>
          </a:prstGeom>
          <a:noFill/>
        </p:spPr>
        <p:txBody>
          <a:bodyPr wrap="square" rtlCol="0">
            <a:spAutoFit/>
          </a:bodyPr>
          <a:lstStyle/>
          <a:p>
            <a:fld id="{AD2DE8E6-4262-41A9-A46C-1E706DB6E31C}" type="slidenum">
              <a:rPr lang="en-US" sz="1400" smtClean="0">
                <a:solidFill>
                  <a:srgbClr val="002060"/>
                </a:solidFill>
                <a:latin typeface="Arial" panose="020B0604020202020204" pitchFamily="34" charset="0"/>
                <a:cs typeface="Arial" panose="020B0604020202020204" pitchFamily="34" charset="0"/>
              </a:rPr>
              <a:t>20</a:t>
            </a:fld>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98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09600"/>
            <a:ext cx="8382000" cy="914400"/>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000" noProof="0" dirty="0">
                <a:solidFill>
                  <a:srgbClr val="063760"/>
                </a:solidFill>
                <a:latin typeface="+mj-lt"/>
                <a:ea typeface="+mj-ea"/>
                <a:cs typeface="Georgia"/>
              </a:rPr>
              <a:t>How Does Assessment Support Teaching and Learning?</a:t>
            </a:r>
            <a:endParaRPr kumimoji="0" lang="en-US" sz="4000" i="0" u="none" strike="noStrike" kern="1200" spc="0" normalizeH="0" noProof="0" dirty="0">
              <a:ln>
                <a:noFill/>
              </a:ln>
              <a:solidFill>
                <a:srgbClr val="063760"/>
              </a:solidFill>
              <a:effectLst/>
              <a:uLnTx/>
              <a:uFillTx/>
              <a:latin typeface="+mj-lt"/>
              <a:ea typeface="+mj-ea"/>
              <a:cs typeface="Georgia"/>
            </a:endParaRPr>
          </a:p>
        </p:txBody>
      </p:sp>
      <p:sp>
        <p:nvSpPr>
          <p:cNvPr id="6" name="Content Placeholder 2"/>
          <p:cNvSpPr txBox="1">
            <a:spLocks/>
          </p:cNvSpPr>
          <p:nvPr/>
        </p:nvSpPr>
        <p:spPr>
          <a:xfrm>
            <a:off x="457200" y="2133600"/>
            <a:ext cx="8153400" cy="3962400"/>
          </a:xfrm>
          <a:prstGeom prst="rect">
            <a:avLst/>
          </a:prstGeom>
        </p:spPr>
        <p:txBody>
          <a:bodyPr>
            <a:normAutofit/>
          </a:bodyPr>
          <a:lstStyle/>
          <a:p>
            <a:pPr marL="457200" indent="-457200" defTabSz="457200">
              <a:spcBef>
                <a:spcPts val="1152"/>
              </a:spcBef>
              <a:spcAft>
                <a:spcPts val="600"/>
              </a:spcAft>
              <a:buClr>
                <a:srgbClr val="002060"/>
              </a:buClr>
              <a:buSzPct val="110000"/>
              <a:buFont typeface="Arial" charset="0"/>
              <a:buChar char="•"/>
              <a:defRPr/>
            </a:pPr>
            <a:r>
              <a:rPr lang="en-US" sz="2600" dirty="0">
                <a:cs typeface="Arial" pitchFamily="34" charset="0"/>
              </a:rPr>
              <a:t>T</a:t>
            </a:r>
            <a:r>
              <a:rPr kumimoji="0" lang="en-US" sz="2600" i="0" u="none" strike="noStrike" kern="1200" cap="none" spc="0" normalizeH="0" baseline="0" noProof="0" dirty="0" err="1">
                <a:ln>
                  <a:noFill/>
                </a:ln>
                <a:effectLst/>
                <a:uLnTx/>
                <a:uFillTx/>
                <a:cs typeface="Arial" pitchFamily="34" charset="0"/>
              </a:rPr>
              <a:t>ake</a:t>
            </a:r>
            <a:r>
              <a:rPr kumimoji="0" lang="en-US" sz="2600" i="0" u="none" strike="noStrike" kern="1200" cap="none" spc="0" normalizeH="0" noProof="0" dirty="0">
                <a:ln>
                  <a:noFill/>
                </a:ln>
                <a:effectLst/>
                <a:uLnTx/>
                <a:uFillTx/>
                <a:cs typeface="Arial" pitchFamily="34" charset="0"/>
              </a:rPr>
              <a:t> a moment to capture your thinking about how different assessments inform teaching and learning in Handout 1.1: Types of Assessment Organizer.</a:t>
            </a:r>
          </a:p>
          <a:p>
            <a:pPr marL="457200" indent="-457200" defTabSz="457200">
              <a:spcBef>
                <a:spcPts val="1152"/>
              </a:spcBef>
              <a:spcAft>
                <a:spcPts val="600"/>
              </a:spcAft>
              <a:buClr>
                <a:srgbClr val="002060"/>
              </a:buClr>
              <a:buSzPct val="110000"/>
              <a:buFont typeface="Arial" charset="0"/>
              <a:buChar char="•"/>
              <a:defRPr/>
            </a:pPr>
            <a:r>
              <a:rPr lang="en-US" sz="2600" dirty="0">
                <a:cs typeface="Arial" pitchFamily="34" charset="0"/>
              </a:rPr>
              <a:t>For reference, consider Handout 1.2: Types and Uses of Assessments within Assessment Cycles, and Handout 1.3: Overview of Major Assessment Types in Standards-Based Instruction.</a:t>
            </a:r>
          </a:p>
        </p:txBody>
      </p:sp>
      <p:pic>
        <p:nvPicPr>
          <p:cNvPr id="7" name="Picture 6" descr="Image_ELA_PPt.jpg"/>
          <p:cNvPicPr>
            <a:picLocks noChangeAspect="1"/>
          </p:cNvPicPr>
          <p:nvPr/>
        </p:nvPicPr>
        <p:blipFill>
          <a:blip r:embed="rId3" cstate="print"/>
          <a:stretch>
            <a:fillRect/>
          </a:stretch>
        </p:blipFill>
        <p:spPr>
          <a:xfrm>
            <a:off x="6477000" y="4809172"/>
            <a:ext cx="1965960" cy="1310640"/>
          </a:xfrm>
          <a:prstGeom prst="rect">
            <a:avLst/>
          </a:prstGeom>
        </p:spPr>
      </p:pic>
      <p:sp>
        <p:nvSpPr>
          <p:cNvPr id="9" name="TextBox 8"/>
          <p:cNvSpPr txBox="1"/>
          <p:nvPr/>
        </p:nvSpPr>
        <p:spPr>
          <a:xfrm>
            <a:off x="228600" y="228600"/>
            <a:ext cx="3285130" cy="646331"/>
          </a:xfrm>
          <a:prstGeom prst="rect">
            <a:avLst/>
          </a:prstGeom>
          <a:noFill/>
        </p:spPr>
        <p:txBody>
          <a:bodyPr wrap="none" rtlCol="0">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a:p>
            <a:endParaRPr lang="en-US" dirty="0"/>
          </a:p>
        </p:txBody>
      </p:sp>
    </p:spTree>
    <p:extLst>
      <p:ext uri="{BB962C8B-B14F-4D97-AF65-F5344CB8AC3E}">
        <p14:creationId xmlns:p14="http://schemas.microsoft.com/office/powerpoint/2010/main" val="20188447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1.C: </a:t>
            </a:r>
            <a:br>
              <a:rPr lang="en-US" dirty="0">
                <a:solidFill>
                  <a:srgbClr val="053760"/>
                </a:solidFill>
              </a:rPr>
            </a:br>
            <a:r>
              <a:rPr lang="en-US" dirty="0">
                <a:solidFill>
                  <a:srgbClr val="053760"/>
                </a:solidFill>
              </a:rPr>
              <a:t>Performance Assessment</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22</a:t>
            </a:fld>
            <a:endParaRPr lang="en-US"/>
          </a:p>
        </p:txBody>
      </p:sp>
    </p:spTree>
    <p:extLst>
      <p:ext uri="{BB962C8B-B14F-4D97-AF65-F5344CB8AC3E}">
        <p14:creationId xmlns:p14="http://schemas.microsoft.com/office/powerpoint/2010/main" val="363684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t>Item Types</a:t>
            </a:r>
          </a:p>
        </p:txBody>
      </p:sp>
      <p:sp>
        <p:nvSpPr>
          <p:cNvPr id="3" name="Content Placeholder 2"/>
          <p:cNvSpPr>
            <a:spLocks noGrp="1"/>
          </p:cNvSpPr>
          <p:nvPr>
            <p:ph idx="1"/>
          </p:nvPr>
        </p:nvSpPr>
        <p:spPr>
          <a:xfrm>
            <a:off x="457200" y="1485900"/>
            <a:ext cx="8229600" cy="4114800"/>
          </a:xfrm>
        </p:spPr>
        <p:txBody>
          <a:bodyPr>
            <a:normAutofit/>
          </a:bodyPr>
          <a:lstStyle/>
          <a:p>
            <a:r>
              <a:rPr lang="en-US" dirty="0"/>
              <a:t>Different item types elicit different information about student learning from students and can be used for different purposes:</a:t>
            </a:r>
          </a:p>
          <a:p>
            <a:pPr lvl="1"/>
            <a:r>
              <a:rPr lang="en-US" dirty="0"/>
              <a:t>Selected response</a:t>
            </a:r>
          </a:p>
          <a:p>
            <a:pPr lvl="1"/>
            <a:r>
              <a:rPr lang="en-US" dirty="0"/>
              <a:t>Constructed response</a:t>
            </a:r>
          </a:p>
          <a:p>
            <a:pPr lvl="1"/>
            <a:r>
              <a:rPr lang="en-US" dirty="0"/>
              <a:t>Standardized performance tasks</a:t>
            </a:r>
          </a:p>
          <a:p>
            <a:pPr lvl="1"/>
            <a:r>
              <a:rPr lang="en-US" dirty="0"/>
              <a:t>Curriculum-embedded performance tasks </a:t>
            </a:r>
          </a:p>
          <a:p>
            <a:pPr lvl="1"/>
            <a:endParaRPr lang="en-US" dirty="0"/>
          </a:p>
        </p:txBody>
      </p:sp>
      <p:sp>
        <p:nvSpPr>
          <p:cNvPr id="4" name="TextBox 3"/>
          <p:cNvSpPr txBox="1"/>
          <p:nvPr/>
        </p:nvSpPr>
        <p:spPr>
          <a:xfrm>
            <a:off x="457200" y="210234"/>
            <a:ext cx="4419600" cy="369332"/>
          </a:xfrm>
          <a:prstGeom prst="rect">
            <a:avLst/>
          </a:prstGeom>
          <a:noFill/>
        </p:spPr>
        <p:txBody>
          <a:bodyPr wrap="square" rtlCol="0">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1720073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285608" cy="6858000"/>
          </a:xfrm>
        </p:spPr>
      </p:pic>
    </p:spTree>
    <p:extLst>
      <p:ext uri="{BB962C8B-B14F-4D97-AF65-F5344CB8AC3E}">
        <p14:creationId xmlns:p14="http://schemas.microsoft.com/office/powerpoint/2010/main" val="329048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700" dirty="0"/>
              <a:t>The Smarter Balanced</a:t>
            </a:r>
            <a:br>
              <a:rPr lang="en-US" sz="3700" dirty="0"/>
            </a:br>
            <a:r>
              <a:rPr lang="en-US" sz="3700" dirty="0"/>
              <a:t> Assessment System </a:t>
            </a:r>
          </a:p>
        </p:txBody>
      </p:sp>
      <p:sp>
        <p:nvSpPr>
          <p:cNvPr id="7" name="Action Button: Movie 6">
            <a:hlinkClick r:id="" action="ppaction://noaction" highlightClick="1"/>
          </p:cNvPr>
          <p:cNvSpPr/>
          <p:nvPr/>
        </p:nvSpPr>
        <p:spPr>
          <a:xfrm>
            <a:off x="8001000" y="5867400"/>
            <a:ext cx="762000" cy="6858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6" name="Picture 5" descr="interactive graphic.png"/>
          <p:cNvPicPr>
            <a:picLocks noChangeAspect="1"/>
          </p:cNvPicPr>
          <p:nvPr/>
        </p:nvPicPr>
        <p:blipFill>
          <a:blip r:embed="rId3" cstate="print"/>
          <a:stretch>
            <a:fillRect/>
          </a:stretch>
        </p:blipFill>
        <p:spPr>
          <a:xfrm>
            <a:off x="0" y="1447800"/>
            <a:ext cx="9144000" cy="4495800"/>
          </a:xfrm>
          <a:prstGeom prst="rect">
            <a:avLst/>
          </a:prstGeom>
        </p:spPr>
      </p:pic>
    </p:spTree>
    <p:extLst>
      <p:ext uri="{BB962C8B-B14F-4D97-AF65-F5344CB8AC3E}">
        <p14:creationId xmlns:p14="http://schemas.microsoft.com/office/powerpoint/2010/main" val="1068333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26" y="497644"/>
            <a:ext cx="8229600" cy="914400"/>
          </a:xfrm>
        </p:spPr>
        <p:txBody>
          <a:bodyPr/>
          <a:lstStyle/>
          <a:p>
            <a:r>
              <a:rPr lang="en-US" dirty="0">
                <a:cs typeface="Georgia"/>
              </a:rPr>
              <a:t>Why Performance Tasks?</a:t>
            </a:r>
          </a:p>
        </p:txBody>
      </p:sp>
      <p:sp>
        <p:nvSpPr>
          <p:cNvPr id="4" name="Content Placeholder 2"/>
          <p:cNvSpPr>
            <a:spLocks noGrp="1"/>
          </p:cNvSpPr>
          <p:nvPr>
            <p:ph idx="1"/>
          </p:nvPr>
        </p:nvSpPr>
        <p:spPr>
          <a:xfrm>
            <a:off x="457200" y="1828800"/>
            <a:ext cx="8229600" cy="3749040"/>
          </a:xfrm>
        </p:spPr>
        <p:txBody>
          <a:bodyPr>
            <a:normAutofit/>
          </a:bodyPr>
          <a:lstStyle/>
          <a:p>
            <a:pPr marL="109728" indent="0">
              <a:buNone/>
            </a:pPr>
            <a:r>
              <a:rPr lang="en-US" b="1" dirty="0">
                <a:solidFill>
                  <a:srgbClr val="063760"/>
                </a:solidFill>
                <a:cs typeface="Georgia"/>
              </a:rPr>
              <a:t>READ: </a:t>
            </a:r>
            <a:r>
              <a:rPr lang="en-US" dirty="0">
                <a:cs typeface="Georgia"/>
              </a:rPr>
              <a:t>“Role of Smarter Balanced Performance Tasks” (Handout 1.4 in your booklet).</a:t>
            </a:r>
            <a:endParaRPr lang="en-US" sz="4000" b="1" dirty="0">
              <a:solidFill>
                <a:srgbClr val="4C7C8B"/>
              </a:solidFill>
              <a:latin typeface="Georgia"/>
              <a:cs typeface="Georgia"/>
            </a:endParaRPr>
          </a:p>
          <a:p>
            <a:pPr marL="109728" indent="0">
              <a:spcBef>
                <a:spcPts val="3000"/>
              </a:spcBef>
              <a:buNone/>
            </a:pPr>
            <a:r>
              <a:rPr lang="en-US" b="1" dirty="0">
                <a:solidFill>
                  <a:srgbClr val="063760"/>
                </a:solidFill>
                <a:cs typeface="Georgia"/>
              </a:rPr>
              <a:t>DO: </a:t>
            </a:r>
            <a:r>
              <a:rPr lang="en-US" dirty="0">
                <a:cs typeface="Georgia"/>
              </a:rPr>
              <a:t>Mark 2–3 </a:t>
            </a:r>
            <a:r>
              <a:rPr lang="en-US" b="1" dirty="0">
                <a:cs typeface="Georgia"/>
              </a:rPr>
              <a:t>most important </a:t>
            </a:r>
            <a:r>
              <a:rPr lang="en-US" dirty="0">
                <a:cs typeface="Georgia"/>
              </a:rPr>
              <a:t>words and/or phrases in the handout (highlight, underline, or circle).</a:t>
            </a:r>
          </a:p>
          <a:p>
            <a:pPr marL="109728" indent="0">
              <a:buNone/>
            </a:pPr>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26</a:t>
            </a:fld>
            <a:endParaRPr lang="en-US"/>
          </a:p>
        </p:txBody>
      </p:sp>
      <p:pic>
        <p:nvPicPr>
          <p:cNvPr id="6" name="Picture 5" descr="icon_individual.png"/>
          <p:cNvPicPr>
            <a:picLocks noChangeAspect="1"/>
          </p:cNvPicPr>
          <p:nvPr/>
        </p:nvPicPr>
        <p:blipFill>
          <a:blip r:embed="rId3" cstate="print"/>
          <a:stretch>
            <a:fillRect/>
          </a:stretch>
        </p:blipFill>
        <p:spPr>
          <a:xfrm>
            <a:off x="7696200" y="152400"/>
            <a:ext cx="1295400" cy="1306425"/>
          </a:xfrm>
          <a:prstGeom prst="rect">
            <a:avLst/>
          </a:prstGeom>
        </p:spPr>
      </p:pic>
      <p:sp>
        <p:nvSpPr>
          <p:cNvPr id="5" name="TextBox 4"/>
          <p:cNvSpPr txBox="1"/>
          <p:nvPr/>
        </p:nvSpPr>
        <p:spPr>
          <a:xfrm>
            <a:off x="152400" y="128312"/>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1791466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rcRect l="7627" r="5085"/>
          <a:stretch>
            <a:fillRect/>
          </a:stretch>
        </p:blipFill>
        <p:spPr>
          <a:xfrm>
            <a:off x="822960" y="457200"/>
            <a:ext cx="7498080" cy="5303520"/>
          </a:xfrm>
          <a:prstGeom prst="rect">
            <a:avLst/>
          </a:prstGeom>
        </p:spPr>
      </p:pic>
      <p:sp>
        <p:nvSpPr>
          <p:cNvPr id="3" name="TextBox 2"/>
          <p:cNvSpPr txBox="1"/>
          <p:nvPr/>
        </p:nvSpPr>
        <p:spPr>
          <a:xfrm>
            <a:off x="152400" y="128312"/>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
        <p:nvSpPr>
          <p:cNvPr id="2" name="Slide Number Placeholder 1"/>
          <p:cNvSpPr>
            <a:spLocks noGrp="1"/>
          </p:cNvSpPr>
          <p:nvPr>
            <p:ph type="sldNum" sz="quarter" idx="12"/>
          </p:nvPr>
        </p:nvSpPr>
        <p:spPr/>
        <p:txBody>
          <a:bodyPr/>
          <a:lstStyle/>
          <a:p>
            <a:fld id="{8E81FCBC-12BC-47C8-BE87-B3BC886BF939}" type="slidenum">
              <a:rPr lang="en-US" smtClean="0"/>
              <a:pPr/>
              <a:t>27</a:t>
            </a:fld>
            <a:endParaRPr lang="en-US"/>
          </a:p>
        </p:txBody>
      </p:sp>
    </p:spTree>
    <p:extLst>
      <p:ext uri="{BB962C8B-B14F-4D97-AF65-F5344CB8AC3E}">
        <p14:creationId xmlns:p14="http://schemas.microsoft.com/office/powerpoint/2010/main" val="21021653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mv="urn:schemas-microsoft-com:mac:vml">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Georgia"/>
              </a:rPr>
              <a:t>Key Phrases</a:t>
            </a:r>
          </a:p>
        </p:txBody>
      </p:sp>
      <p:sp>
        <p:nvSpPr>
          <p:cNvPr id="2" name="Content Placeholder 1"/>
          <p:cNvSpPr>
            <a:spLocks noGrp="1"/>
          </p:cNvSpPr>
          <p:nvPr>
            <p:ph idx="1"/>
          </p:nvPr>
        </p:nvSpPr>
        <p:spPr>
          <a:xfrm>
            <a:off x="457200" y="1371600"/>
            <a:ext cx="8229600" cy="4114800"/>
          </a:xfrm>
        </p:spPr>
        <p:txBody>
          <a:bodyPr>
            <a:normAutofit/>
          </a:bodyPr>
          <a:lstStyle/>
          <a:p>
            <a:r>
              <a:rPr lang="en-US" sz="2800" b="1" dirty="0">
                <a:solidFill>
                  <a:srgbClr val="063760"/>
                </a:solidFill>
                <a:cs typeface="Georgia"/>
              </a:rPr>
              <a:t>Interaction</a:t>
            </a:r>
            <a:r>
              <a:rPr lang="en-US" sz="2800" dirty="0">
                <a:solidFill>
                  <a:srgbClr val="063760"/>
                </a:solidFill>
                <a:cs typeface="Georgia"/>
              </a:rPr>
              <a:t> </a:t>
            </a:r>
            <a:r>
              <a:rPr lang="en-US" sz="2800" dirty="0">
                <a:cs typeface="Georgia"/>
              </a:rPr>
              <a:t>with varied, rich stimuli</a:t>
            </a:r>
          </a:p>
          <a:p>
            <a:r>
              <a:rPr lang="en-US" sz="2800" b="1" dirty="0">
                <a:solidFill>
                  <a:srgbClr val="063760"/>
                </a:solidFill>
                <a:cs typeface="Georgia"/>
              </a:rPr>
              <a:t>Engages students</a:t>
            </a:r>
            <a:r>
              <a:rPr lang="en-US" sz="2800" dirty="0">
                <a:cs typeface="Georgia"/>
              </a:rPr>
              <a:t> in a scenario</a:t>
            </a:r>
          </a:p>
          <a:p>
            <a:pPr lvl="1"/>
            <a:r>
              <a:rPr lang="en-US" dirty="0">
                <a:cs typeface="Georgia"/>
              </a:rPr>
              <a:t>Solve a problem </a:t>
            </a:r>
          </a:p>
          <a:p>
            <a:pPr lvl="1"/>
            <a:r>
              <a:rPr lang="en-US" dirty="0">
                <a:cs typeface="Georgia"/>
              </a:rPr>
              <a:t>Create a product with a specific purpose</a:t>
            </a:r>
          </a:p>
          <a:p>
            <a:r>
              <a:rPr lang="en-US" sz="2800" b="1" dirty="0">
                <a:solidFill>
                  <a:srgbClr val="063760"/>
                </a:solidFill>
                <a:cs typeface="Georgia"/>
              </a:rPr>
              <a:t>Application</a:t>
            </a:r>
            <a:r>
              <a:rPr lang="en-US" sz="2800" dirty="0">
                <a:cs typeface="Georgia"/>
              </a:rPr>
              <a:t> of </a:t>
            </a:r>
            <a:r>
              <a:rPr lang="en-US" sz="2800" dirty="0">
                <a:solidFill>
                  <a:srgbClr val="063760"/>
                </a:solidFill>
                <a:cs typeface="Georgia"/>
              </a:rPr>
              <a:t>knowledge</a:t>
            </a:r>
            <a:r>
              <a:rPr lang="en-US" sz="2800" dirty="0">
                <a:cs typeface="Georgia"/>
              </a:rPr>
              <a:t> and </a:t>
            </a:r>
            <a:r>
              <a:rPr lang="en-US" sz="2800" dirty="0">
                <a:solidFill>
                  <a:srgbClr val="063760"/>
                </a:solidFill>
                <a:cs typeface="Georgia"/>
              </a:rPr>
              <a:t>skills</a:t>
            </a:r>
          </a:p>
          <a:p>
            <a:r>
              <a:rPr lang="en-US" sz="2800" b="1" dirty="0">
                <a:solidFill>
                  <a:srgbClr val="063760"/>
                </a:solidFill>
                <a:cs typeface="Georgia"/>
              </a:rPr>
              <a:t>Integration</a:t>
            </a:r>
            <a:r>
              <a:rPr lang="en-US" sz="2800" dirty="0">
                <a:cs typeface="Georgia"/>
              </a:rPr>
              <a:t> . . . across multiple standards</a:t>
            </a:r>
          </a:p>
          <a:p>
            <a:r>
              <a:rPr lang="en-US" sz="2800" b="1" dirty="0">
                <a:solidFill>
                  <a:srgbClr val="053760"/>
                </a:solidFill>
                <a:cs typeface="Georgia"/>
              </a:rPr>
              <a:t>Assesses </a:t>
            </a:r>
            <a:r>
              <a:rPr lang="en-US" sz="2800" dirty="0">
                <a:cs typeface="Georgia"/>
              </a:rPr>
              <a:t>what selected- and constructed-response items </a:t>
            </a:r>
            <a:r>
              <a:rPr lang="en-US" sz="2800" dirty="0">
                <a:solidFill>
                  <a:srgbClr val="063760"/>
                </a:solidFill>
                <a:cs typeface="Georgia"/>
              </a:rPr>
              <a:t>cannot</a:t>
            </a:r>
          </a:p>
          <a:p>
            <a:endParaRPr lang="en-US" dirty="0">
              <a:latin typeface="Georgia"/>
              <a:cs typeface="Georgia"/>
            </a:endParaRPr>
          </a:p>
          <a:p>
            <a:pPr marL="393192" lvl="1" indent="0">
              <a:buNone/>
            </a:pPr>
            <a:endParaRPr lang="en-US" dirty="0">
              <a:latin typeface="Georgia"/>
              <a:cs typeface="Georgia"/>
            </a:endParaRPr>
          </a:p>
        </p:txBody>
      </p:sp>
      <p:sp>
        <p:nvSpPr>
          <p:cNvPr id="5" name="Slide Number Placeholder 4"/>
          <p:cNvSpPr>
            <a:spLocks noGrp="1"/>
          </p:cNvSpPr>
          <p:nvPr>
            <p:ph type="sldNum" sz="quarter" idx="12"/>
          </p:nvPr>
        </p:nvSpPr>
        <p:spPr/>
        <p:txBody>
          <a:bodyPr/>
          <a:lstStyle/>
          <a:p>
            <a:fld id="{8E81FCBC-12BC-47C8-BE87-B3BC886BF939}" type="slidenum">
              <a:rPr lang="en-US" smtClean="0"/>
              <a:pPr/>
              <a:t>28</a:t>
            </a:fld>
            <a:endParaRPr lang="en-US"/>
          </a:p>
        </p:txBody>
      </p:sp>
      <p:sp>
        <p:nvSpPr>
          <p:cNvPr id="4" name="TextBox 3"/>
          <p:cNvSpPr txBox="1"/>
          <p:nvPr/>
        </p:nvSpPr>
        <p:spPr>
          <a:xfrm>
            <a:off x="152400" y="128312"/>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2350590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66800"/>
            <a:ext cx="8001000" cy="1754327"/>
          </a:xfrm>
          <a:prstGeom prst="rect">
            <a:avLst/>
          </a:prstGeom>
          <a:noFill/>
        </p:spPr>
        <p:txBody>
          <a:bodyPr wrap="square" rtlCol="0">
            <a:spAutoFit/>
          </a:bodyPr>
          <a:lstStyle/>
          <a:p>
            <a:pPr defTabSz="914400"/>
            <a:r>
              <a:rPr lang="en-US" sz="2700" dirty="0">
                <a:latin typeface="Calibri"/>
                <a:cs typeface="Georgia"/>
              </a:rPr>
              <a:t>Based on your analysis of the “Role of Smarter Balanced Performance Tasks” document, why is Smarter Balanced using performance tasks in its summative and interim assessments?</a:t>
            </a:r>
          </a:p>
        </p:txBody>
      </p:sp>
      <p:sp>
        <p:nvSpPr>
          <p:cNvPr id="9" name="Title 8"/>
          <p:cNvSpPr>
            <a:spLocks noGrp="1"/>
          </p:cNvSpPr>
          <p:nvPr>
            <p:ph type="title"/>
          </p:nvPr>
        </p:nvSpPr>
        <p:spPr>
          <a:xfrm>
            <a:off x="381000" y="312978"/>
            <a:ext cx="8229600" cy="914400"/>
          </a:xfrm>
        </p:spPr>
        <p:txBody>
          <a:bodyPr/>
          <a:lstStyle/>
          <a:p>
            <a:r>
              <a:rPr lang="en-US" dirty="0"/>
              <a:t>Reflect . . . </a:t>
            </a:r>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84072" y="3262992"/>
            <a:ext cx="3886200" cy="2355603"/>
          </a:xfrm>
          <a:prstGeom prst="rect">
            <a:avLst/>
          </a:prstGeom>
        </p:spPr>
      </p:pic>
      <p:sp>
        <p:nvSpPr>
          <p:cNvPr id="2" name="Slide Number Placeholder 1"/>
          <p:cNvSpPr>
            <a:spLocks noGrp="1"/>
          </p:cNvSpPr>
          <p:nvPr>
            <p:ph type="sldNum" sz="quarter" idx="12"/>
          </p:nvPr>
        </p:nvSpPr>
        <p:spPr/>
        <p:txBody>
          <a:bodyPr/>
          <a:lstStyle/>
          <a:p>
            <a:fld id="{8E81FCBC-12BC-47C8-BE87-B3BC886BF939}" type="slidenum">
              <a:rPr lang="en-US" smtClean="0"/>
              <a:pPr/>
              <a:t>29</a:t>
            </a:fld>
            <a:endParaRPr lang="en-US"/>
          </a:p>
        </p:txBody>
      </p:sp>
      <p:sp>
        <p:nvSpPr>
          <p:cNvPr id="6" name="TextBox 5"/>
          <p:cNvSpPr txBox="1"/>
          <p:nvPr/>
        </p:nvSpPr>
        <p:spPr>
          <a:xfrm>
            <a:off x="152400" y="128312"/>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20765084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mv="urn:schemas-microsoft-com:mac:vml">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1.A: </a:t>
            </a:r>
            <a:br>
              <a:rPr lang="en-US" dirty="0">
                <a:solidFill>
                  <a:srgbClr val="053760"/>
                </a:solidFill>
              </a:rPr>
            </a:br>
            <a:r>
              <a:rPr lang="en-US" dirty="0">
                <a:solidFill>
                  <a:srgbClr val="053760"/>
                </a:solidFill>
              </a:rPr>
              <a:t>Orientation and Purpose Setting</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3</a:t>
            </a:fld>
            <a:endParaRPr lang="en-US"/>
          </a:p>
        </p:txBody>
      </p:sp>
    </p:spTree>
    <p:extLst>
      <p:ext uri="{BB962C8B-B14F-4D97-AF65-F5344CB8AC3E}">
        <p14:creationId xmlns:p14="http://schemas.microsoft.com/office/powerpoint/2010/main" val="78881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4724400" y="2286000"/>
            <a:ext cx="1371600" cy="137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8229600" cy="1173162"/>
          </a:xfrm>
        </p:spPr>
        <p:txBody>
          <a:bodyPr>
            <a:noAutofit/>
          </a:bodyPr>
          <a:lstStyle/>
          <a:p>
            <a:pPr algn="l"/>
            <a:r>
              <a:rPr lang="en-US" sz="3200" dirty="0">
                <a:solidFill>
                  <a:srgbClr val="063760"/>
                </a:solidFill>
                <a:cs typeface="Georgia"/>
              </a:rPr>
              <a:t>Four Principles of Performance Assessment</a:t>
            </a:r>
          </a:p>
        </p:txBody>
      </p:sp>
      <p:sp>
        <p:nvSpPr>
          <p:cNvPr id="24" name="Oval 23"/>
          <p:cNvSpPr/>
          <p:nvPr/>
        </p:nvSpPr>
        <p:spPr>
          <a:xfrm>
            <a:off x="6781800" y="2286000"/>
            <a:ext cx="1371600" cy="137160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57200" y="2286000"/>
            <a:ext cx="8264856" cy="2654242"/>
            <a:chOff x="421944" y="1123950"/>
            <a:chExt cx="8264856" cy="2654242"/>
          </a:xfrm>
        </p:grpSpPr>
        <p:cxnSp>
          <p:nvCxnSpPr>
            <p:cNvPr id="8" name="Straight Connector 7"/>
            <p:cNvCxnSpPr/>
            <p:nvPr/>
          </p:nvCxnSpPr>
          <p:spPr>
            <a:xfrm>
              <a:off x="1524000" y="2476698"/>
              <a:ext cx="1137" cy="342133"/>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79800"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784144" y="1123950"/>
              <a:ext cx="1371600" cy="1371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2944" y="1123950"/>
              <a:ext cx="1371600" cy="137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352550"/>
              <a:ext cx="1177404" cy="88305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0344" y="1241201"/>
              <a:ext cx="1178149" cy="1178149"/>
            </a:xfrm>
            <a:prstGeom prst="rect">
              <a:avLst/>
            </a:prstGeom>
          </p:spPr>
        </p:pic>
        <p:sp>
          <p:nvSpPr>
            <p:cNvPr id="16" name="Rectangle 15"/>
            <p:cNvSpPr/>
            <p:nvPr/>
          </p:nvSpPr>
          <p:spPr>
            <a:xfrm>
              <a:off x="4765344" y="2800350"/>
              <a:ext cx="1371600" cy="923330"/>
            </a:xfrm>
            <a:prstGeom prst="rect">
              <a:avLst/>
            </a:prstGeom>
          </p:spPr>
          <p:txBody>
            <a:bodyPr wrap="square">
              <a:spAutoFit/>
            </a:bodyPr>
            <a:lstStyle/>
            <a:p>
              <a:pPr lvl="0" algn="ctr"/>
              <a:r>
                <a:rPr lang="en-US" i="1" dirty="0">
                  <a:cs typeface="Georgia"/>
                </a:rPr>
                <a:t>. . . is learning </a:t>
              </a:r>
              <a:br>
                <a:rPr lang="en-US" i="1" dirty="0">
                  <a:cs typeface="Georgia"/>
                </a:rPr>
              </a:br>
              <a:r>
                <a:rPr lang="en-US" i="1" dirty="0">
                  <a:cs typeface="Georgia"/>
                </a:rPr>
                <a:t>by doing</a:t>
              </a:r>
            </a:p>
          </p:txBody>
        </p:sp>
        <p:sp>
          <p:nvSpPr>
            <p:cNvPr id="17" name="Rectangle 16"/>
            <p:cNvSpPr/>
            <p:nvPr/>
          </p:nvSpPr>
          <p:spPr>
            <a:xfrm>
              <a:off x="6553200" y="2800350"/>
              <a:ext cx="2133600" cy="923330"/>
            </a:xfrm>
            <a:prstGeom prst="rect">
              <a:avLst/>
            </a:prstGeom>
          </p:spPr>
          <p:txBody>
            <a:bodyPr wrap="square">
              <a:spAutoFit/>
            </a:bodyPr>
            <a:lstStyle/>
            <a:p>
              <a:pPr lvl="0" algn="ctr"/>
              <a:r>
                <a:rPr lang="en-US" i="1" dirty="0">
                  <a:cs typeface="Georgia"/>
                </a:rPr>
                <a:t>. . . links curriculum, instruction, and assessment </a:t>
              </a:r>
            </a:p>
          </p:txBody>
        </p:sp>
        <p:sp>
          <p:nvSpPr>
            <p:cNvPr id="18" name="Rectangle 17"/>
            <p:cNvSpPr/>
            <p:nvPr/>
          </p:nvSpPr>
          <p:spPr>
            <a:xfrm>
              <a:off x="2590800" y="2837683"/>
              <a:ext cx="1828800" cy="923330"/>
            </a:xfrm>
            <a:prstGeom prst="rect">
              <a:avLst/>
            </a:prstGeom>
          </p:spPr>
          <p:txBody>
            <a:bodyPr wrap="square">
              <a:spAutoFit/>
            </a:bodyPr>
            <a:lstStyle/>
            <a:p>
              <a:pPr lvl="0" algn="ctr"/>
              <a:r>
                <a:rPr lang="en-US" i="1" dirty="0">
                  <a:cs typeface="Georgia"/>
                </a:rPr>
                <a:t>. . . is assessment </a:t>
              </a:r>
              <a:br>
                <a:rPr lang="en-US" i="1" dirty="0">
                  <a:cs typeface="Georgia"/>
                </a:rPr>
              </a:br>
              <a:r>
                <a:rPr lang="en-US" b="1" i="1" dirty="0">
                  <a:cs typeface="Georgia"/>
                </a:rPr>
                <a:t>for</a:t>
              </a:r>
              <a:r>
                <a:rPr lang="en-US" i="1" dirty="0">
                  <a:cs typeface="Georgia"/>
                </a:rPr>
                <a:t> and </a:t>
              </a:r>
              <a:br>
                <a:rPr lang="en-US" i="1" dirty="0">
                  <a:cs typeface="Georgia"/>
                </a:rPr>
              </a:br>
              <a:r>
                <a:rPr lang="en-US" b="1" i="1" dirty="0">
                  <a:cs typeface="Georgia"/>
                </a:rPr>
                <a:t>as</a:t>
              </a:r>
              <a:r>
                <a:rPr lang="en-US" i="1" dirty="0">
                  <a:cs typeface="Georgia"/>
                </a:rPr>
                <a:t> learning </a:t>
              </a:r>
            </a:p>
          </p:txBody>
        </p:sp>
        <p:sp>
          <p:nvSpPr>
            <p:cNvPr id="19" name="Rectangle 18"/>
            <p:cNvSpPr/>
            <p:nvPr/>
          </p:nvSpPr>
          <p:spPr>
            <a:xfrm>
              <a:off x="421944" y="2854862"/>
              <a:ext cx="2209799" cy="923330"/>
            </a:xfrm>
            <a:prstGeom prst="rect">
              <a:avLst/>
            </a:prstGeom>
          </p:spPr>
          <p:txBody>
            <a:bodyPr wrap="square">
              <a:spAutoFit/>
            </a:bodyPr>
            <a:lstStyle/>
            <a:p>
              <a:pPr lvl="0" algn="ctr"/>
              <a:r>
                <a:rPr lang="en-US" i="1" dirty="0">
                  <a:cs typeface="Georgia"/>
                </a:rPr>
                <a:t>. . . targets skills and knowledge that matter</a:t>
              </a:r>
            </a:p>
          </p:txBody>
        </p:sp>
        <p:cxnSp>
          <p:nvCxnSpPr>
            <p:cNvPr id="20" name="Straight Connector 19"/>
            <p:cNvCxnSpPr/>
            <p:nvPr/>
          </p:nvCxnSpPr>
          <p:spPr>
            <a:xfrm>
              <a:off x="5374944"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67600"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338" y="1202977"/>
              <a:ext cx="1149268" cy="1135337"/>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5204" y="1428750"/>
              <a:ext cx="1083140" cy="734608"/>
            </a:xfrm>
            <a:prstGeom prst="rect">
              <a:avLst/>
            </a:prstGeom>
          </p:spPr>
        </p:pic>
      </p:grpSp>
      <p:sp>
        <p:nvSpPr>
          <p:cNvPr id="3" name="TextBox 2"/>
          <p:cNvSpPr txBox="1"/>
          <p:nvPr/>
        </p:nvSpPr>
        <p:spPr>
          <a:xfrm>
            <a:off x="457200" y="228600"/>
            <a:ext cx="3708195" cy="369332"/>
          </a:xfrm>
          <a:prstGeom prst="rect">
            <a:avLst/>
          </a:prstGeom>
          <a:noFill/>
        </p:spPr>
        <p:txBody>
          <a:bodyPr wrap="none" rtlCol="0" anchor="t">
            <a:spAutoFit/>
          </a:bodyPr>
          <a:lstStyle/>
          <a:p>
            <a:r>
              <a:rPr lang="x-none" dirty="0">
                <a:solidFill>
                  <a:srgbClr val="053760"/>
                </a:solidFill>
              </a:rPr>
              <a:t>Session 1</a:t>
            </a:r>
            <a:r>
              <a:rPr lang="en-US" dirty="0">
                <a:solidFill>
                  <a:srgbClr val="053760"/>
                </a:solidFill>
              </a:rPr>
              <a:t>.C</a:t>
            </a:r>
            <a:r>
              <a:rPr lang="x-none" dirty="0">
                <a:solidFill>
                  <a:srgbClr val="053760"/>
                </a:solidFill>
              </a:rPr>
              <a:t>: </a:t>
            </a:r>
            <a:r>
              <a:rPr lang="en-US" dirty="0">
                <a:solidFill>
                  <a:srgbClr val="053760"/>
                </a:solidFill>
              </a:rPr>
              <a:t>Performance Assessment</a:t>
            </a:r>
            <a:endParaRPr lang="x-none" dirty="0">
              <a:solidFill>
                <a:srgbClr val="053760"/>
              </a:solidFill>
            </a:endParaRPr>
          </a:p>
        </p:txBody>
      </p:sp>
    </p:spTree>
    <p:extLst>
      <p:ext uri="{BB962C8B-B14F-4D97-AF65-F5344CB8AC3E}">
        <p14:creationId xmlns:p14="http://schemas.microsoft.com/office/powerpoint/2010/main" val="724672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828800"/>
          </a:xfrm>
        </p:spPr>
        <p:txBody>
          <a:bodyPr>
            <a:normAutofit fontScale="90000"/>
          </a:bodyPr>
          <a:lstStyle/>
          <a:p>
            <a:r>
              <a:rPr lang="en-US" dirty="0">
                <a:solidFill>
                  <a:srgbClr val="053760"/>
                </a:solidFill>
              </a:rPr>
              <a:t>Session 2: </a:t>
            </a:r>
            <a:br>
              <a:rPr lang="en-US" dirty="0">
                <a:solidFill>
                  <a:srgbClr val="053760"/>
                </a:solidFill>
              </a:rPr>
            </a:br>
            <a:r>
              <a:rPr lang="en-US" dirty="0">
                <a:solidFill>
                  <a:srgbClr val="053760"/>
                </a:solidFill>
              </a:rPr>
              <a:t>Deep Dive into a Smarter Balanced Performance Task</a:t>
            </a:r>
          </a:p>
        </p:txBody>
      </p:sp>
      <p:sp>
        <p:nvSpPr>
          <p:cNvPr id="3" name="Subtitle 2"/>
          <p:cNvSpPr>
            <a:spLocks noGrp="1"/>
          </p:cNvSpPr>
          <p:nvPr>
            <p:ph type="subTitle" idx="1"/>
          </p:nvPr>
        </p:nvSpPr>
        <p:spPr>
          <a:xfrm>
            <a:off x="419100" y="3276600"/>
            <a:ext cx="8305800" cy="10668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31</a:t>
            </a:fld>
            <a:endParaRPr lang="en-US"/>
          </a:p>
        </p:txBody>
      </p:sp>
    </p:spTree>
    <p:extLst>
      <p:ext uri="{BB962C8B-B14F-4D97-AF65-F5344CB8AC3E}">
        <p14:creationId xmlns:p14="http://schemas.microsoft.com/office/powerpoint/2010/main" val="79312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2 Objectives </a:t>
            </a:r>
          </a:p>
        </p:txBody>
      </p:sp>
      <p:sp>
        <p:nvSpPr>
          <p:cNvPr id="2" name="Content Placeholder 1"/>
          <p:cNvSpPr>
            <a:spLocks noGrp="1"/>
          </p:cNvSpPr>
          <p:nvPr>
            <p:ph idx="1"/>
          </p:nvPr>
        </p:nvSpPr>
        <p:spPr/>
        <p:txBody>
          <a:bodyPr>
            <a:noAutofit/>
          </a:bodyPr>
          <a:lstStyle/>
          <a:p>
            <a:pPr>
              <a:spcBef>
                <a:spcPts val="0"/>
              </a:spcBef>
              <a:spcAft>
                <a:spcPts val="1800"/>
              </a:spcAft>
            </a:pPr>
            <a:r>
              <a:rPr lang="en-US" sz="2000" dirty="0"/>
              <a:t>Experience a Smarter Balanced performance task from the perspective of a student, and unpack what the task requires students to know and be able to do</a:t>
            </a:r>
          </a:p>
          <a:p>
            <a:pPr>
              <a:spcBef>
                <a:spcPts val="0"/>
              </a:spcBef>
              <a:spcAft>
                <a:spcPts val="1800"/>
              </a:spcAft>
            </a:pPr>
            <a:r>
              <a:rPr lang="en-US" sz="2000" dirty="0"/>
              <a:t>Understand Smarter Balanced performance task design and scoring tools</a:t>
            </a:r>
          </a:p>
          <a:p>
            <a:pPr lvl="0">
              <a:spcBef>
                <a:spcPts val="0"/>
              </a:spcBef>
              <a:spcAft>
                <a:spcPts val="1800"/>
              </a:spcAft>
            </a:pPr>
            <a:r>
              <a:rPr lang="en-US" sz="2000" dirty="0"/>
              <a:t>Collaboratively score student work from a Smarter Balanced performance task to build a common understanding of what student proficiency looks like</a:t>
            </a:r>
          </a:p>
          <a:p>
            <a:r>
              <a:rPr lang="en-US" sz="2000" dirty="0"/>
              <a:t>Analyze student work and consider the implications for teaching and learning </a:t>
            </a:r>
          </a:p>
        </p:txBody>
      </p:sp>
      <p:sp>
        <p:nvSpPr>
          <p:cNvPr id="4" name="TextBox 3"/>
          <p:cNvSpPr txBox="1"/>
          <p:nvPr/>
        </p:nvSpPr>
        <p:spPr>
          <a:xfrm>
            <a:off x="152400" y="128312"/>
            <a:ext cx="6138475" cy="369332"/>
          </a:xfrm>
          <a:prstGeom prst="rect">
            <a:avLst/>
          </a:prstGeom>
          <a:noFill/>
        </p:spPr>
        <p:txBody>
          <a:bodyPr wrap="none" rtlCol="0">
            <a:spAutoFit/>
          </a:bodyPr>
          <a:lstStyle/>
          <a:p>
            <a:r>
              <a:rPr lang="en-US" dirty="0">
                <a:solidFill>
                  <a:srgbClr val="053760"/>
                </a:solidFill>
              </a:rPr>
              <a:t>Session 2: Deep Dive into a Smarter Balanced Performance Task</a:t>
            </a:r>
          </a:p>
        </p:txBody>
      </p:sp>
      <p:sp>
        <p:nvSpPr>
          <p:cNvPr id="5" name="Slide Number Placeholder 4"/>
          <p:cNvSpPr>
            <a:spLocks noGrp="1"/>
          </p:cNvSpPr>
          <p:nvPr>
            <p:ph type="sldNum" sz="quarter" idx="12"/>
          </p:nvPr>
        </p:nvSpPr>
        <p:spPr/>
        <p:txBody>
          <a:bodyPr/>
          <a:lstStyle/>
          <a:p>
            <a:fld id="{8E81FCBC-12BC-47C8-BE87-B3BC886BF939}" type="slidenum">
              <a:rPr lang="en-US" smtClean="0"/>
              <a:pPr/>
              <a:t>32</a:t>
            </a:fld>
            <a:endParaRPr lang="en-US"/>
          </a:p>
        </p:txBody>
      </p:sp>
    </p:spTree>
    <p:extLst>
      <p:ext uri="{BB962C8B-B14F-4D97-AF65-F5344CB8AC3E}">
        <p14:creationId xmlns:p14="http://schemas.microsoft.com/office/powerpoint/2010/main" val="665119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fontScale="90000"/>
          </a:bodyPr>
          <a:lstStyle/>
          <a:p>
            <a:r>
              <a:rPr lang="en-US" dirty="0">
                <a:solidFill>
                  <a:srgbClr val="053760"/>
                </a:solidFill>
              </a:rPr>
              <a:t>Session 2.A: </a:t>
            </a:r>
            <a:br>
              <a:rPr lang="en-US" dirty="0">
                <a:solidFill>
                  <a:srgbClr val="053760"/>
                </a:solidFill>
              </a:rPr>
            </a:br>
            <a:r>
              <a:rPr lang="en-US" dirty="0">
                <a:solidFill>
                  <a:srgbClr val="053760"/>
                </a:solidFill>
              </a:rPr>
              <a:t>Experiencing and Unpacking a Task</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33</a:t>
            </a:fld>
            <a:endParaRPr lang="en-US"/>
          </a:p>
        </p:txBody>
      </p:sp>
    </p:spTree>
    <p:extLst>
      <p:ext uri="{BB962C8B-B14F-4D97-AF65-F5344CB8AC3E}">
        <p14:creationId xmlns:p14="http://schemas.microsoft.com/office/powerpoint/2010/main" val="1130151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229600" cy="914400"/>
          </a:xfrm>
        </p:spPr>
        <p:txBody>
          <a:bodyPr>
            <a:noAutofit/>
          </a:bodyPr>
          <a:lstStyle/>
          <a:p>
            <a:r>
              <a:rPr lang="en-US" dirty="0"/>
              <a:t>What Does a Smarter Balanced Performance Task Look Like? </a:t>
            </a:r>
          </a:p>
        </p:txBody>
      </p:sp>
      <p:pic>
        <p:nvPicPr>
          <p:cNvPr id="6" name="Content Placeholder 5" descr="Screen Shot 2014-10-13 at 8.21.19 PM.png"/>
          <p:cNvPicPr>
            <a:picLocks noGrp="1" noChangeAspect="1"/>
          </p:cNvPicPr>
          <p:nvPr>
            <p:ph idx="1"/>
          </p:nvPr>
        </p:nvPicPr>
        <p:blipFill>
          <a:blip r:embed="rId3" cstate="print"/>
          <a:stretch>
            <a:fillRect/>
          </a:stretch>
        </p:blipFill>
        <p:spPr>
          <a:xfrm>
            <a:off x="457200" y="1811068"/>
            <a:ext cx="7696200" cy="3702201"/>
          </a:xfrm>
        </p:spPr>
      </p:pic>
      <p:sp>
        <p:nvSpPr>
          <p:cNvPr id="5" name="TextBox 4"/>
          <p:cNvSpPr txBox="1"/>
          <p:nvPr/>
        </p:nvSpPr>
        <p:spPr>
          <a:xfrm>
            <a:off x="8001000" y="6477000"/>
            <a:ext cx="184666" cy="369332"/>
          </a:xfrm>
          <a:prstGeom prst="rect">
            <a:avLst/>
          </a:prstGeom>
          <a:noFill/>
        </p:spPr>
        <p:txBody>
          <a:bodyPr wrap="none" rtlCol="0">
            <a:spAutoFit/>
          </a:bodyPr>
          <a:lstStyle/>
          <a:p>
            <a:endParaRPr lang="en-US" dirty="0"/>
          </a:p>
        </p:txBody>
      </p:sp>
      <p:sp>
        <p:nvSpPr>
          <p:cNvPr id="7" name="TextBox 6"/>
          <p:cNvSpPr txBox="1"/>
          <p:nvPr/>
        </p:nvSpPr>
        <p:spPr>
          <a:xfrm>
            <a:off x="152400" y="165477"/>
            <a:ext cx="4622740" cy="369332"/>
          </a:xfrm>
          <a:prstGeom prst="rect">
            <a:avLst/>
          </a:prstGeom>
          <a:noFill/>
        </p:spPr>
        <p:txBody>
          <a:bodyPr wrap="none" rtlCol="0">
            <a:spAutoFit/>
          </a:bodyPr>
          <a:lstStyle/>
          <a:p>
            <a:r>
              <a:rPr lang="en-US" dirty="0">
                <a:solidFill>
                  <a:srgbClr val="053760"/>
                </a:solidFill>
              </a:rPr>
              <a:t>Session 2.A: Experiencing and Unpacking a Task</a:t>
            </a:r>
          </a:p>
        </p:txBody>
      </p:sp>
      <p:sp>
        <p:nvSpPr>
          <p:cNvPr id="3" name="Slide Number Placeholder 2"/>
          <p:cNvSpPr>
            <a:spLocks noGrp="1"/>
          </p:cNvSpPr>
          <p:nvPr>
            <p:ph type="sldNum" sz="quarter" idx="12"/>
          </p:nvPr>
        </p:nvSpPr>
        <p:spPr/>
        <p:txBody>
          <a:bodyPr/>
          <a:lstStyle/>
          <a:p>
            <a:fld id="{8E81FCBC-12BC-47C8-BE87-B3BC886BF939}" type="slidenum">
              <a:rPr lang="en-US" smtClean="0"/>
              <a:pPr/>
              <a:t>34</a:t>
            </a:fld>
            <a:endParaRPr lang="en-US"/>
          </a:p>
        </p:txBody>
      </p:sp>
    </p:spTree>
    <p:extLst>
      <p:ext uri="{BB962C8B-B14F-4D97-AF65-F5344CB8AC3E}">
        <p14:creationId xmlns:p14="http://schemas.microsoft.com/office/powerpoint/2010/main" val="1011905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914400"/>
          </a:xfrm>
        </p:spPr>
        <p:txBody>
          <a:bodyPr>
            <a:normAutofit/>
          </a:bodyPr>
          <a:lstStyle/>
          <a:p>
            <a:pPr lvl="0"/>
            <a:r>
              <a:rPr lang="en-US" dirty="0">
                <a:cs typeface="Georgia"/>
              </a:rPr>
              <a:t>Experience a Task </a:t>
            </a:r>
            <a:endParaRPr lang="en-US" sz="2700" u="sng" dirty="0">
              <a:cs typeface="Georgia"/>
            </a:endParaRPr>
          </a:p>
        </p:txBody>
      </p:sp>
      <p:sp>
        <p:nvSpPr>
          <p:cNvPr id="2" name="Content Placeholder 1"/>
          <p:cNvSpPr>
            <a:spLocks noGrp="1"/>
          </p:cNvSpPr>
          <p:nvPr>
            <p:ph idx="1"/>
          </p:nvPr>
        </p:nvSpPr>
        <p:spPr/>
        <p:txBody>
          <a:bodyPr>
            <a:normAutofit fontScale="77500" lnSpcReduction="20000"/>
          </a:bodyPr>
          <a:lstStyle/>
          <a:p>
            <a:pPr marL="624078" lvl="0" indent="-514350">
              <a:spcBef>
                <a:spcPts val="0"/>
              </a:spcBef>
              <a:spcAft>
                <a:spcPts val="1800"/>
              </a:spcAft>
              <a:buSzPct val="100000"/>
              <a:buFont typeface="+mj-lt"/>
              <a:buAutoNum type="arabicPeriod"/>
            </a:pPr>
            <a:r>
              <a:rPr lang="en-US" sz="3000" dirty="0">
                <a:cs typeface="Georgia"/>
              </a:rPr>
              <a:t>Work your way through all parts of the task, following instructions and responding to prompts as though you were a student.</a:t>
            </a:r>
          </a:p>
          <a:p>
            <a:pPr marL="624078" lvl="0" indent="-514350">
              <a:spcBef>
                <a:spcPts val="0"/>
              </a:spcBef>
              <a:spcAft>
                <a:spcPts val="1800"/>
              </a:spcAft>
              <a:buSzPct val="100000"/>
              <a:buFont typeface="+mj-lt"/>
              <a:buAutoNum type="arabicPeriod"/>
            </a:pPr>
            <a:r>
              <a:rPr lang="en-US" sz="3000" dirty="0">
                <a:cs typeface="Georgia"/>
              </a:rPr>
              <a:t>When you reach the full write, </a:t>
            </a:r>
            <a:r>
              <a:rPr lang="en-US" sz="3000" dirty="0">
                <a:solidFill>
                  <a:srgbClr val="063760"/>
                </a:solidFill>
                <a:cs typeface="Georgia"/>
              </a:rPr>
              <a:t>develop a thesis statement and an outline</a:t>
            </a:r>
            <a:r>
              <a:rPr lang="en-US" sz="3000" dirty="0">
                <a:solidFill>
                  <a:schemeClr val="accent1">
                    <a:lumMod val="75000"/>
                  </a:schemeClr>
                </a:solidFill>
                <a:cs typeface="Georgia"/>
              </a:rPr>
              <a:t> </a:t>
            </a:r>
            <a:r>
              <a:rPr lang="en-US" sz="3000" dirty="0">
                <a:cs typeface="Georgia"/>
              </a:rPr>
              <a:t>for writing, rather than a full response.</a:t>
            </a:r>
          </a:p>
          <a:p>
            <a:pPr marL="109728" lvl="0" indent="0">
              <a:lnSpc>
                <a:spcPct val="120000"/>
              </a:lnSpc>
              <a:spcBef>
                <a:spcPts val="0"/>
              </a:spcBef>
              <a:spcAft>
                <a:spcPts val="1800"/>
              </a:spcAft>
              <a:buSzPct val="100000"/>
              <a:buNone/>
            </a:pPr>
            <a:r>
              <a:rPr lang="en-US" sz="3000" i="1" dirty="0">
                <a:cs typeface="Georgia"/>
              </a:rPr>
              <a:t>Elementary group: </a:t>
            </a:r>
          </a:p>
          <a:p>
            <a:pPr marL="109728" lvl="0" indent="0">
              <a:spcBef>
                <a:spcPts val="0"/>
              </a:spcBef>
              <a:spcAft>
                <a:spcPts val="1800"/>
              </a:spcAft>
              <a:buSzPct val="100000"/>
              <a:buNone/>
            </a:pPr>
            <a:r>
              <a:rPr lang="en-US" sz="3000" dirty="0">
                <a:cs typeface="Georgia"/>
              </a:rPr>
              <a:t>	</a:t>
            </a:r>
            <a:r>
              <a:rPr lang="en-US" sz="3000" b="1" dirty="0">
                <a:cs typeface="Georgia"/>
              </a:rPr>
              <a:t>Handout 2.1—Grade 5 ELA Performance Task</a:t>
            </a:r>
          </a:p>
          <a:p>
            <a:pPr marL="109728" lvl="0" indent="0">
              <a:spcBef>
                <a:spcPts val="0"/>
              </a:spcBef>
              <a:spcAft>
                <a:spcPts val="1800"/>
              </a:spcAft>
              <a:buSzPct val="100000"/>
              <a:buNone/>
            </a:pPr>
            <a:r>
              <a:rPr lang="en-US" sz="3000" i="1" dirty="0">
                <a:cs typeface="Georgia"/>
              </a:rPr>
              <a:t>Secondary group: </a:t>
            </a:r>
          </a:p>
          <a:p>
            <a:pPr marL="109728" lvl="0" indent="0">
              <a:spcBef>
                <a:spcPts val="0"/>
              </a:spcBef>
              <a:spcAft>
                <a:spcPts val="1800"/>
              </a:spcAft>
              <a:buSzPct val="100000"/>
              <a:buNone/>
            </a:pPr>
            <a:r>
              <a:rPr lang="en-US" sz="3000" dirty="0">
                <a:cs typeface="Georgia"/>
              </a:rPr>
              <a:t>	</a:t>
            </a:r>
            <a:r>
              <a:rPr lang="en-US" sz="3000" b="1" dirty="0">
                <a:cs typeface="Georgia"/>
              </a:rPr>
              <a:t>Handout 2.2—Grade 8 ELA Performance Task</a:t>
            </a:r>
          </a:p>
          <a:p>
            <a:endParaRPr lang="en-US" dirty="0">
              <a:latin typeface="Georgia"/>
              <a:cs typeface="Georgia"/>
            </a:endParaRPr>
          </a:p>
        </p:txBody>
      </p:sp>
      <p:pic>
        <p:nvPicPr>
          <p:cNvPr id="4" name="Picture 3" descr="icon_individual.png"/>
          <p:cNvPicPr>
            <a:picLocks noChangeAspect="1"/>
          </p:cNvPicPr>
          <p:nvPr/>
        </p:nvPicPr>
        <p:blipFill>
          <a:blip r:embed="rId3" cstate="print"/>
          <a:stretch>
            <a:fillRect/>
          </a:stretch>
        </p:blipFill>
        <p:spPr>
          <a:xfrm>
            <a:off x="7696200" y="152400"/>
            <a:ext cx="1295400" cy="1306425"/>
          </a:xfrm>
          <a:prstGeom prst="rect">
            <a:avLst/>
          </a:prstGeom>
        </p:spPr>
      </p:pic>
      <p:sp>
        <p:nvSpPr>
          <p:cNvPr id="7" name="TextBox 6"/>
          <p:cNvSpPr txBox="1"/>
          <p:nvPr/>
        </p:nvSpPr>
        <p:spPr>
          <a:xfrm>
            <a:off x="304800" y="155944"/>
            <a:ext cx="4622740" cy="369332"/>
          </a:xfrm>
          <a:prstGeom prst="rect">
            <a:avLst/>
          </a:prstGeom>
          <a:noFill/>
        </p:spPr>
        <p:txBody>
          <a:bodyPr wrap="none" rtlCol="0">
            <a:spAutoFit/>
          </a:bodyPr>
          <a:lstStyle/>
          <a:p>
            <a:r>
              <a:rPr lang="en-US" dirty="0">
                <a:solidFill>
                  <a:srgbClr val="053760"/>
                </a:solidFill>
              </a:rPr>
              <a:t>Session 2.A: Experiencing and Unpacking a Task</a:t>
            </a:r>
          </a:p>
        </p:txBody>
      </p:sp>
      <p:sp>
        <p:nvSpPr>
          <p:cNvPr id="6" name="Slide Number Placeholder 5"/>
          <p:cNvSpPr>
            <a:spLocks noGrp="1"/>
          </p:cNvSpPr>
          <p:nvPr>
            <p:ph type="sldNum" sz="quarter" idx="12"/>
          </p:nvPr>
        </p:nvSpPr>
        <p:spPr/>
        <p:txBody>
          <a:bodyPr/>
          <a:lstStyle/>
          <a:p>
            <a:fld id="{8E81FCBC-12BC-47C8-BE87-B3BC886BF939}" type="slidenum">
              <a:rPr lang="en-US" smtClean="0"/>
              <a:pPr/>
              <a:t>35</a:t>
            </a:fld>
            <a:endParaRPr lang="en-US"/>
          </a:p>
        </p:txBody>
      </p:sp>
    </p:spTree>
    <p:extLst>
      <p:ext uri="{BB962C8B-B14F-4D97-AF65-F5344CB8AC3E}">
        <p14:creationId xmlns:p14="http://schemas.microsoft.com/office/powerpoint/2010/main" val="3571826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914400"/>
          </a:xfrm>
        </p:spPr>
        <p:txBody>
          <a:bodyPr/>
          <a:lstStyle/>
          <a:p>
            <a:r>
              <a:rPr lang="en-US" dirty="0"/>
              <a:t>Table Discussion and Activity</a:t>
            </a:r>
          </a:p>
        </p:txBody>
      </p:sp>
      <p:sp>
        <p:nvSpPr>
          <p:cNvPr id="2" name="Content Placeholder 1"/>
          <p:cNvSpPr>
            <a:spLocks noGrp="1"/>
          </p:cNvSpPr>
          <p:nvPr>
            <p:ph idx="1"/>
          </p:nvPr>
        </p:nvSpPr>
        <p:spPr/>
        <p:txBody>
          <a:bodyPr/>
          <a:lstStyle/>
          <a:p>
            <a:pPr marL="109728" indent="0">
              <a:spcBef>
                <a:spcPts val="0"/>
              </a:spcBef>
              <a:spcAft>
                <a:spcPts val="1800"/>
              </a:spcAft>
              <a:buNone/>
            </a:pPr>
            <a:endParaRPr lang="en-US" dirty="0">
              <a:solidFill>
                <a:srgbClr val="063760"/>
              </a:solidFill>
            </a:endParaRPr>
          </a:p>
          <a:p>
            <a:pPr marL="109728" indent="0">
              <a:spcBef>
                <a:spcPts val="0"/>
              </a:spcBef>
              <a:spcAft>
                <a:spcPts val="1800"/>
              </a:spcAft>
              <a:buNone/>
            </a:pPr>
            <a:r>
              <a:rPr lang="en-US" dirty="0">
                <a:solidFill>
                  <a:srgbClr val="063760"/>
                </a:solidFill>
              </a:rPr>
              <a:t>What do students need to know and be able to do to successfully complete this task?  </a:t>
            </a:r>
          </a:p>
          <a:p>
            <a:pPr marL="109728" indent="0">
              <a:spcBef>
                <a:spcPts val="0"/>
              </a:spcBef>
              <a:spcAft>
                <a:spcPts val="1800"/>
              </a:spcAft>
              <a:buNone/>
            </a:pPr>
            <a:r>
              <a:rPr lang="en-US" sz="2800" dirty="0"/>
              <a:t>With your table group, use chart paper to brainstorm a list.</a:t>
            </a:r>
          </a:p>
        </p:txBody>
      </p:sp>
      <p:pic>
        <p:nvPicPr>
          <p:cNvPr id="5" name="Picture 4" descr="icon_group.png"/>
          <p:cNvPicPr>
            <a:picLocks noChangeAspect="1"/>
          </p:cNvPicPr>
          <p:nvPr/>
        </p:nvPicPr>
        <p:blipFill>
          <a:blip r:embed="rId3" cstate="print"/>
          <a:srcRect/>
          <a:stretch>
            <a:fillRect/>
          </a:stretch>
        </p:blipFill>
        <p:spPr>
          <a:xfrm>
            <a:off x="7577959" y="152400"/>
            <a:ext cx="1566041" cy="1288374"/>
          </a:xfrm>
          <a:prstGeom prst="rect">
            <a:avLst/>
          </a:prstGeom>
        </p:spPr>
      </p:pic>
      <p:sp>
        <p:nvSpPr>
          <p:cNvPr id="7" name="TextBox 6"/>
          <p:cNvSpPr txBox="1"/>
          <p:nvPr/>
        </p:nvSpPr>
        <p:spPr>
          <a:xfrm>
            <a:off x="304800" y="240268"/>
            <a:ext cx="4622740" cy="369332"/>
          </a:xfrm>
          <a:prstGeom prst="rect">
            <a:avLst/>
          </a:prstGeom>
          <a:noFill/>
        </p:spPr>
        <p:txBody>
          <a:bodyPr wrap="none" rtlCol="0">
            <a:spAutoFit/>
          </a:bodyPr>
          <a:lstStyle/>
          <a:p>
            <a:r>
              <a:rPr lang="en-US" dirty="0">
                <a:solidFill>
                  <a:srgbClr val="053760"/>
                </a:solidFill>
              </a:rPr>
              <a:t>Session 2.A: Experiencing and Unpacking a 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36</a:t>
            </a:fld>
            <a:endParaRPr lang="en-US"/>
          </a:p>
        </p:txBody>
      </p:sp>
    </p:spTree>
    <p:extLst>
      <p:ext uri="{BB962C8B-B14F-4D97-AF65-F5344CB8AC3E}">
        <p14:creationId xmlns:p14="http://schemas.microsoft.com/office/powerpoint/2010/main" val="2055630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0160"/>
            <a:ext cx="8229600" cy="3809999"/>
          </a:xfrm>
        </p:spPr>
        <p:txBody>
          <a:bodyPr>
            <a:normAutofit fontScale="92500" lnSpcReduction="10000"/>
          </a:bodyPr>
          <a:lstStyle/>
          <a:p>
            <a:pPr marL="109728" lvl="0" indent="0">
              <a:buNone/>
            </a:pPr>
            <a:r>
              <a:rPr lang="en-US" sz="2800" dirty="0">
                <a:cs typeface="Georgia"/>
              </a:rPr>
              <a:t>Prompts:  </a:t>
            </a:r>
          </a:p>
          <a:p>
            <a:pPr lvl="0"/>
            <a:r>
              <a:rPr lang="en-US" sz="2800" dirty="0">
                <a:cs typeface="Georgia"/>
              </a:rPr>
              <a:t>What are the </a:t>
            </a:r>
            <a:r>
              <a:rPr lang="en-US" sz="2800" dirty="0">
                <a:solidFill>
                  <a:srgbClr val="063760"/>
                </a:solidFill>
                <a:cs typeface="Georgia"/>
              </a:rPr>
              <a:t>knowledge and skill demands </a:t>
            </a:r>
            <a:r>
              <a:rPr lang="en-US" sz="2800" dirty="0">
                <a:cs typeface="Georgia"/>
              </a:rPr>
              <a:t>of this task for students? </a:t>
            </a:r>
          </a:p>
          <a:p>
            <a:pPr marL="109728" lvl="0" indent="0">
              <a:buNone/>
            </a:pPr>
            <a:endParaRPr lang="en-US" sz="2800" dirty="0">
              <a:cs typeface="Georgia"/>
            </a:endParaRPr>
          </a:p>
          <a:p>
            <a:r>
              <a:rPr lang="en-US" sz="2800" dirty="0">
                <a:cs typeface="Georgia"/>
              </a:rPr>
              <a:t>What are the </a:t>
            </a:r>
            <a:r>
              <a:rPr lang="en-US" sz="2800" dirty="0">
                <a:solidFill>
                  <a:srgbClr val="063760"/>
                </a:solidFill>
                <a:cs typeface="Georgia"/>
              </a:rPr>
              <a:t>potential barriers </a:t>
            </a:r>
            <a:r>
              <a:rPr lang="en-US" sz="2800" dirty="0">
                <a:cs typeface="Georgia"/>
              </a:rPr>
              <a:t>for special populations and other students? </a:t>
            </a:r>
          </a:p>
          <a:p>
            <a:endParaRPr lang="en-US" sz="2800" dirty="0">
              <a:cs typeface="Georgia"/>
            </a:endParaRPr>
          </a:p>
          <a:p>
            <a:r>
              <a:rPr lang="en-US" sz="2800" dirty="0">
                <a:cs typeface="Georgia"/>
              </a:rPr>
              <a:t>What </a:t>
            </a:r>
            <a:r>
              <a:rPr lang="en-US" sz="2800" dirty="0">
                <a:solidFill>
                  <a:srgbClr val="063760"/>
                </a:solidFill>
                <a:cs typeface="Georgia"/>
              </a:rPr>
              <a:t>strategies</a:t>
            </a:r>
            <a:r>
              <a:rPr lang="en-US" sz="2800" dirty="0">
                <a:cs typeface="Georgia"/>
              </a:rPr>
              <a:t> did you use to work your way through the task in the limited time we had?  </a:t>
            </a:r>
          </a:p>
          <a:p>
            <a:pPr marL="109728" indent="0">
              <a:buNone/>
            </a:pPr>
            <a:endParaRPr lang="en-US" sz="2800" dirty="0">
              <a:cs typeface="Georgia"/>
            </a:endParaRPr>
          </a:p>
        </p:txBody>
      </p:sp>
      <p:sp>
        <p:nvSpPr>
          <p:cNvPr id="3" name="Title 2"/>
          <p:cNvSpPr>
            <a:spLocks noGrp="1"/>
          </p:cNvSpPr>
          <p:nvPr>
            <p:ph type="title"/>
          </p:nvPr>
        </p:nvSpPr>
        <p:spPr>
          <a:xfrm>
            <a:off x="457200" y="365760"/>
            <a:ext cx="8229600" cy="914400"/>
          </a:xfrm>
        </p:spPr>
        <p:txBody>
          <a:bodyPr/>
          <a:lstStyle/>
          <a:p>
            <a:r>
              <a:rPr lang="en-US" dirty="0">
                <a:cs typeface="Georgia"/>
              </a:rPr>
              <a:t>Whole-Group Discussion</a:t>
            </a:r>
          </a:p>
        </p:txBody>
      </p:sp>
      <p:sp>
        <p:nvSpPr>
          <p:cNvPr id="5" name="TextBox 4"/>
          <p:cNvSpPr txBox="1"/>
          <p:nvPr/>
        </p:nvSpPr>
        <p:spPr>
          <a:xfrm>
            <a:off x="152400" y="148147"/>
            <a:ext cx="4622740" cy="369332"/>
          </a:xfrm>
          <a:prstGeom prst="rect">
            <a:avLst/>
          </a:prstGeom>
          <a:noFill/>
        </p:spPr>
        <p:txBody>
          <a:bodyPr wrap="none" rtlCol="0">
            <a:spAutoFit/>
          </a:bodyPr>
          <a:lstStyle/>
          <a:p>
            <a:r>
              <a:rPr lang="en-US" dirty="0">
                <a:solidFill>
                  <a:srgbClr val="053760"/>
                </a:solidFill>
              </a:rPr>
              <a:t>Session 2.A: Experiencing and Unpacking a Task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37</a:t>
            </a:fld>
            <a:endParaRPr lang="en-US"/>
          </a:p>
        </p:txBody>
      </p:sp>
    </p:spTree>
    <p:extLst>
      <p:ext uri="{BB962C8B-B14F-4D97-AF65-F5344CB8AC3E}">
        <p14:creationId xmlns:p14="http://schemas.microsoft.com/office/powerpoint/2010/main" val="2063010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2.B: </a:t>
            </a:r>
            <a:br>
              <a:rPr lang="en-US" dirty="0">
                <a:solidFill>
                  <a:srgbClr val="053760"/>
                </a:solidFill>
              </a:rPr>
            </a:br>
            <a:r>
              <a:rPr lang="en-US" dirty="0">
                <a:solidFill>
                  <a:srgbClr val="053760"/>
                </a:solidFill>
              </a:rPr>
              <a:t>Claims and Targets</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38</a:t>
            </a:fld>
            <a:endParaRPr lang="en-US"/>
          </a:p>
        </p:txBody>
      </p:sp>
    </p:spTree>
    <p:extLst>
      <p:ext uri="{BB962C8B-B14F-4D97-AF65-F5344CB8AC3E}">
        <p14:creationId xmlns:p14="http://schemas.microsoft.com/office/powerpoint/2010/main" val="477720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normAutofit/>
          </a:bodyPr>
          <a:lstStyle/>
          <a:p>
            <a:r>
              <a:rPr lang="en-US" dirty="0">
                <a:cs typeface="Georgia"/>
              </a:rPr>
              <a:t>Claims and Targets Resource</a:t>
            </a:r>
          </a:p>
        </p:txBody>
      </p:sp>
      <p:sp>
        <p:nvSpPr>
          <p:cNvPr id="2" name="Content Placeholder 1"/>
          <p:cNvSpPr>
            <a:spLocks noGrp="1"/>
          </p:cNvSpPr>
          <p:nvPr>
            <p:ph idx="1"/>
          </p:nvPr>
        </p:nvSpPr>
        <p:spPr/>
        <p:txBody>
          <a:bodyPr/>
          <a:lstStyle/>
          <a:p>
            <a:r>
              <a:rPr lang="en-US" sz="2600" dirty="0">
                <a:cs typeface="Georgia"/>
              </a:rPr>
              <a:t>ELA Content Specifications, Appendix B</a:t>
            </a:r>
            <a:endParaRPr lang="en-US" sz="2800" dirty="0">
              <a:cs typeface="Georgia"/>
            </a:endParaRPr>
          </a:p>
          <a:p>
            <a:endParaRPr lang="en-US" dirty="0"/>
          </a:p>
        </p:txBody>
      </p:sp>
      <p:sp>
        <p:nvSpPr>
          <p:cNvPr id="5" name="TextBox 4"/>
          <p:cNvSpPr txBox="1"/>
          <p:nvPr/>
        </p:nvSpPr>
        <p:spPr>
          <a:xfrm>
            <a:off x="3810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39</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658" y="2249329"/>
            <a:ext cx="1943371" cy="80973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687" y="3295547"/>
            <a:ext cx="7692625" cy="2419454"/>
          </a:xfrm>
          <a:prstGeom prst="rect">
            <a:avLst/>
          </a:prstGeom>
        </p:spPr>
      </p:pic>
    </p:spTree>
    <p:extLst>
      <p:ext uri="{BB962C8B-B14F-4D97-AF65-F5344CB8AC3E}">
        <p14:creationId xmlns:p14="http://schemas.microsoft.com/office/powerpoint/2010/main" val="132621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dirty="0"/>
              <a:t>Purposes of This Training</a:t>
            </a:r>
          </a:p>
        </p:txBody>
      </p:sp>
      <p:sp>
        <p:nvSpPr>
          <p:cNvPr id="3" name="Content Placeholder 2"/>
          <p:cNvSpPr>
            <a:spLocks noGrp="1"/>
          </p:cNvSpPr>
          <p:nvPr>
            <p:ph idx="1"/>
          </p:nvPr>
        </p:nvSpPr>
        <p:spPr>
          <a:xfrm>
            <a:off x="457200" y="1371600"/>
            <a:ext cx="8229600" cy="4114800"/>
          </a:xfrm>
        </p:spPr>
        <p:txBody>
          <a:bodyPr>
            <a:normAutofit fontScale="62500" lnSpcReduction="20000"/>
          </a:bodyPr>
          <a:lstStyle/>
          <a:p>
            <a:pPr lvl="0"/>
            <a:r>
              <a:rPr lang="en-US" sz="4200" dirty="0"/>
              <a:t>Learn about performance assessments, how they provide robust evidence of student learning, and how they can support a balanced assessment system.</a:t>
            </a:r>
          </a:p>
          <a:p>
            <a:pPr lvl="0"/>
            <a:endParaRPr lang="en-US" sz="4200" dirty="0"/>
          </a:p>
          <a:p>
            <a:pPr lvl="0"/>
            <a:r>
              <a:rPr lang="en-US" sz="4200" dirty="0"/>
              <a:t>Collaboratively score student work from a Smarter Balanced performance task to build a common understanding of what student proficiency looks like.</a:t>
            </a:r>
          </a:p>
          <a:p>
            <a:pPr lvl="0"/>
            <a:endParaRPr lang="en-US" sz="4200" dirty="0"/>
          </a:p>
          <a:p>
            <a:pPr lvl="0"/>
            <a:r>
              <a:rPr lang="en-US" sz="4200" dirty="0"/>
              <a:t>Review student work as the basis for reflecting on and responding to the evidence of learning that performance tasks can generate.</a:t>
            </a:r>
            <a:endParaRPr lang="en-US" dirty="0"/>
          </a:p>
        </p:txBody>
      </p:sp>
      <p:sp>
        <p:nvSpPr>
          <p:cNvPr id="4" name="TextBox 3"/>
          <p:cNvSpPr txBox="1"/>
          <p:nvPr/>
        </p:nvSpPr>
        <p:spPr>
          <a:xfrm>
            <a:off x="152400" y="128312"/>
            <a:ext cx="4372736" cy="369332"/>
          </a:xfrm>
          <a:prstGeom prst="rect">
            <a:avLst/>
          </a:prstGeom>
          <a:noFill/>
        </p:spPr>
        <p:txBody>
          <a:bodyPr wrap="none" rtlCol="0">
            <a:spAutoFit/>
          </a:bodyPr>
          <a:lstStyle/>
          <a:p>
            <a:r>
              <a:rPr lang="en-US" dirty="0">
                <a:solidFill>
                  <a:srgbClr val="053760"/>
                </a:solidFill>
              </a:rPr>
              <a:t>Session 1.A: Orientation and Purpose Setting</a:t>
            </a:r>
          </a:p>
        </p:txBody>
      </p:sp>
      <p:sp>
        <p:nvSpPr>
          <p:cNvPr id="5" name="Slide Number Placeholder 4"/>
          <p:cNvSpPr>
            <a:spLocks noGrp="1"/>
          </p:cNvSpPr>
          <p:nvPr>
            <p:ph type="sldNum" sz="quarter" idx="12"/>
          </p:nvPr>
        </p:nvSpPr>
        <p:spPr/>
        <p:txBody>
          <a:bodyPr/>
          <a:lstStyle/>
          <a:p>
            <a:fld id="{8E81FCBC-12BC-47C8-BE87-B3BC886BF939}" type="slidenum">
              <a:rPr lang="en-US" smtClean="0"/>
              <a:pPr/>
              <a:t>4</a:t>
            </a:fld>
            <a:endParaRPr lang="en-US"/>
          </a:p>
        </p:txBody>
      </p:sp>
    </p:spTree>
    <p:extLst>
      <p:ext uri="{BB962C8B-B14F-4D97-AF65-F5344CB8AC3E}">
        <p14:creationId xmlns:p14="http://schemas.microsoft.com/office/powerpoint/2010/main" val="2101612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lstStyle/>
          <a:p>
            <a:r>
              <a:rPr lang="en-US" dirty="0"/>
              <a:t>What Are Claims and Targets?</a:t>
            </a:r>
          </a:p>
        </p:txBody>
      </p:sp>
      <p:sp>
        <p:nvSpPr>
          <p:cNvPr id="2" name="Content Placeholder 1"/>
          <p:cNvSpPr>
            <a:spLocks noGrp="1"/>
          </p:cNvSpPr>
          <p:nvPr>
            <p:ph idx="1"/>
          </p:nvPr>
        </p:nvSpPr>
        <p:spPr/>
        <p:txBody>
          <a:bodyPr>
            <a:normAutofit fontScale="92500"/>
          </a:bodyPr>
          <a:lstStyle/>
          <a:p>
            <a:pPr>
              <a:spcBef>
                <a:spcPts val="0"/>
              </a:spcBef>
              <a:spcAft>
                <a:spcPts val="900"/>
              </a:spcAft>
            </a:pPr>
            <a:r>
              <a:rPr lang="en-US" dirty="0">
                <a:solidFill>
                  <a:srgbClr val="000000"/>
                </a:solidFill>
              </a:rPr>
              <a:t>Claims </a:t>
            </a:r>
            <a:r>
              <a:rPr lang="en-US" dirty="0"/>
              <a:t>are the broad statements of the assessment system’s learning outcomes. A claim is a statement of what students know and can do, </a:t>
            </a:r>
            <a:r>
              <a:rPr lang="en-US" i="1" dirty="0"/>
              <a:t>based on the evidence they produce</a:t>
            </a:r>
            <a:r>
              <a:rPr lang="en-US" dirty="0"/>
              <a:t>. </a:t>
            </a:r>
          </a:p>
          <a:p>
            <a:r>
              <a:rPr lang="en-US" dirty="0"/>
              <a:t>Within each claim are related </a:t>
            </a:r>
            <a:r>
              <a:rPr lang="en-US" dirty="0">
                <a:solidFill>
                  <a:srgbClr val="000000"/>
                </a:solidFill>
              </a:rPr>
              <a:t>assessment targets. The assessment targets describe the expectations of what will be assessed by the items and tasks within each claim.</a:t>
            </a:r>
            <a:endParaRPr lang="en-US" dirty="0"/>
          </a:p>
        </p:txBody>
      </p:sp>
      <p:sp>
        <p:nvSpPr>
          <p:cNvPr id="5" name="TextBox 4"/>
          <p:cNvSpPr txBox="1"/>
          <p:nvPr/>
        </p:nvSpPr>
        <p:spPr>
          <a:xfrm>
            <a:off x="457200" y="228600"/>
            <a:ext cx="3093860" cy="369332"/>
          </a:xfrm>
          <a:prstGeom prst="rect">
            <a:avLst/>
          </a:prstGeom>
          <a:noFill/>
        </p:spPr>
        <p:txBody>
          <a:bodyPr wrap="none" rtlCol="0">
            <a:spAutoFit/>
          </a:bodyPr>
          <a:lstStyle/>
          <a:p>
            <a:r>
              <a:rPr lang="en-US" dirty="0">
                <a:solidFill>
                  <a:srgbClr val="053760"/>
                </a:solidFill>
              </a:rPr>
              <a:t>Session 2.B: Claims and Targets</a:t>
            </a:r>
          </a:p>
        </p:txBody>
      </p:sp>
      <p:sp>
        <p:nvSpPr>
          <p:cNvPr id="6" name="Slide Number Placeholder 5"/>
          <p:cNvSpPr>
            <a:spLocks noGrp="1"/>
          </p:cNvSpPr>
          <p:nvPr>
            <p:ph type="sldNum" sz="quarter" idx="12"/>
          </p:nvPr>
        </p:nvSpPr>
        <p:spPr/>
        <p:txBody>
          <a:bodyPr/>
          <a:lstStyle/>
          <a:p>
            <a:fld id="{8E81FCBC-12BC-47C8-BE87-B3BC886BF939}" type="slidenum">
              <a:rPr lang="en-US" smtClean="0"/>
              <a:pPr/>
              <a:t>40</a:t>
            </a:fld>
            <a:endParaRPr lang="en-US"/>
          </a:p>
        </p:txBody>
      </p:sp>
    </p:spTree>
    <p:extLst>
      <p:ext uri="{BB962C8B-B14F-4D97-AF65-F5344CB8AC3E}">
        <p14:creationId xmlns:p14="http://schemas.microsoft.com/office/powerpoint/2010/main" val="354880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534400" cy="4876800"/>
          </a:xfrm>
        </p:spPr>
        <p:txBody>
          <a:bodyPr>
            <a:normAutofit/>
          </a:bodyPr>
          <a:lstStyle/>
          <a:p>
            <a:pPr>
              <a:buNone/>
            </a:pPr>
            <a:r>
              <a:rPr lang="en-US" sz="4000" dirty="0">
                <a:solidFill>
                  <a:srgbClr val="063760"/>
                </a:solidFill>
              </a:rPr>
              <a:t>The overall claim for grades 3–8: </a:t>
            </a:r>
          </a:p>
          <a:p>
            <a:pPr indent="0">
              <a:buNone/>
            </a:pPr>
            <a:r>
              <a:rPr lang="en-US" sz="2900" dirty="0"/>
              <a:t>“Students can demonstrate progress toward college and career readiness in English language arts and literacy.” </a:t>
            </a:r>
          </a:p>
          <a:p>
            <a:pPr>
              <a:buNone/>
            </a:pPr>
            <a:endParaRPr lang="en-US" dirty="0"/>
          </a:p>
          <a:p>
            <a:pPr>
              <a:buNone/>
            </a:pPr>
            <a:r>
              <a:rPr lang="en-US" sz="4000" dirty="0">
                <a:solidFill>
                  <a:srgbClr val="063760"/>
                </a:solidFill>
              </a:rPr>
              <a:t>The overall claim for grade 11: </a:t>
            </a:r>
          </a:p>
          <a:p>
            <a:pPr indent="0">
              <a:buNone/>
            </a:pPr>
            <a:r>
              <a:rPr lang="en-US" sz="2900" dirty="0"/>
              <a:t>“Students can demonstrate college and career readiness in English language arts and literacy.” </a:t>
            </a:r>
          </a:p>
        </p:txBody>
      </p:sp>
      <p:sp>
        <p:nvSpPr>
          <p:cNvPr id="3" name="TextBox 2"/>
          <p:cNvSpPr txBox="1"/>
          <p:nvPr/>
        </p:nvSpPr>
        <p:spPr>
          <a:xfrm>
            <a:off x="304800" y="1524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41</a:t>
            </a:fld>
            <a:endParaRPr lang="en-US"/>
          </a:p>
        </p:txBody>
      </p:sp>
    </p:spTree>
    <p:extLst>
      <p:ext uri="{BB962C8B-B14F-4D97-AF65-F5344CB8AC3E}">
        <p14:creationId xmlns:p14="http://schemas.microsoft.com/office/powerpoint/2010/main" val="922899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normAutofit/>
          </a:bodyPr>
          <a:lstStyle/>
          <a:p>
            <a:r>
              <a:rPr lang="en-US" dirty="0"/>
              <a:t>Claims, Targets, and Standards</a:t>
            </a:r>
          </a:p>
        </p:txBody>
      </p:sp>
      <p:pic>
        <p:nvPicPr>
          <p:cNvPr id="7" name="Content Placeholder 6" descr="Screen Shot 2014-07-31 at 4.43.50 PM.png"/>
          <p:cNvPicPr>
            <a:picLocks noGrp="1" noChangeAspect="1"/>
          </p:cNvPicPr>
          <p:nvPr>
            <p:ph idx="1"/>
          </p:nvPr>
        </p:nvPicPr>
        <p:blipFill>
          <a:blip r:embed="rId3" cstate="print"/>
          <a:stretch>
            <a:fillRect/>
          </a:stretch>
        </p:blipFill>
        <p:spPr>
          <a:xfrm>
            <a:off x="1895475" y="1470025"/>
            <a:ext cx="5353050" cy="3733800"/>
          </a:xfrm>
        </p:spPr>
      </p:pic>
      <p:sp>
        <p:nvSpPr>
          <p:cNvPr id="4" name="TextBox 3"/>
          <p:cNvSpPr txBox="1"/>
          <p:nvPr/>
        </p:nvSpPr>
        <p:spPr>
          <a:xfrm>
            <a:off x="2286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2" name="Slide Number Placeholder 1"/>
          <p:cNvSpPr>
            <a:spLocks noGrp="1"/>
          </p:cNvSpPr>
          <p:nvPr>
            <p:ph type="sldNum" sz="quarter" idx="12"/>
          </p:nvPr>
        </p:nvSpPr>
        <p:spPr/>
        <p:txBody>
          <a:bodyPr/>
          <a:lstStyle/>
          <a:p>
            <a:fld id="{8E81FCBC-12BC-47C8-BE87-B3BC886BF939}" type="slidenum">
              <a:rPr lang="en-US" smtClean="0"/>
              <a:pPr/>
              <a:t>42</a:t>
            </a:fld>
            <a:endParaRPr lang="en-US"/>
          </a:p>
        </p:txBody>
      </p:sp>
    </p:spTree>
    <p:extLst>
      <p:ext uri="{BB962C8B-B14F-4D97-AF65-F5344CB8AC3E}">
        <p14:creationId xmlns:p14="http://schemas.microsoft.com/office/powerpoint/2010/main" val="1195796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a:t>ELA Claim #1 (Reading)</a:t>
            </a:r>
          </a:p>
        </p:txBody>
      </p:sp>
      <p:sp>
        <p:nvSpPr>
          <p:cNvPr id="3" name="Content Placeholder 2"/>
          <p:cNvSpPr>
            <a:spLocks noGrp="1"/>
          </p:cNvSpPr>
          <p:nvPr>
            <p:ph idx="1"/>
          </p:nvPr>
        </p:nvSpPr>
        <p:spPr>
          <a:xfrm>
            <a:off x="457200" y="1600200"/>
            <a:ext cx="8229600" cy="3581399"/>
          </a:xfrm>
        </p:spPr>
        <p:txBody>
          <a:bodyPr/>
          <a:lstStyle/>
          <a:p>
            <a:pPr marL="0" indent="0">
              <a:buNone/>
            </a:pPr>
            <a:r>
              <a:rPr lang="en-US" dirty="0"/>
              <a:t>Students can read closely and analytically to comprehend a range of increasingly complex literary and informational texts. </a:t>
            </a:r>
          </a:p>
          <a:p>
            <a:endParaRPr lang="en-US" dirty="0"/>
          </a:p>
        </p:txBody>
      </p:sp>
      <p:sp>
        <p:nvSpPr>
          <p:cNvPr id="4" name="TextBox 3"/>
          <p:cNvSpPr txBox="1"/>
          <p:nvPr/>
        </p:nvSpPr>
        <p:spPr>
          <a:xfrm>
            <a:off x="3048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43</a:t>
            </a:fld>
            <a:endParaRPr lang="en-US"/>
          </a:p>
        </p:txBody>
      </p:sp>
    </p:spTree>
    <p:extLst>
      <p:ext uri="{BB962C8B-B14F-4D97-AF65-F5344CB8AC3E}">
        <p14:creationId xmlns:p14="http://schemas.microsoft.com/office/powerpoint/2010/main" val="3430066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t>ELA Claim #2 (Writing)</a:t>
            </a:r>
          </a:p>
        </p:txBody>
      </p:sp>
      <p:sp>
        <p:nvSpPr>
          <p:cNvPr id="3" name="Content Placeholder 2"/>
          <p:cNvSpPr>
            <a:spLocks noGrp="1"/>
          </p:cNvSpPr>
          <p:nvPr>
            <p:ph idx="1"/>
          </p:nvPr>
        </p:nvSpPr>
        <p:spPr/>
        <p:txBody>
          <a:bodyPr/>
          <a:lstStyle/>
          <a:p>
            <a:pPr marL="0" indent="0">
              <a:buNone/>
            </a:pPr>
            <a:r>
              <a:rPr lang="en-US" dirty="0"/>
              <a:t>Students can produce effective and well-grounded writing for a range of purposes and audiences. </a:t>
            </a:r>
          </a:p>
          <a:p>
            <a:pPr marL="0" indent="0">
              <a:buNone/>
            </a:pPr>
            <a:endParaRPr lang="en-US" dirty="0"/>
          </a:p>
        </p:txBody>
      </p:sp>
      <p:sp>
        <p:nvSpPr>
          <p:cNvPr id="4" name="TextBox 3"/>
          <p:cNvSpPr txBox="1"/>
          <p:nvPr/>
        </p:nvSpPr>
        <p:spPr>
          <a:xfrm>
            <a:off x="3810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44</a:t>
            </a:fld>
            <a:endParaRPr lang="en-US"/>
          </a:p>
        </p:txBody>
      </p:sp>
    </p:spTree>
    <p:extLst>
      <p:ext uri="{BB962C8B-B14F-4D97-AF65-F5344CB8AC3E}">
        <p14:creationId xmlns:p14="http://schemas.microsoft.com/office/powerpoint/2010/main" val="607463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a:t>ELA Claim #3 (Speaking and Listening)</a:t>
            </a:r>
          </a:p>
        </p:txBody>
      </p:sp>
      <p:sp>
        <p:nvSpPr>
          <p:cNvPr id="3" name="Content Placeholder 2"/>
          <p:cNvSpPr>
            <a:spLocks noGrp="1"/>
          </p:cNvSpPr>
          <p:nvPr>
            <p:ph idx="1"/>
          </p:nvPr>
        </p:nvSpPr>
        <p:spPr/>
        <p:txBody>
          <a:bodyPr/>
          <a:lstStyle/>
          <a:p>
            <a:pPr marL="0" indent="0">
              <a:buNone/>
            </a:pPr>
            <a:r>
              <a:rPr lang="en-US" dirty="0"/>
              <a:t>Students can employ effective speaking and listening skills for a range of purposes and audiences. </a:t>
            </a:r>
          </a:p>
          <a:p>
            <a:pPr marL="0" indent="0">
              <a:buNone/>
            </a:pPr>
            <a:endParaRPr lang="en-US" dirty="0"/>
          </a:p>
        </p:txBody>
      </p:sp>
      <p:sp>
        <p:nvSpPr>
          <p:cNvPr id="4" name="TextBox 3"/>
          <p:cNvSpPr txBox="1"/>
          <p:nvPr/>
        </p:nvSpPr>
        <p:spPr>
          <a:xfrm>
            <a:off x="3810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45</a:t>
            </a:fld>
            <a:endParaRPr lang="en-US"/>
          </a:p>
        </p:txBody>
      </p:sp>
    </p:spTree>
    <p:extLst>
      <p:ext uri="{BB962C8B-B14F-4D97-AF65-F5344CB8AC3E}">
        <p14:creationId xmlns:p14="http://schemas.microsoft.com/office/powerpoint/2010/main" val="411311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t>ELA Claim #4 (Research/Inquiry)</a:t>
            </a:r>
          </a:p>
        </p:txBody>
      </p:sp>
      <p:sp>
        <p:nvSpPr>
          <p:cNvPr id="3" name="Content Placeholder 2"/>
          <p:cNvSpPr>
            <a:spLocks noGrp="1"/>
          </p:cNvSpPr>
          <p:nvPr>
            <p:ph idx="1"/>
          </p:nvPr>
        </p:nvSpPr>
        <p:spPr/>
        <p:txBody>
          <a:bodyPr/>
          <a:lstStyle/>
          <a:p>
            <a:pPr marL="0" indent="0">
              <a:buNone/>
            </a:pPr>
            <a:r>
              <a:rPr lang="en-US" dirty="0"/>
              <a:t>Students can engage in research and inquiry to investigate topics, and to analyze, integrate, and present information.</a:t>
            </a:r>
          </a:p>
          <a:p>
            <a:pPr marL="0" indent="0">
              <a:buNone/>
            </a:pPr>
            <a:endParaRPr lang="en-US" dirty="0"/>
          </a:p>
        </p:txBody>
      </p:sp>
      <p:sp>
        <p:nvSpPr>
          <p:cNvPr id="4" name="TextBox 3"/>
          <p:cNvSpPr txBox="1"/>
          <p:nvPr/>
        </p:nvSpPr>
        <p:spPr>
          <a:xfrm>
            <a:off x="4572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46</a:t>
            </a:fld>
            <a:endParaRPr lang="en-US"/>
          </a:p>
        </p:txBody>
      </p:sp>
    </p:spTree>
    <p:extLst>
      <p:ext uri="{BB962C8B-B14F-4D97-AF65-F5344CB8AC3E}">
        <p14:creationId xmlns:p14="http://schemas.microsoft.com/office/powerpoint/2010/main" val="1738854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157472"/>
          </a:xfrm>
        </p:spPr>
        <p:txBody>
          <a:bodyPr>
            <a:normAutofit fontScale="92500" lnSpcReduction="10000"/>
          </a:bodyPr>
          <a:lstStyle/>
          <a:p>
            <a:r>
              <a:rPr lang="en-US" dirty="0">
                <a:cs typeface="Georgia"/>
              </a:rPr>
              <a:t>There is only </a:t>
            </a:r>
            <a:r>
              <a:rPr lang="en-US" b="1" dirty="0">
                <a:cs typeface="Georgia"/>
              </a:rPr>
              <a:t>one</a:t>
            </a:r>
            <a:r>
              <a:rPr lang="en-US" dirty="0">
                <a:cs typeface="Georgia"/>
              </a:rPr>
              <a:t> claim and </a:t>
            </a:r>
            <a:r>
              <a:rPr lang="en-US" b="1" dirty="0">
                <a:cs typeface="Georgia"/>
              </a:rPr>
              <a:t>one</a:t>
            </a:r>
            <a:r>
              <a:rPr lang="en-US" dirty="0">
                <a:cs typeface="Georgia"/>
              </a:rPr>
              <a:t> assessment target associated with each item.</a:t>
            </a:r>
          </a:p>
          <a:p>
            <a:r>
              <a:rPr lang="en-US" dirty="0">
                <a:cs typeface="Georgia"/>
              </a:rPr>
              <a:t>For SBAC Performance Tasks:</a:t>
            </a:r>
          </a:p>
          <a:p>
            <a:pPr lvl="1">
              <a:spcBef>
                <a:spcPts val="0"/>
              </a:spcBef>
              <a:spcAft>
                <a:spcPts val="1800"/>
              </a:spcAft>
              <a:buClr>
                <a:schemeClr val="tx1"/>
              </a:buClr>
            </a:pPr>
            <a:r>
              <a:rPr lang="en-US" dirty="0">
                <a:solidFill>
                  <a:srgbClr val="063760"/>
                </a:solidFill>
                <a:cs typeface="Georgia"/>
              </a:rPr>
              <a:t>Research </a:t>
            </a:r>
            <a:r>
              <a:rPr lang="en-US" dirty="0">
                <a:cs typeface="Georgia"/>
              </a:rPr>
              <a:t>claim and targets are assessed in the constructed- and selected-response items.</a:t>
            </a:r>
          </a:p>
          <a:p>
            <a:pPr lvl="1">
              <a:spcBef>
                <a:spcPts val="0"/>
              </a:spcBef>
              <a:spcAft>
                <a:spcPts val="1800"/>
              </a:spcAft>
              <a:buClr>
                <a:schemeClr val="tx1"/>
              </a:buClr>
            </a:pPr>
            <a:r>
              <a:rPr lang="en-US" dirty="0">
                <a:solidFill>
                  <a:srgbClr val="063760"/>
                </a:solidFill>
                <a:cs typeface="Georgia"/>
              </a:rPr>
              <a:t>Writing</a:t>
            </a:r>
            <a:r>
              <a:rPr lang="en-US" dirty="0">
                <a:cs typeface="Georgia"/>
              </a:rPr>
              <a:t> claim and targets are assessed in the full write (different targets are associated with different writing prompts).</a:t>
            </a:r>
          </a:p>
          <a:p>
            <a:pPr lvl="1">
              <a:spcBef>
                <a:spcPts val="0"/>
              </a:spcBef>
              <a:spcAft>
                <a:spcPts val="1800"/>
              </a:spcAft>
              <a:buClr>
                <a:schemeClr val="tx1"/>
              </a:buClr>
            </a:pPr>
            <a:r>
              <a:rPr lang="en-US" dirty="0">
                <a:solidFill>
                  <a:srgbClr val="063760"/>
                </a:solidFill>
                <a:cs typeface="Georgia"/>
              </a:rPr>
              <a:t>Reading</a:t>
            </a:r>
            <a:r>
              <a:rPr lang="en-US" b="1" dirty="0">
                <a:cs typeface="Georgia"/>
              </a:rPr>
              <a:t> </a:t>
            </a:r>
            <a:r>
              <a:rPr lang="en-US" dirty="0">
                <a:cs typeface="Georgia"/>
              </a:rPr>
              <a:t>targets are </a:t>
            </a:r>
            <a:r>
              <a:rPr lang="en-US" b="1" dirty="0">
                <a:cs typeface="Georgia"/>
              </a:rPr>
              <a:t>not</a:t>
            </a:r>
            <a:r>
              <a:rPr lang="en-US" dirty="0">
                <a:cs typeface="Georgia"/>
              </a:rPr>
              <a:t> assessed.</a:t>
            </a:r>
          </a:p>
        </p:txBody>
      </p:sp>
      <p:sp>
        <p:nvSpPr>
          <p:cNvPr id="3" name="Title 2"/>
          <p:cNvSpPr>
            <a:spLocks noGrp="1"/>
          </p:cNvSpPr>
          <p:nvPr>
            <p:ph type="title"/>
          </p:nvPr>
        </p:nvSpPr>
        <p:spPr>
          <a:xfrm>
            <a:off x="457200" y="493931"/>
            <a:ext cx="8229600" cy="914400"/>
          </a:xfrm>
        </p:spPr>
        <p:txBody>
          <a:bodyPr>
            <a:normAutofit/>
          </a:bodyPr>
          <a:lstStyle/>
          <a:p>
            <a:r>
              <a:rPr lang="en-US" dirty="0">
                <a:cs typeface="Georgia"/>
              </a:rPr>
              <a:t>Important Things to Note</a:t>
            </a:r>
          </a:p>
        </p:txBody>
      </p:sp>
      <p:sp>
        <p:nvSpPr>
          <p:cNvPr id="4" name="TextBox 3"/>
          <p:cNvSpPr txBox="1"/>
          <p:nvPr/>
        </p:nvSpPr>
        <p:spPr>
          <a:xfrm>
            <a:off x="457200" y="304800"/>
            <a:ext cx="3095719" cy="646331"/>
          </a:xfrm>
          <a:prstGeom prst="rect">
            <a:avLst/>
          </a:prstGeom>
          <a:noFill/>
        </p:spPr>
        <p:txBody>
          <a:bodyPr wrap="none" rtlCol="0">
            <a:spAutoFit/>
          </a:bodyPr>
          <a:lstStyle/>
          <a:p>
            <a:r>
              <a:rPr lang="en-US" dirty="0">
                <a:solidFill>
                  <a:srgbClr val="053760"/>
                </a:solidFill>
              </a:rPr>
              <a:t>Session 2.B: Claims and Targets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47</a:t>
            </a:fld>
            <a:endParaRPr lang="en-US"/>
          </a:p>
        </p:txBody>
      </p:sp>
    </p:spTree>
    <p:extLst>
      <p:ext uri="{BB962C8B-B14F-4D97-AF65-F5344CB8AC3E}">
        <p14:creationId xmlns:p14="http://schemas.microsoft.com/office/powerpoint/2010/main" val="1232073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lstStyle/>
          <a:p>
            <a:r>
              <a:rPr lang="en-US" dirty="0"/>
              <a:t>Review Excerpt from Appendix B</a:t>
            </a:r>
          </a:p>
        </p:txBody>
      </p:sp>
      <p:sp>
        <p:nvSpPr>
          <p:cNvPr id="2" name="Content Placeholder 1"/>
          <p:cNvSpPr>
            <a:spLocks noGrp="1"/>
          </p:cNvSpPr>
          <p:nvPr>
            <p:ph idx="1"/>
          </p:nvPr>
        </p:nvSpPr>
        <p:spPr/>
        <p:txBody>
          <a:bodyPr>
            <a:normAutofit/>
          </a:bodyPr>
          <a:lstStyle/>
          <a:p>
            <a:pPr marL="0" indent="0">
              <a:spcBef>
                <a:spcPts val="0"/>
              </a:spcBef>
              <a:spcAft>
                <a:spcPts val="1200"/>
              </a:spcAft>
              <a:buNone/>
            </a:pPr>
            <a:r>
              <a:rPr lang="en-US" i="1" dirty="0"/>
              <a:t>Elementary Group:</a:t>
            </a:r>
          </a:p>
          <a:p>
            <a:pPr marL="400050" lvl="1" indent="0">
              <a:spcBef>
                <a:spcPts val="0"/>
              </a:spcBef>
              <a:spcAft>
                <a:spcPts val="1200"/>
              </a:spcAft>
              <a:buNone/>
            </a:pPr>
            <a:r>
              <a:rPr lang="en-US" b="1" dirty="0">
                <a:cs typeface="Georgia"/>
              </a:rPr>
              <a:t>Handout 2.3—Elementary Excerpt from Appendix B</a:t>
            </a:r>
          </a:p>
          <a:p>
            <a:pPr marL="857250" lvl="1" indent="-457200">
              <a:spcBef>
                <a:spcPts val="0"/>
              </a:spcBef>
              <a:spcAft>
                <a:spcPts val="1200"/>
              </a:spcAft>
            </a:pPr>
            <a:r>
              <a:rPr lang="en-US" dirty="0"/>
              <a:t>Focus on Grade 5, Writing Claim 2, Target 7</a:t>
            </a:r>
          </a:p>
          <a:p>
            <a:pPr marL="0" indent="0">
              <a:spcBef>
                <a:spcPts val="0"/>
              </a:spcBef>
              <a:spcAft>
                <a:spcPts val="1200"/>
              </a:spcAft>
              <a:buNone/>
            </a:pPr>
            <a:r>
              <a:rPr lang="en-US" i="1" dirty="0"/>
              <a:t>Secondary Group:</a:t>
            </a:r>
          </a:p>
          <a:p>
            <a:pPr marL="400050" lvl="1" indent="0">
              <a:spcBef>
                <a:spcPts val="0"/>
              </a:spcBef>
              <a:spcAft>
                <a:spcPts val="1200"/>
              </a:spcAft>
              <a:buNone/>
            </a:pPr>
            <a:r>
              <a:rPr lang="en-US" b="1" dirty="0"/>
              <a:t>Handout 2.4—</a:t>
            </a:r>
            <a:r>
              <a:rPr lang="en-US" b="1" dirty="0">
                <a:cs typeface="Georgia"/>
              </a:rPr>
              <a:t>Secondary Excerpt from Appendix B</a:t>
            </a:r>
            <a:endParaRPr lang="en-US" dirty="0"/>
          </a:p>
          <a:p>
            <a:pPr marL="857250" lvl="1" indent="-457200">
              <a:spcBef>
                <a:spcPts val="0"/>
              </a:spcBef>
              <a:spcAft>
                <a:spcPts val="1200"/>
              </a:spcAft>
            </a:pPr>
            <a:r>
              <a:rPr lang="en-US" dirty="0"/>
              <a:t>Focus on Grade 8, Writing Claim 2, Target 7</a:t>
            </a:r>
          </a:p>
        </p:txBody>
      </p:sp>
      <p:sp>
        <p:nvSpPr>
          <p:cNvPr id="5" name="TextBox 4"/>
          <p:cNvSpPr txBox="1"/>
          <p:nvPr/>
        </p:nvSpPr>
        <p:spPr>
          <a:xfrm>
            <a:off x="457200" y="228600"/>
            <a:ext cx="3093860" cy="369332"/>
          </a:xfrm>
          <a:prstGeom prst="rect">
            <a:avLst/>
          </a:prstGeom>
          <a:noFill/>
        </p:spPr>
        <p:txBody>
          <a:bodyPr wrap="none" rtlCol="0">
            <a:spAutoFit/>
          </a:bodyPr>
          <a:lstStyle/>
          <a:p>
            <a:r>
              <a:rPr lang="en-US" dirty="0">
                <a:solidFill>
                  <a:srgbClr val="053760"/>
                </a:solidFill>
              </a:rPr>
              <a:t>Session 2.B: Claims and Targets</a:t>
            </a:r>
          </a:p>
        </p:txBody>
      </p:sp>
      <p:sp>
        <p:nvSpPr>
          <p:cNvPr id="6" name="Slide Number Placeholder 5"/>
          <p:cNvSpPr>
            <a:spLocks noGrp="1"/>
          </p:cNvSpPr>
          <p:nvPr>
            <p:ph type="sldNum" sz="quarter" idx="12"/>
          </p:nvPr>
        </p:nvSpPr>
        <p:spPr/>
        <p:txBody>
          <a:bodyPr/>
          <a:lstStyle/>
          <a:p>
            <a:fld id="{8E81FCBC-12BC-47C8-BE87-B3BC886BF939}" type="slidenum">
              <a:rPr lang="en-US" smtClean="0"/>
              <a:pPr/>
              <a:t>48</a:t>
            </a:fld>
            <a:endParaRPr lang="en-US"/>
          </a:p>
        </p:txBody>
      </p:sp>
    </p:spTree>
    <p:extLst>
      <p:ext uri="{BB962C8B-B14F-4D97-AF65-F5344CB8AC3E}">
        <p14:creationId xmlns:p14="http://schemas.microsoft.com/office/powerpoint/2010/main" val="2701109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normAutofit/>
          </a:bodyPr>
          <a:lstStyle/>
          <a:p>
            <a:r>
              <a:rPr lang="en-US" dirty="0"/>
              <a:t>What do you notice?</a:t>
            </a:r>
          </a:p>
        </p:txBody>
      </p:sp>
      <p:sp>
        <p:nvSpPr>
          <p:cNvPr id="2" name="Content Placeholder 1"/>
          <p:cNvSpPr>
            <a:spLocks noGrp="1"/>
          </p:cNvSpPr>
          <p:nvPr>
            <p:ph idx="1"/>
          </p:nvPr>
        </p:nvSpPr>
        <p:spPr/>
        <p:txBody>
          <a:bodyPr>
            <a:normAutofit/>
          </a:bodyPr>
          <a:lstStyle/>
          <a:p>
            <a:pPr marL="0" indent="0">
              <a:spcBef>
                <a:spcPts val="0"/>
              </a:spcBef>
              <a:spcAft>
                <a:spcPts val="1200"/>
              </a:spcAft>
              <a:buNone/>
            </a:pPr>
            <a:r>
              <a:rPr lang="en-US" dirty="0"/>
              <a:t>Consider the relationship between the claim, target, standards, and the full-write item on the performance task. </a:t>
            </a:r>
          </a:p>
          <a:p>
            <a:pPr>
              <a:spcBef>
                <a:spcPts val="0"/>
              </a:spcBef>
              <a:spcAft>
                <a:spcPts val="1200"/>
              </a:spcAft>
            </a:pPr>
            <a:r>
              <a:rPr lang="en-US" dirty="0"/>
              <a:t>How effectively does the full-write item measure the claim, target, and standards?</a:t>
            </a:r>
          </a:p>
          <a:p>
            <a:pPr>
              <a:spcBef>
                <a:spcPts val="0"/>
              </a:spcBef>
              <a:spcAft>
                <a:spcPts val="1200"/>
              </a:spcAft>
            </a:pPr>
            <a:r>
              <a:rPr lang="en-US" dirty="0"/>
              <a:t>How do you currently teach and assess these standards in your context?</a:t>
            </a:r>
          </a:p>
          <a:p>
            <a:pPr>
              <a:spcBef>
                <a:spcPts val="0"/>
              </a:spcBef>
              <a:spcAft>
                <a:spcPts val="1200"/>
              </a:spcAft>
            </a:pPr>
            <a:endParaRPr lang="en-US" dirty="0"/>
          </a:p>
          <a:p>
            <a:pPr marL="0" indent="0">
              <a:spcBef>
                <a:spcPts val="0"/>
              </a:spcBef>
              <a:spcAft>
                <a:spcPts val="1200"/>
              </a:spcAft>
              <a:buNone/>
            </a:pPr>
            <a:endParaRPr lang="en-US" dirty="0"/>
          </a:p>
        </p:txBody>
      </p:sp>
      <p:sp>
        <p:nvSpPr>
          <p:cNvPr id="5" name="TextBox 4"/>
          <p:cNvSpPr txBox="1"/>
          <p:nvPr/>
        </p:nvSpPr>
        <p:spPr>
          <a:xfrm>
            <a:off x="457200" y="228600"/>
            <a:ext cx="3093860" cy="369332"/>
          </a:xfrm>
          <a:prstGeom prst="rect">
            <a:avLst/>
          </a:prstGeom>
          <a:noFill/>
        </p:spPr>
        <p:txBody>
          <a:bodyPr wrap="none" rtlCol="0">
            <a:spAutoFit/>
          </a:bodyPr>
          <a:lstStyle/>
          <a:p>
            <a:r>
              <a:rPr lang="en-US" dirty="0">
                <a:solidFill>
                  <a:srgbClr val="053760"/>
                </a:solidFill>
              </a:rPr>
              <a:t>Session 2.B: Claims and Targets</a:t>
            </a:r>
          </a:p>
        </p:txBody>
      </p:sp>
      <p:sp>
        <p:nvSpPr>
          <p:cNvPr id="6" name="Slide Number Placeholder 5"/>
          <p:cNvSpPr>
            <a:spLocks noGrp="1"/>
          </p:cNvSpPr>
          <p:nvPr>
            <p:ph type="sldNum" sz="quarter" idx="12"/>
          </p:nvPr>
        </p:nvSpPr>
        <p:spPr/>
        <p:txBody>
          <a:bodyPr/>
          <a:lstStyle/>
          <a:p>
            <a:fld id="{8E81FCBC-12BC-47C8-BE87-B3BC886BF939}" type="slidenum">
              <a:rPr lang="en-US" smtClean="0"/>
              <a:pPr/>
              <a:t>49</a:t>
            </a:fld>
            <a:endParaRPr lang="en-US"/>
          </a:p>
        </p:txBody>
      </p:sp>
    </p:spTree>
    <p:extLst>
      <p:ext uri="{BB962C8B-B14F-4D97-AF65-F5344CB8AC3E}">
        <p14:creationId xmlns:p14="http://schemas.microsoft.com/office/powerpoint/2010/main" val="177006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lumMod val="75000"/>
                  </a:schemeClr>
                </a:solidFill>
              </a:rPr>
              <a:t>Who Is in the Room?</a:t>
            </a:r>
          </a:p>
        </p:txBody>
      </p:sp>
      <p:sp>
        <p:nvSpPr>
          <p:cNvPr id="2" name="Content Placeholder 1"/>
          <p:cNvSpPr>
            <a:spLocks noGrp="1"/>
          </p:cNvSpPr>
          <p:nvPr>
            <p:ph idx="1"/>
          </p:nvPr>
        </p:nvSpPr>
        <p:spPr>
          <a:xfrm>
            <a:off x="457200" y="1463040"/>
            <a:ext cx="8229600" cy="4114800"/>
          </a:xfrm>
        </p:spPr>
        <p:txBody>
          <a:bodyPr>
            <a:normAutofit/>
          </a:bodyPr>
          <a:lstStyle/>
          <a:p>
            <a:pPr>
              <a:spcBef>
                <a:spcPts val="0"/>
              </a:spcBef>
              <a:spcAft>
                <a:spcPts val="1200"/>
              </a:spcAft>
              <a:buNone/>
            </a:pPr>
            <a:r>
              <a:rPr lang="en-US" sz="2800" b="1" dirty="0"/>
              <a:t>Stand up if you are:</a:t>
            </a:r>
            <a:br>
              <a:rPr lang="en-US" sz="2800" b="1" dirty="0"/>
            </a:br>
            <a:endParaRPr lang="en-US" sz="2800" b="1" dirty="0"/>
          </a:p>
          <a:p>
            <a:pPr marL="514350" indent="-514350">
              <a:spcBef>
                <a:spcPts val="0"/>
              </a:spcBef>
              <a:spcAft>
                <a:spcPts val="1200"/>
              </a:spcAft>
              <a:buFont typeface="+mj-lt"/>
              <a:buAutoNum type="arabicPeriod"/>
            </a:pPr>
            <a:r>
              <a:rPr lang="en-US" sz="2800" dirty="0"/>
              <a:t>A classroom teacher</a:t>
            </a:r>
          </a:p>
          <a:p>
            <a:pPr marL="514350" indent="-514350">
              <a:spcBef>
                <a:spcPts val="0"/>
              </a:spcBef>
              <a:spcAft>
                <a:spcPts val="1200"/>
              </a:spcAft>
              <a:buFont typeface="+mj-lt"/>
              <a:buAutoNum type="arabicPeriod"/>
            </a:pPr>
            <a:r>
              <a:rPr lang="en-US" sz="2800" dirty="0"/>
              <a:t>An instructional coach</a:t>
            </a:r>
          </a:p>
          <a:p>
            <a:pPr marL="514350" indent="-514350">
              <a:spcBef>
                <a:spcPts val="0"/>
              </a:spcBef>
              <a:spcAft>
                <a:spcPts val="1200"/>
              </a:spcAft>
              <a:buFont typeface="+mj-lt"/>
              <a:buAutoNum type="arabicPeriod"/>
            </a:pPr>
            <a:r>
              <a:rPr lang="en-US" sz="2800" dirty="0"/>
              <a:t>A school-based administrator</a:t>
            </a:r>
          </a:p>
          <a:p>
            <a:pPr marL="514350" indent="-514350">
              <a:spcBef>
                <a:spcPts val="0"/>
              </a:spcBef>
              <a:spcAft>
                <a:spcPts val="1200"/>
              </a:spcAft>
              <a:buFont typeface="+mj-lt"/>
              <a:buAutoNum type="arabicPeriod"/>
            </a:pPr>
            <a:r>
              <a:rPr lang="en-US" sz="2800" dirty="0"/>
              <a:t>A district administrator</a:t>
            </a:r>
          </a:p>
          <a:p>
            <a:pPr marL="514350" indent="-514350">
              <a:spcBef>
                <a:spcPts val="0"/>
              </a:spcBef>
              <a:spcAft>
                <a:spcPts val="1200"/>
              </a:spcAft>
              <a:buFont typeface="+mj-lt"/>
              <a:buAutoNum type="arabicPeriod"/>
            </a:pPr>
            <a:r>
              <a:rPr lang="en-US" sz="2800" dirty="0"/>
              <a:t>Other</a:t>
            </a:r>
          </a:p>
          <a:p>
            <a:pPr>
              <a:spcBef>
                <a:spcPts val="200"/>
              </a:spcBef>
              <a:buNone/>
            </a:pPr>
            <a:endParaRPr lang="en-US" sz="2800"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5</a:t>
            </a:fld>
            <a:endParaRPr lang="en-US"/>
          </a:p>
        </p:txBody>
      </p:sp>
      <p:sp>
        <p:nvSpPr>
          <p:cNvPr id="6" name="TextBox 5"/>
          <p:cNvSpPr txBox="1"/>
          <p:nvPr/>
        </p:nvSpPr>
        <p:spPr>
          <a:xfrm>
            <a:off x="152400" y="128312"/>
            <a:ext cx="4372736" cy="369332"/>
          </a:xfrm>
          <a:prstGeom prst="rect">
            <a:avLst/>
          </a:prstGeom>
          <a:noFill/>
        </p:spPr>
        <p:txBody>
          <a:bodyPr wrap="none" rtlCol="0">
            <a:spAutoFit/>
          </a:bodyPr>
          <a:lstStyle/>
          <a:p>
            <a:r>
              <a:rPr lang="en-US" dirty="0">
                <a:solidFill>
                  <a:srgbClr val="053760"/>
                </a:solidFill>
              </a:rPr>
              <a:t>Session 1.A: Orientation and Purpose Setting</a:t>
            </a:r>
          </a:p>
        </p:txBody>
      </p:sp>
    </p:spTree>
    <p:extLst>
      <p:ext uri="{BB962C8B-B14F-4D97-AF65-F5344CB8AC3E}">
        <p14:creationId xmlns:p14="http://schemas.microsoft.com/office/powerpoint/2010/main" val="98365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6999"/>
            <a:ext cx="8229600" cy="3048001"/>
          </a:xfrm>
        </p:spPr>
        <p:txBody>
          <a:bodyPr>
            <a:normAutofit/>
          </a:bodyPr>
          <a:lstStyle/>
          <a:p>
            <a:pPr algn="ctr">
              <a:buNone/>
            </a:pPr>
            <a:r>
              <a:rPr lang="en-US" sz="4000" dirty="0">
                <a:solidFill>
                  <a:srgbClr val="063760"/>
                </a:solidFill>
                <a:ea typeface="+mj-ea"/>
                <a:cs typeface="+mj-cs"/>
              </a:rPr>
              <a:t>Questions about Claims and Targets?</a:t>
            </a:r>
            <a:endParaRPr lang="en-US" sz="4000" dirty="0"/>
          </a:p>
        </p:txBody>
      </p:sp>
      <p:sp>
        <p:nvSpPr>
          <p:cNvPr id="4" name="TextBox 3"/>
          <p:cNvSpPr txBox="1"/>
          <p:nvPr/>
        </p:nvSpPr>
        <p:spPr>
          <a:xfrm>
            <a:off x="304800" y="381000"/>
            <a:ext cx="3093860" cy="369332"/>
          </a:xfrm>
          <a:prstGeom prst="rect">
            <a:avLst/>
          </a:prstGeom>
          <a:noFill/>
        </p:spPr>
        <p:txBody>
          <a:bodyPr wrap="none" rtlCol="0">
            <a:spAutoFit/>
          </a:bodyPr>
          <a:lstStyle/>
          <a:p>
            <a:r>
              <a:rPr lang="en-US" dirty="0">
                <a:solidFill>
                  <a:srgbClr val="053760"/>
                </a:solidFill>
              </a:rPr>
              <a:t>Session 2.B: Claims and Targets</a:t>
            </a:r>
          </a:p>
        </p:txBody>
      </p:sp>
      <p:sp>
        <p:nvSpPr>
          <p:cNvPr id="2" name="Slide Number Placeholder 1"/>
          <p:cNvSpPr>
            <a:spLocks noGrp="1"/>
          </p:cNvSpPr>
          <p:nvPr>
            <p:ph type="sldNum" sz="quarter" idx="12"/>
          </p:nvPr>
        </p:nvSpPr>
        <p:spPr/>
        <p:txBody>
          <a:bodyPr/>
          <a:lstStyle/>
          <a:p>
            <a:fld id="{8E81FCBC-12BC-47C8-BE87-B3BC886BF939}" type="slidenum">
              <a:rPr lang="en-US" smtClean="0"/>
              <a:pPr/>
              <a:t>50</a:t>
            </a:fld>
            <a:endParaRPr lang="en-US"/>
          </a:p>
        </p:txBody>
      </p:sp>
    </p:spTree>
    <p:extLst>
      <p:ext uri="{BB962C8B-B14F-4D97-AF65-F5344CB8AC3E}">
        <p14:creationId xmlns:p14="http://schemas.microsoft.com/office/powerpoint/2010/main" val="3902495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fontScale="90000"/>
          </a:bodyPr>
          <a:lstStyle/>
          <a:p>
            <a:r>
              <a:rPr lang="en-US" dirty="0">
                <a:solidFill>
                  <a:srgbClr val="053760"/>
                </a:solidFill>
              </a:rPr>
              <a:t>Session 2.C: </a:t>
            </a:r>
            <a:br>
              <a:rPr lang="en-US" dirty="0">
                <a:solidFill>
                  <a:srgbClr val="053760"/>
                </a:solidFill>
              </a:rPr>
            </a:br>
            <a:r>
              <a:rPr lang="en-US" dirty="0">
                <a:solidFill>
                  <a:srgbClr val="053760"/>
                </a:solidFill>
              </a:rPr>
              <a:t>Introduction to the Writing Rubric</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51</a:t>
            </a:fld>
            <a:endParaRPr lang="en-US"/>
          </a:p>
        </p:txBody>
      </p:sp>
    </p:spTree>
    <p:extLst>
      <p:ext uri="{BB962C8B-B14F-4D97-AF65-F5344CB8AC3E}">
        <p14:creationId xmlns:p14="http://schemas.microsoft.com/office/powerpoint/2010/main" val="450999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lstStyle/>
          <a:p>
            <a:r>
              <a:rPr lang="en-US" dirty="0">
                <a:solidFill>
                  <a:schemeClr val="tx2">
                    <a:lumMod val="75000"/>
                  </a:schemeClr>
                </a:solidFill>
              </a:rPr>
              <a:t>Context</a:t>
            </a:r>
          </a:p>
        </p:txBody>
      </p:sp>
      <p:sp>
        <p:nvSpPr>
          <p:cNvPr id="2" name="Content Placeholder 1"/>
          <p:cNvSpPr>
            <a:spLocks noGrp="1"/>
          </p:cNvSpPr>
          <p:nvPr>
            <p:ph idx="1"/>
          </p:nvPr>
        </p:nvSpPr>
        <p:spPr/>
        <p:txBody>
          <a:bodyPr>
            <a:normAutofit/>
          </a:bodyPr>
          <a:lstStyle/>
          <a:p>
            <a:pPr indent="0">
              <a:buNone/>
            </a:pPr>
            <a:r>
              <a:rPr lang="en-US" sz="2400" dirty="0"/>
              <a:t>Smarter Balanced performance task writing rubrics have instructional implications for teachers at </a:t>
            </a:r>
            <a:r>
              <a:rPr lang="en-US" sz="2400" u="sng" dirty="0"/>
              <a:t>all</a:t>
            </a:r>
            <a:r>
              <a:rPr lang="en-US" sz="2400" dirty="0"/>
              <a:t> grade levels (not just those listed on the individual rubrics).</a:t>
            </a:r>
          </a:p>
          <a:p>
            <a:pPr indent="0">
              <a:buNone/>
            </a:pPr>
            <a:endParaRPr lang="en-US" sz="2400" dirty="0"/>
          </a:p>
          <a:p>
            <a:pPr indent="0">
              <a:buNone/>
            </a:pPr>
            <a:r>
              <a:rPr lang="en-US" sz="2400" dirty="0"/>
              <a:t>We will focus on </a:t>
            </a:r>
            <a:r>
              <a:rPr lang="en-US" sz="2400" u="sng" dirty="0"/>
              <a:t>one</a:t>
            </a:r>
            <a:r>
              <a:rPr lang="en-US" sz="2400" dirty="0"/>
              <a:t> of the Smarter Balanced performance task writing rubrics in this session. </a:t>
            </a:r>
          </a:p>
          <a:p>
            <a:pPr marL="1085850" lvl="1"/>
            <a:r>
              <a:rPr lang="en-US" sz="2000" dirty="0"/>
              <a:t>The complete set is included in your Materials Booklet (Handout 2.18).</a:t>
            </a:r>
          </a:p>
        </p:txBody>
      </p:sp>
      <p:pic>
        <p:nvPicPr>
          <p:cNvPr id="4" name="Picture 3" descr="icon_individual.png"/>
          <p:cNvPicPr/>
          <p:nvPr/>
        </p:nvPicPr>
        <p:blipFill>
          <a:blip r:embed="rId3" cstate="print"/>
          <a:stretch>
            <a:fillRect/>
          </a:stretch>
        </p:blipFill>
        <p:spPr>
          <a:xfrm>
            <a:off x="7772400" y="76200"/>
            <a:ext cx="1295400" cy="1306425"/>
          </a:xfrm>
          <a:prstGeom prst="rect">
            <a:avLst/>
          </a:prstGeom>
        </p:spPr>
      </p:pic>
      <p:sp>
        <p:nvSpPr>
          <p:cNvPr id="5" name="TextBox 4"/>
          <p:cNvSpPr txBox="1"/>
          <p:nvPr/>
        </p:nvSpPr>
        <p:spPr>
          <a:xfrm>
            <a:off x="540263" y="304800"/>
            <a:ext cx="4534865" cy="369332"/>
          </a:xfrm>
          <a:prstGeom prst="rect">
            <a:avLst/>
          </a:prstGeom>
          <a:noFill/>
        </p:spPr>
        <p:txBody>
          <a:bodyPr wrap="none" rtlCol="0">
            <a:spAutoFit/>
          </a:bodyPr>
          <a:lstStyle/>
          <a:p>
            <a:r>
              <a:rPr lang="en-US" dirty="0">
                <a:solidFill>
                  <a:srgbClr val="053760"/>
                </a:solidFill>
              </a:rPr>
              <a:t>Session 2.C: Introduction to the Writing Rubric</a:t>
            </a:r>
          </a:p>
        </p:txBody>
      </p:sp>
      <p:sp>
        <p:nvSpPr>
          <p:cNvPr id="6" name="Slide Number Placeholder 5"/>
          <p:cNvSpPr>
            <a:spLocks noGrp="1"/>
          </p:cNvSpPr>
          <p:nvPr>
            <p:ph type="sldNum" sz="quarter" idx="12"/>
          </p:nvPr>
        </p:nvSpPr>
        <p:spPr/>
        <p:txBody>
          <a:bodyPr/>
          <a:lstStyle/>
          <a:p>
            <a:fld id="{8E81FCBC-12BC-47C8-BE87-B3BC886BF939}" type="slidenum">
              <a:rPr lang="en-US" smtClean="0"/>
              <a:pPr/>
              <a:t>52</a:t>
            </a:fld>
            <a:endParaRPr lang="en-US"/>
          </a:p>
        </p:txBody>
      </p:sp>
    </p:spTree>
    <p:extLst>
      <p:ext uri="{BB962C8B-B14F-4D97-AF65-F5344CB8AC3E}">
        <p14:creationId xmlns:p14="http://schemas.microsoft.com/office/powerpoint/2010/main" val="630382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a:lstStyle/>
          <a:p>
            <a:r>
              <a:rPr lang="en-US" dirty="0">
                <a:solidFill>
                  <a:schemeClr val="tx2">
                    <a:lumMod val="75000"/>
                  </a:schemeClr>
                </a:solidFill>
              </a:rPr>
              <a:t>Rubric Review 1</a:t>
            </a:r>
          </a:p>
        </p:txBody>
      </p:sp>
      <p:sp>
        <p:nvSpPr>
          <p:cNvPr id="2" name="Content Placeholder 1"/>
          <p:cNvSpPr>
            <a:spLocks noGrp="1"/>
          </p:cNvSpPr>
          <p:nvPr>
            <p:ph idx="1"/>
          </p:nvPr>
        </p:nvSpPr>
        <p:spPr/>
        <p:txBody>
          <a:bodyPr>
            <a:normAutofit fontScale="92500" lnSpcReduction="20000"/>
          </a:bodyPr>
          <a:lstStyle/>
          <a:p>
            <a:pPr indent="0">
              <a:buNone/>
            </a:pPr>
            <a:r>
              <a:rPr lang="en-US" sz="2800" b="1" dirty="0"/>
              <a:t>Individually,</a:t>
            </a:r>
            <a:r>
              <a:rPr lang="en-US" sz="2800" dirty="0"/>
              <a:t> review the rubric associated with the performance task you experienced and unpacked in Session 2.A.</a:t>
            </a:r>
          </a:p>
          <a:p>
            <a:pPr indent="0">
              <a:buNone/>
            </a:pPr>
            <a:endParaRPr lang="en-US" sz="1200" dirty="0"/>
          </a:p>
          <a:p>
            <a:pPr indent="0">
              <a:buNone/>
            </a:pPr>
            <a:r>
              <a:rPr lang="en-US" sz="2800" i="1" dirty="0"/>
              <a:t>Elementary group: </a:t>
            </a:r>
          </a:p>
          <a:p>
            <a:pPr lvl="1" indent="0">
              <a:buNone/>
            </a:pPr>
            <a:r>
              <a:rPr lang="en-US" sz="2400" b="1" dirty="0"/>
              <a:t>Handout 2.5—Grades 3–5 Opinion Writing Rubric</a:t>
            </a:r>
          </a:p>
          <a:p>
            <a:pPr indent="0">
              <a:buNone/>
            </a:pPr>
            <a:r>
              <a:rPr lang="en-US" sz="2800" i="1" dirty="0"/>
              <a:t>Secondary group:</a:t>
            </a:r>
          </a:p>
          <a:p>
            <a:pPr lvl="1" indent="0">
              <a:buNone/>
            </a:pPr>
            <a:r>
              <a:rPr lang="en-US" sz="2400" b="1" dirty="0"/>
              <a:t>Handout 2.6—Grades 6–11 Argumentative Writing Rubric</a:t>
            </a:r>
          </a:p>
          <a:p>
            <a:pPr indent="0">
              <a:buNone/>
            </a:pPr>
            <a:endParaRPr lang="en-US" sz="2800" b="1" dirty="0"/>
          </a:p>
          <a:p>
            <a:pPr indent="0">
              <a:buNone/>
            </a:pPr>
            <a:r>
              <a:rPr lang="en-US" sz="2800" b="1" dirty="0"/>
              <a:t>Before you begin, please share: </a:t>
            </a:r>
            <a:r>
              <a:rPr lang="en-US" sz="2800" i="1" dirty="0"/>
              <a:t>How familiar are you with this rubric already?</a:t>
            </a:r>
          </a:p>
        </p:txBody>
      </p:sp>
      <p:pic>
        <p:nvPicPr>
          <p:cNvPr id="4" name="Picture 3" descr="icon_individual.png"/>
          <p:cNvPicPr/>
          <p:nvPr/>
        </p:nvPicPr>
        <p:blipFill>
          <a:blip r:embed="rId3" cstate="print"/>
          <a:stretch>
            <a:fillRect/>
          </a:stretch>
        </p:blipFill>
        <p:spPr>
          <a:xfrm>
            <a:off x="7772400" y="76200"/>
            <a:ext cx="1295400" cy="1306425"/>
          </a:xfrm>
          <a:prstGeom prst="rect">
            <a:avLst/>
          </a:prstGeom>
        </p:spPr>
      </p:pic>
      <p:sp>
        <p:nvSpPr>
          <p:cNvPr id="5" name="TextBox 4"/>
          <p:cNvSpPr txBox="1"/>
          <p:nvPr/>
        </p:nvSpPr>
        <p:spPr>
          <a:xfrm>
            <a:off x="540263" y="304800"/>
            <a:ext cx="4534865" cy="369332"/>
          </a:xfrm>
          <a:prstGeom prst="rect">
            <a:avLst/>
          </a:prstGeom>
          <a:noFill/>
        </p:spPr>
        <p:txBody>
          <a:bodyPr wrap="none" rtlCol="0">
            <a:spAutoFit/>
          </a:bodyPr>
          <a:lstStyle/>
          <a:p>
            <a:r>
              <a:rPr lang="en-US" dirty="0">
                <a:solidFill>
                  <a:srgbClr val="053760"/>
                </a:solidFill>
              </a:rPr>
              <a:t>Session 2.C: Introduction to the Writing Rubric</a:t>
            </a:r>
          </a:p>
        </p:txBody>
      </p:sp>
      <p:sp>
        <p:nvSpPr>
          <p:cNvPr id="6" name="Slide Number Placeholder 5"/>
          <p:cNvSpPr>
            <a:spLocks noGrp="1"/>
          </p:cNvSpPr>
          <p:nvPr>
            <p:ph type="sldNum" sz="quarter" idx="12"/>
          </p:nvPr>
        </p:nvSpPr>
        <p:spPr/>
        <p:txBody>
          <a:bodyPr/>
          <a:lstStyle/>
          <a:p>
            <a:fld id="{8E81FCBC-12BC-47C8-BE87-B3BC886BF939}" type="slidenum">
              <a:rPr lang="en-US" smtClean="0"/>
              <a:pPr/>
              <a:t>53</a:t>
            </a:fld>
            <a:endParaRPr lang="en-US"/>
          </a:p>
        </p:txBody>
      </p:sp>
    </p:spTree>
    <p:extLst>
      <p:ext uri="{BB962C8B-B14F-4D97-AF65-F5344CB8AC3E}">
        <p14:creationId xmlns:p14="http://schemas.microsoft.com/office/powerpoint/2010/main" val="2168800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914400"/>
          </a:xfrm>
        </p:spPr>
        <p:txBody>
          <a:bodyPr>
            <a:normAutofit/>
          </a:bodyPr>
          <a:lstStyle/>
          <a:p>
            <a:pPr algn="l"/>
            <a:r>
              <a:rPr lang="en-US" sz="3700" dirty="0">
                <a:solidFill>
                  <a:schemeClr val="tx2">
                    <a:lumMod val="75000"/>
                  </a:schemeClr>
                </a:solidFill>
              </a:rPr>
              <a:t>Rubric Review 2</a:t>
            </a:r>
          </a:p>
        </p:txBody>
      </p:sp>
      <p:sp>
        <p:nvSpPr>
          <p:cNvPr id="2" name="Content Placeholder 1"/>
          <p:cNvSpPr>
            <a:spLocks noGrp="1"/>
          </p:cNvSpPr>
          <p:nvPr>
            <p:ph idx="1"/>
          </p:nvPr>
        </p:nvSpPr>
        <p:spPr/>
        <p:txBody>
          <a:bodyPr>
            <a:normAutofit/>
          </a:bodyPr>
          <a:lstStyle/>
          <a:p>
            <a:pPr indent="0">
              <a:buNone/>
            </a:pPr>
            <a:r>
              <a:rPr lang="en-US" sz="2800" dirty="0"/>
              <a:t>In your table groups, discuss your collective observations about:</a:t>
            </a:r>
          </a:p>
          <a:p>
            <a:pPr>
              <a:buNone/>
            </a:pPr>
            <a:endParaRPr lang="en-US" sz="2800" dirty="0"/>
          </a:p>
          <a:p>
            <a:pPr marL="566928" indent="-457200">
              <a:buFont typeface="Arial" panose="020B0604020202020204" pitchFamily="34" charset="0"/>
              <a:buChar char="•"/>
            </a:pPr>
            <a:r>
              <a:rPr lang="en-US" sz="2800" dirty="0"/>
              <a:t>Features of writing that are assessed </a:t>
            </a:r>
          </a:p>
          <a:p>
            <a:pPr marL="566928" indent="-457200">
              <a:buFont typeface="Arial" panose="020B0604020202020204" pitchFamily="34" charset="0"/>
              <a:buChar char="•"/>
            </a:pPr>
            <a:r>
              <a:rPr lang="en-US" sz="2800" dirty="0"/>
              <a:t>Structure of the rubric </a:t>
            </a:r>
          </a:p>
          <a:p>
            <a:pPr marL="566928" indent="-457200">
              <a:buFont typeface="Arial" panose="020B0604020202020204" pitchFamily="34" charset="0"/>
              <a:buChar char="•"/>
            </a:pPr>
            <a:r>
              <a:rPr lang="en-US" sz="2800" dirty="0"/>
              <a:t>Score levels </a:t>
            </a:r>
          </a:p>
          <a:p>
            <a:pPr marL="566928" indent="-457200">
              <a:buFont typeface="Arial" panose="020B0604020202020204" pitchFamily="34" charset="0"/>
              <a:buChar char="•"/>
            </a:pPr>
            <a:r>
              <a:rPr lang="en-US" sz="2800" dirty="0"/>
              <a:t>Rubric language</a:t>
            </a:r>
          </a:p>
        </p:txBody>
      </p:sp>
      <p:pic>
        <p:nvPicPr>
          <p:cNvPr id="4" name="Picture 3" descr="icon_group.png"/>
          <p:cNvPicPr/>
          <p:nvPr/>
        </p:nvPicPr>
        <p:blipFill>
          <a:blip r:embed="rId3" cstate="print"/>
          <a:srcRect/>
          <a:stretch>
            <a:fillRect/>
          </a:stretch>
        </p:blipFill>
        <p:spPr>
          <a:xfrm>
            <a:off x="7577959" y="76200"/>
            <a:ext cx="1566041" cy="1288374"/>
          </a:xfrm>
          <a:prstGeom prst="rect">
            <a:avLst/>
          </a:prstGeom>
        </p:spPr>
      </p:pic>
      <p:sp>
        <p:nvSpPr>
          <p:cNvPr id="5" name="TextBox 4"/>
          <p:cNvSpPr txBox="1"/>
          <p:nvPr/>
        </p:nvSpPr>
        <p:spPr>
          <a:xfrm>
            <a:off x="533400" y="381000"/>
            <a:ext cx="184666" cy="369332"/>
          </a:xfrm>
          <a:prstGeom prst="rect">
            <a:avLst/>
          </a:prstGeom>
          <a:noFill/>
        </p:spPr>
        <p:txBody>
          <a:bodyPr wrap="none" rtlCol="0">
            <a:spAutoFit/>
          </a:bodyPr>
          <a:lstStyle/>
          <a:p>
            <a:endParaRPr lang="en-US" dirty="0"/>
          </a:p>
        </p:txBody>
      </p:sp>
      <p:sp>
        <p:nvSpPr>
          <p:cNvPr id="6" name="TextBox 5"/>
          <p:cNvSpPr txBox="1"/>
          <p:nvPr/>
        </p:nvSpPr>
        <p:spPr>
          <a:xfrm>
            <a:off x="381000" y="304800"/>
            <a:ext cx="4534865"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7" name="Slide Number Placeholder 6"/>
          <p:cNvSpPr>
            <a:spLocks noGrp="1"/>
          </p:cNvSpPr>
          <p:nvPr>
            <p:ph type="sldNum" sz="quarter" idx="12"/>
          </p:nvPr>
        </p:nvSpPr>
        <p:spPr/>
        <p:txBody>
          <a:bodyPr/>
          <a:lstStyle/>
          <a:p>
            <a:fld id="{8E81FCBC-12BC-47C8-BE87-B3BC886BF939}" type="slidenum">
              <a:rPr lang="en-US" smtClean="0"/>
              <a:pPr/>
              <a:t>54</a:t>
            </a:fld>
            <a:endParaRPr lang="en-US"/>
          </a:p>
        </p:txBody>
      </p:sp>
    </p:spTree>
    <p:extLst>
      <p:ext uri="{BB962C8B-B14F-4D97-AF65-F5344CB8AC3E}">
        <p14:creationId xmlns:p14="http://schemas.microsoft.com/office/powerpoint/2010/main" val="2392908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3100" dirty="0"/>
              <a:t>Analytic—three dimensions</a:t>
            </a:r>
          </a:p>
          <a:p>
            <a:pPr lvl="1">
              <a:lnSpc>
                <a:spcPct val="150000"/>
              </a:lnSpc>
            </a:pPr>
            <a:r>
              <a:rPr lang="en-US" sz="3100" dirty="0"/>
              <a:t>Organization/Purpose </a:t>
            </a:r>
          </a:p>
          <a:p>
            <a:pPr lvl="1">
              <a:lnSpc>
                <a:spcPct val="150000"/>
              </a:lnSpc>
            </a:pPr>
            <a:r>
              <a:rPr lang="en-US" sz="3100" dirty="0"/>
              <a:t>Evidence/Elaboration </a:t>
            </a:r>
          </a:p>
          <a:p>
            <a:pPr lvl="1">
              <a:lnSpc>
                <a:spcPct val="150000"/>
              </a:lnSpc>
            </a:pPr>
            <a:r>
              <a:rPr lang="en-US" sz="3100" dirty="0"/>
              <a:t>Conventions</a:t>
            </a:r>
          </a:p>
          <a:p>
            <a:pPr marL="393192" lvl="1" indent="0">
              <a:lnSpc>
                <a:spcPct val="150000"/>
              </a:lnSpc>
              <a:buNone/>
            </a:pPr>
            <a:endParaRPr lang="en-US" sz="3100" dirty="0"/>
          </a:p>
          <a:p>
            <a:pPr marL="344488" indent="-231775">
              <a:lnSpc>
                <a:spcPct val="120000"/>
              </a:lnSpc>
            </a:pPr>
            <a:r>
              <a:rPr lang="en-US" sz="3100" dirty="0"/>
              <a:t>Four score levels + NS (Not Scorable)</a:t>
            </a:r>
          </a:p>
          <a:p>
            <a:pPr marL="744538" lvl="1" indent="-231775">
              <a:lnSpc>
                <a:spcPct val="120000"/>
              </a:lnSpc>
            </a:pPr>
            <a:r>
              <a:rPr lang="en-US" sz="3100" dirty="0"/>
              <a:t>Conventions excluded</a:t>
            </a:r>
          </a:p>
          <a:p>
            <a:pPr marL="112713" indent="0">
              <a:buNone/>
            </a:pPr>
            <a:endParaRPr lang="en-US" sz="3100" dirty="0"/>
          </a:p>
          <a:p>
            <a:pPr marL="344488" indent="-231775"/>
            <a:r>
              <a:rPr lang="en-US" sz="3100" dirty="0"/>
              <a:t>Total point value: 10</a:t>
            </a:r>
          </a:p>
          <a:p>
            <a:pPr marL="393192" lvl="1" indent="0">
              <a:buNone/>
            </a:pPr>
            <a:endParaRPr lang="en-US" dirty="0"/>
          </a:p>
        </p:txBody>
      </p:sp>
      <p:sp>
        <p:nvSpPr>
          <p:cNvPr id="3" name="Title 2"/>
          <p:cNvSpPr>
            <a:spLocks noGrp="1"/>
          </p:cNvSpPr>
          <p:nvPr>
            <p:ph type="title"/>
          </p:nvPr>
        </p:nvSpPr>
        <p:spPr>
          <a:xfrm>
            <a:off x="457200" y="457200"/>
            <a:ext cx="8229600" cy="914400"/>
          </a:xfrm>
        </p:spPr>
        <p:txBody>
          <a:bodyPr/>
          <a:lstStyle/>
          <a:p>
            <a:r>
              <a:rPr lang="en-US" dirty="0"/>
              <a:t>Key Features of the Rubric</a:t>
            </a:r>
          </a:p>
        </p:txBody>
      </p:sp>
      <p:sp>
        <p:nvSpPr>
          <p:cNvPr id="4" name="TextBox 3"/>
          <p:cNvSpPr txBox="1"/>
          <p:nvPr/>
        </p:nvSpPr>
        <p:spPr>
          <a:xfrm>
            <a:off x="228600" y="228599"/>
            <a:ext cx="4534865"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55</a:t>
            </a:fld>
            <a:endParaRPr lang="en-US"/>
          </a:p>
        </p:txBody>
      </p:sp>
    </p:spTree>
    <p:extLst>
      <p:ext uri="{BB962C8B-B14F-4D97-AF65-F5344CB8AC3E}">
        <p14:creationId xmlns:p14="http://schemas.microsoft.com/office/powerpoint/2010/main" val="2154080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a:bodyPr>
          <a:lstStyle/>
          <a:p>
            <a:r>
              <a:rPr lang="en-US" sz="2800" b="1" dirty="0"/>
              <a:t>Organization/Purpose</a:t>
            </a:r>
          </a:p>
          <a:p>
            <a:pPr lvl="1"/>
            <a:r>
              <a:rPr lang="en-US" sz="2400" dirty="0"/>
              <a:t>Clear opinion/argument, focus</a:t>
            </a:r>
          </a:p>
          <a:p>
            <a:pPr lvl="1"/>
            <a:r>
              <a:rPr lang="en-US" sz="2400" dirty="0"/>
              <a:t>Use of transitional strategies to clarify relationships among ideas</a:t>
            </a:r>
          </a:p>
          <a:p>
            <a:pPr lvl="1"/>
            <a:r>
              <a:rPr lang="en-US" sz="2400" dirty="0"/>
              <a:t>Introduction and conclusion</a:t>
            </a:r>
          </a:p>
          <a:p>
            <a:pPr lvl="1"/>
            <a:r>
              <a:rPr lang="en-US" sz="2400" dirty="0"/>
              <a:t>Progression of ideas and connections among ideas</a:t>
            </a:r>
          </a:p>
          <a:p>
            <a:pPr marL="109728" indent="0">
              <a:buNone/>
            </a:pPr>
            <a:endParaRPr lang="en-US" sz="1200" dirty="0"/>
          </a:p>
          <a:p>
            <a:pPr>
              <a:buFont typeface="Wingdings" panose="05000000000000000000" pitchFamily="2" charset="2"/>
              <a:buChar char="Ø"/>
            </a:pPr>
            <a:r>
              <a:rPr lang="en-US" sz="2400" b="1" u="sng" dirty="0"/>
              <a:t>Sense of unity</a:t>
            </a:r>
            <a:r>
              <a:rPr lang="en-US" sz="2400" dirty="0"/>
              <a:t>/</a:t>
            </a:r>
            <a:r>
              <a:rPr lang="en-US" sz="2400" b="1" dirty="0"/>
              <a:t>completeness </a:t>
            </a:r>
            <a:r>
              <a:rPr lang="en-US" sz="2400" dirty="0"/>
              <a:t>(Level 4)</a:t>
            </a:r>
          </a:p>
          <a:p>
            <a:pPr>
              <a:buFont typeface="Wingdings" panose="05000000000000000000" pitchFamily="2" charset="2"/>
              <a:buChar char="Ø"/>
            </a:pPr>
            <a:r>
              <a:rPr lang="en-US" sz="2400" b="1" u="sng" dirty="0"/>
              <a:t>Completeness</a:t>
            </a:r>
            <a:r>
              <a:rPr lang="en-US" sz="2400" dirty="0"/>
              <a:t>/</a:t>
            </a:r>
            <a:r>
              <a:rPr lang="en-US" sz="2400" b="1" dirty="0"/>
              <a:t>coherence</a:t>
            </a:r>
            <a:r>
              <a:rPr lang="en-US" sz="2400" dirty="0"/>
              <a:t> (Level 3)</a:t>
            </a:r>
          </a:p>
          <a:p>
            <a:pPr>
              <a:buFont typeface="Wingdings" panose="05000000000000000000" pitchFamily="2" charset="2"/>
              <a:buChar char="Ø"/>
            </a:pPr>
            <a:r>
              <a:rPr lang="en-US" sz="2400" b="1" u="sng" dirty="0"/>
              <a:t>Loosely connected</a:t>
            </a:r>
            <a:r>
              <a:rPr lang="en-US" sz="2400" dirty="0"/>
              <a:t>/</a:t>
            </a:r>
            <a:r>
              <a:rPr lang="en-US" sz="2400" b="1" dirty="0"/>
              <a:t>somewhat sustained </a:t>
            </a:r>
            <a:r>
              <a:rPr lang="en-US" sz="2400" dirty="0"/>
              <a:t>(Level 2)</a:t>
            </a:r>
          </a:p>
          <a:p>
            <a:pPr marL="393192" lvl="1" indent="0">
              <a:buNone/>
            </a:pPr>
            <a:endParaRPr lang="en-US" dirty="0"/>
          </a:p>
        </p:txBody>
      </p:sp>
      <p:sp>
        <p:nvSpPr>
          <p:cNvPr id="3" name="Title 2"/>
          <p:cNvSpPr>
            <a:spLocks noGrp="1"/>
          </p:cNvSpPr>
          <p:nvPr>
            <p:ph type="title"/>
          </p:nvPr>
        </p:nvSpPr>
        <p:spPr>
          <a:xfrm>
            <a:off x="457200" y="457200"/>
            <a:ext cx="8229600" cy="1143000"/>
          </a:xfrm>
        </p:spPr>
        <p:txBody>
          <a:bodyPr>
            <a:normAutofit/>
          </a:bodyPr>
          <a:lstStyle/>
          <a:p>
            <a:r>
              <a:rPr lang="en-US" sz="3600" dirty="0"/>
              <a:t>Key Attributes of Writing That Are Assessed</a:t>
            </a:r>
          </a:p>
        </p:txBody>
      </p:sp>
      <p:sp>
        <p:nvSpPr>
          <p:cNvPr id="4" name="TextBox 3"/>
          <p:cNvSpPr txBox="1"/>
          <p:nvPr/>
        </p:nvSpPr>
        <p:spPr>
          <a:xfrm>
            <a:off x="304800" y="268069"/>
            <a:ext cx="4615494"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56</a:t>
            </a:fld>
            <a:endParaRPr lang="en-US"/>
          </a:p>
        </p:txBody>
      </p:sp>
    </p:spTree>
    <p:extLst>
      <p:ext uri="{BB962C8B-B14F-4D97-AF65-F5344CB8AC3E}">
        <p14:creationId xmlns:p14="http://schemas.microsoft.com/office/powerpoint/2010/main" val="343799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686800" cy="4925980"/>
          </a:xfrm>
        </p:spPr>
        <p:txBody>
          <a:bodyPr>
            <a:normAutofit/>
          </a:bodyPr>
          <a:lstStyle/>
          <a:p>
            <a:r>
              <a:rPr lang="en-US" sz="2800" b="1" dirty="0"/>
              <a:t>Evidence/Elaboration</a:t>
            </a:r>
          </a:p>
          <a:p>
            <a:pPr lvl="1"/>
            <a:r>
              <a:rPr lang="en-US" sz="2400" dirty="0"/>
              <a:t>Integration of relevant evidence from sources (facts, details)</a:t>
            </a:r>
          </a:p>
          <a:p>
            <a:pPr lvl="1"/>
            <a:r>
              <a:rPr lang="en-US" sz="2400" dirty="0"/>
              <a:t>Citation or attribution of sources</a:t>
            </a:r>
          </a:p>
          <a:p>
            <a:pPr lvl="1"/>
            <a:r>
              <a:rPr lang="en-US" sz="2400" dirty="0"/>
              <a:t>Elaborative techniques (e.g., specific examples, definitions, explanations, personal experiences)</a:t>
            </a:r>
          </a:p>
          <a:p>
            <a:pPr lvl="1"/>
            <a:r>
              <a:rPr lang="en-US" sz="2400" dirty="0"/>
              <a:t>Appropriate vocabulary/style</a:t>
            </a:r>
          </a:p>
          <a:p>
            <a:pPr marL="457200" lvl="1" indent="0">
              <a:buNone/>
            </a:pPr>
            <a:endParaRPr lang="en-US" sz="1200" dirty="0"/>
          </a:p>
          <a:p>
            <a:pPr>
              <a:buFont typeface="Wingdings" panose="05000000000000000000" pitchFamily="2" charset="2"/>
              <a:buChar char="Ø"/>
            </a:pPr>
            <a:r>
              <a:rPr lang="en-US" sz="2300" b="1" u="sng" dirty="0"/>
              <a:t>Thorough</a:t>
            </a:r>
            <a:r>
              <a:rPr lang="en-US" sz="2300" b="1" dirty="0"/>
              <a:t> </a:t>
            </a:r>
            <a:r>
              <a:rPr lang="en-US" sz="2300" dirty="0"/>
              <a:t>elaboration; </a:t>
            </a:r>
            <a:r>
              <a:rPr lang="en-US" sz="2300" b="1" dirty="0"/>
              <a:t>effective</a:t>
            </a:r>
            <a:r>
              <a:rPr lang="en-US" sz="2300" dirty="0"/>
              <a:t> development (Level 4)</a:t>
            </a:r>
          </a:p>
          <a:p>
            <a:pPr>
              <a:buFont typeface="Wingdings" panose="05000000000000000000" pitchFamily="2" charset="2"/>
              <a:buChar char="Ø"/>
            </a:pPr>
            <a:r>
              <a:rPr lang="en-US" sz="2300" b="1" u="sng" dirty="0"/>
              <a:t>Adequate</a:t>
            </a:r>
            <a:r>
              <a:rPr lang="en-US" sz="2300" dirty="0"/>
              <a:t> elaboration and development (Level 3)</a:t>
            </a:r>
          </a:p>
          <a:p>
            <a:pPr>
              <a:buFont typeface="Wingdings" panose="05000000000000000000" pitchFamily="2" charset="2"/>
              <a:buChar char="Ø"/>
            </a:pPr>
            <a:r>
              <a:rPr lang="en-US" sz="2300" b="1" u="sng" dirty="0"/>
              <a:t>Uneven</a:t>
            </a:r>
            <a:r>
              <a:rPr lang="en-US" sz="2300" b="1" dirty="0"/>
              <a:t>, cursory</a:t>
            </a:r>
            <a:r>
              <a:rPr lang="en-US" sz="2300" dirty="0"/>
              <a:t> elaboration and development (Level 2)</a:t>
            </a:r>
          </a:p>
          <a:p>
            <a:pPr>
              <a:buFont typeface="Wingdings" panose="05000000000000000000" pitchFamily="2" charset="2"/>
              <a:buChar char="Ø"/>
            </a:pPr>
            <a:endParaRPr lang="en-US" sz="2800" dirty="0"/>
          </a:p>
          <a:p>
            <a:pPr lvl="1"/>
            <a:endParaRPr lang="en-US" sz="2400" dirty="0"/>
          </a:p>
          <a:p>
            <a:endParaRPr lang="en-US" sz="2800" dirty="0"/>
          </a:p>
          <a:p>
            <a:pPr marL="109728" indent="0">
              <a:buNone/>
            </a:pPr>
            <a:endParaRPr lang="en-US" sz="2400" dirty="0"/>
          </a:p>
          <a:p>
            <a:pPr marL="393192" lvl="1" indent="0">
              <a:buNone/>
            </a:pPr>
            <a:endParaRPr lang="en-US" dirty="0"/>
          </a:p>
        </p:txBody>
      </p:sp>
      <p:sp>
        <p:nvSpPr>
          <p:cNvPr id="3" name="Title 2"/>
          <p:cNvSpPr>
            <a:spLocks noGrp="1"/>
          </p:cNvSpPr>
          <p:nvPr>
            <p:ph type="title"/>
          </p:nvPr>
        </p:nvSpPr>
        <p:spPr>
          <a:xfrm>
            <a:off x="457200" y="533400"/>
            <a:ext cx="8229600" cy="914400"/>
          </a:xfrm>
        </p:spPr>
        <p:txBody>
          <a:bodyPr>
            <a:normAutofit/>
          </a:bodyPr>
          <a:lstStyle/>
          <a:p>
            <a:r>
              <a:rPr lang="en-US" sz="3600" dirty="0"/>
              <a:t>Key Attributes of Writing That Are Assessed</a:t>
            </a:r>
          </a:p>
        </p:txBody>
      </p:sp>
      <p:sp>
        <p:nvSpPr>
          <p:cNvPr id="4" name="TextBox 3"/>
          <p:cNvSpPr txBox="1"/>
          <p:nvPr/>
        </p:nvSpPr>
        <p:spPr>
          <a:xfrm>
            <a:off x="228600" y="214735"/>
            <a:ext cx="4615494"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57</a:t>
            </a:fld>
            <a:endParaRPr lang="en-US"/>
          </a:p>
        </p:txBody>
      </p:sp>
    </p:spTree>
    <p:extLst>
      <p:ext uri="{BB962C8B-B14F-4D97-AF65-F5344CB8AC3E}">
        <p14:creationId xmlns:p14="http://schemas.microsoft.com/office/powerpoint/2010/main" val="427812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343400"/>
          </a:xfrm>
        </p:spPr>
        <p:txBody>
          <a:bodyPr>
            <a:normAutofit lnSpcReduction="10000"/>
          </a:bodyPr>
          <a:lstStyle/>
          <a:p>
            <a:r>
              <a:rPr lang="en-US" sz="2800" b="1" dirty="0"/>
              <a:t>Conventions</a:t>
            </a:r>
          </a:p>
          <a:p>
            <a:pPr lvl="1"/>
            <a:r>
              <a:rPr lang="en-US" sz="2400" dirty="0"/>
              <a:t>Sentence formation</a:t>
            </a:r>
          </a:p>
          <a:p>
            <a:pPr lvl="1"/>
            <a:r>
              <a:rPr lang="en-US" sz="2400" dirty="0"/>
              <a:t>Punctuation</a:t>
            </a:r>
          </a:p>
          <a:p>
            <a:pPr lvl="1"/>
            <a:r>
              <a:rPr lang="en-US" sz="2400" dirty="0"/>
              <a:t>Capitalization</a:t>
            </a:r>
          </a:p>
          <a:p>
            <a:pPr lvl="1"/>
            <a:r>
              <a:rPr lang="en-US" sz="2400" dirty="0"/>
              <a:t>Grammar usage</a:t>
            </a:r>
          </a:p>
          <a:p>
            <a:pPr lvl="1"/>
            <a:r>
              <a:rPr lang="en-US" sz="2400" dirty="0"/>
              <a:t>Spelling</a:t>
            </a:r>
          </a:p>
          <a:p>
            <a:pPr marL="457200" lvl="1" indent="0">
              <a:buNone/>
            </a:pPr>
            <a:endParaRPr lang="en-US" sz="1300" dirty="0"/>
          </a:p>
          <a:p>
            <a:r>
              <a:rPr lang="en-US" sz="2400" dirty="0"/>
              <a:t>Three score levels (2, 1, 0)</a:t>
            </a:r>
          </a:p>
          <a:p>
            <a:pPr lvl="1"/>
            <a:r>
              <a:rPr lang="en-US" sz="2400" b="1" u="sng" dirty="0"/>
              <a:t>Adequate</a:t>
            </a:r>
            <a:r>
              <a:rPr lang="en-US" sz="2400" b="1" dirty="0"/>
              <a:t> command</a:t>
            </a:r>
          </a:p>
          <a:p>
            <a:pPr lvl="1"/>
            <a:r>
              <a:rPr lang="en-US" sz="2400" b="1" u="sng" dirty="0"/>
              <a:t>Partial</a:t>
            </a:r>
            <a:r>
              <a:rPr lang="en-US" sz="2400" b="1" dirty="0"/>
              <a:t> command</a:t>
            </a:r>
          </a:p>
          <a:p>
            <a:pPr lvl="1"/>
            <a:r>
              <a:rPr lang="en-US" sz="2400" b="1" u="sng" dirty="0"/>
              <a:t>Little or no</a:t>
            </a:r>
            <a:r>
              <a:rPr lang="en-US" sz="2400" b="1" dirty="0"/>
              <a:t> command</a:t>
            </a:r>
          </a:p>
          <a:p>
            <a:pPr lvl="1"/>
            <a:endParaRPr lang="en-US" sz="2000" dirty="0"/>
          </a:p>
          <a:p>
            <a:endParaRPr lang="en-US" sz="2400" dirty="0"/>
          </a:p>
          <a:p>
            <a:pPr marL="393192" lvl="1" indent="0">
              <a:buNone/>
            </a:pPr>
            <a:endParaRPr lang="en-US" dirty="0"/>
          </a:p>
        </p:txBody>
      </p:sp>
      <p:sp>
        <p:nvSpPr>
          <p:cNvPr id="3" name="Title 2"/>
          <p:cNvSpPr>
            <a:spLocks noGrp="1"/>
          </p:cNvSpPr>
          <p:nvPr>
            <p:ph type="title"/>
          </p:nvPr>
        </p:nvSpPr>
        <p:spPr>
          <a:xfrm>
            <a:off x="381000" y="457200"/>
            <a:ext cx="8229600" cy="914400"/>
          </a:xfrm>
        </p:spPr>
        <p:txBody>
          <a:bodyPr>
            <a:normAutofit/>
          </a:bodyPr>
          <a:lstStyle/>
          <a:p>
            <a:r>
              <a:rPr lang="en-US" sz="3600" dirty="0"/>
              <a:t>Key Attributes of Writing That Are Assessed</a:t>
            </a:r>
          </a:p>
        </p:txBody>
      </p:sp>
      <p:sp>
        <p:nvSpPr>
          <p:cNvPr id="4" name="TextBox 3"/>
          <p:cNvSpPr txBox="1"/>
          <p:nvPr/>
        </p:nvSpPr>
        <p:spPr>
          <a:xfrm>
            <a:off x="381000" y="228600"/>
            <a:ext cx="4534865"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58</a:t>
            </a:fld>
            <a:endParaRPr lang="en-US"/>
          </a:p>
        </p:txBody>
      </p:sp>
    </p:spTree>
    <p:extLst>
      <p:ext uri="{BB962C8B-B14F-4D97-AF65-F5344CB8AC3E}">
        <p14:creationId xmlns:p14="http://schemas.microsoft.com/office/powerpoint/2010/main" val="310671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14400"/>
          </a:xfrm>
        </p:spPr>
        <p:txBody>
          <a:bodyPr>
            <a:normAutofit/>
          </a:bodyPr>
          <a:lstStyle/>
          <a:p>
            <a:r>
              <a:rPr lang="en-US" dirty="0">
                <a:solidFill>
                  <a:schemeClr val="tx2">
                    <a:lumMod val="75000"/>
                  </a:schemeClr>
                </a:solidFill>
              </a:rPr>
              <a:t>Rubric Adjectives				    </a:t>
            </a:r>
            <a:r>
              <a:rPr lang="en-US" sz="2400" i="1" dirty="0">
                <a:solidFill>
                  <a:schemeClr val="tx2">
                    <a:lumMod val="75000"/>
                  </a:schemeClr>
                </a:solidFill>
              </a:rPr>
              <a:t>Refer to Handout 2.7</a:t>
            </a:r>
          </a:p>
        </p:txBody>
      </p:sp>
      <p:sp>
        <p:nvSpPr>
          <p:cNvPr id="7" name="TextBox 6"/>
          <p:cNvSpPr txBox="1"/>
          <p:nvPr/>
        </p:nvSpPr>
        <p:spPr>
          <a:xfrm>
            <a:off x="238259" y="1966863"/>
            <a:ext cx="2057400" cy="2554545"/>
          </a:xfrm>
          <a:prstGeom prst="rect">
            <a:avLst/>
          </a:prstGeom>
          <a:noFill/>
          <a:ln>
            <a:noFill/>
          </a:ln>
        </p:spPr>
        <p:txBody>
          <a:bodyPr wrap="square" rtlCol="0">
            <a:spAutoFit/>
          </a:bodyPr>
          <a:lstStyle/>
          <a:p>
            <a:r>
              <a:rPr lang="en-US" sz="2000" dirty="0"/>
              <a:t>Clear, </a:t>
            </a:r>
          </a:p>
          <a:p>
            <a:r>
              <a:rPr lang="en-US" sz="2000" dirty="0"/>
              <a:t>Consistent,</a:t>
            </a:r>
          </a:p>
          <a:p>
            <a:r>
              <a:rPr lang="en-US" sz="2000" dirty="0"/>
              <a:t>Effective,</a:t>
            </a:r>
          </a:p>
          <a:p>
            <a:r>
              <a:rPr lang="en-US" sz="2000" dirty="0"/>
              <a:t>Logical,</a:t>
            </a:r>
          </a:p>
          <a:p>
            <a:r>
              <a:rPr lang="en-US" sz="2000" dirty="0"/>
              <a:t>Strong, </a:t>
            </a:r>
          </a:p>
          <a:p>
            <a:r>
              <a:rPr lang="en-US" sz="2000" dirty="0"/>
              <a:t>Appropriate, Comprehensive,</a:t>
            </a:r>
          </a:p>
          <a:p>
            <a:r>
              <a:rPr lang="en-US" sz="2000" dirty="0"/>
              <a:t>Specific</a:t>
            </a:r>
          </a:p>
        </p:txBody>
      </p:sp>
      <p:sp>
        <p:nvSpPr>
          <p:cNvPr id="10" name="TextBox 9"/>
          <p:cNvSpPr txBox="1"/>
          <p:nvPr/>
        </p:nvSpPr>
        <p:spPr>
          <a:xfrm>
            <a:off x="228600" y="1295400"/>
            <a:ext cx="2057400" cy="584775"/>
          </a:xfrm>
          <a:prstGeom prst="rect">
            <a:avLst/>
          </a:prstGeom>
          <a:solidFill>
            <a:srgbClr val="83B6C8"/>
          </a:solidFill>
        </p:spPr>
        <p:txBody>
          <a:bodyPr wrap="square" rtlCol="0">
            <a:spAutoFit/>
          </a:bodyPr>
          <a:lstStyle/>
          <a:p>
            <a:pPr algn="ctr"/>
            <a:r>
              <a:rPr lang="en-US" sz="3200" dirty="0">
                <a:solidFill>
                  <a:schemeClr val="bg1"/>
                </a:solidFill>
              </a:rPr>
              <a:t>4</a:t>
            </a:r>
          </a:p>
        </p:txBody>
      </p:sp>
      <p:sp>
        <p:nvSpPr>
          <p:cNvPr id="11" name="TextBox 10"/>
          <p:cNvSpPr txBox="1"/>
          <p:nvPr/>
        </p:nvSpPr>
        <p:spPr>
          <a:xfrm>
            <a:off x="2438400" y="1981200"/>
            <a:ext cx="2057400" cy="1631216"/>
          </a:xfrm>
          <a:prstGeom prst="rect">
            <a:avLst/>
          </a:prstGeom>
          <a:noFill/>
          <a:ln>
            <a:noFill/>
          </a:ln>
        </p:spPr>
        <p:txBody>
          <a:bodyPr wrap="square" rtlCol="0">
            <a:spAutoFit/>
          </a:bodyPr>
          <a:lstStyle/>
          <a:p>
            <a:r>
              <a:rPr lang="en-US" sz="2000" dirty="0"/>
              <a:t>Clear, </a:t>
            </a:r>
          </a:p>
          <a:p>
            <a:r>
              <a:rPr lang="en-US" sz="2000" dirty="0"/>
              <a:t>Adequate, </a:t>
            </a:r>
          </a:p>
          <a:p>
            <a:r>
              <a:rPr lang="en-US" sz="2000" dirty="0"/>
              <a:t>General,</a:t>
            </a:r>
          </a:p>
          <a:p>
            <a:r>
              <a:rPr lang="en-US" sz="2000" dirty="0"/>
              <a:t>Generally appropriate</a:t>
            </a:r>
          </a:p>
        </p:txBody>
      </p:sp>
      <p:sp>
        <p:nvSpPr>
          <p:cNvPr id="12" name="TextBox 11"/>
          <p:cNvSpPr txBox="1"/>
          <p:nvPr/>
        </p:nvSpPr>
        <p:spPr>
          <a:xfrm>
            <a:off x="2438400" y="1303020"/>
            <a:ext cx="2057400" cy="584775"/>
          </a:xfrm>
          <a:prstGeom prst="rect">
            <a:avLst/>
          </a:prstGeom>
          <a:solidFill>
            <a:srgbClr val="83B6C8"/>
          </a:solidFill>
        </p:spPr>
        <p:txBody>
          <a:bodyPr wrap="square" rtlCol="0">
            <a:spAutoFit/>
          </a:bodyPr>
          <a:lstStyle/>
          <a:p>
            <a:pPr algn="ctr"/>
            <a:r>
              <a:rPr lang="en-US" sz="3200" dirty="0">
                <a:solidFill>
                  <a:schemeClr val="bg1"/>
                </a:solidFill>
              </a:rPr>
              <a:t>3</a:t>
            </a:r>
          </a:p>
        </p:txBody>
      </p:sp>
      <p:sp>
        <p:nvSpPr>
          <p:cNvPr id="13" name="TextBox 12"/>
          <p:cNvSpPr txBox="1"/>
          <p:nvPr/>
        </p:nvSpPr>
        <p:spPr>
          <a:xfrm>
            <a:off x="4648200" y="1981200"/>
            <a:ext cx="2057400" cy="3477875"/>
          </a:xfrm>
          <a:prstGeom prst="rect">
            <a:avLst/>
          </a:prstGeom>
          <a:noFill/>
          <a:ln>
            <a:noFill/>
          </a:ln>
        </p:spPr>
        <p:txBody>
          <a:bodyPr wrap="square" rtlCol="0">
            <a:spAutoFit/>
          </a:bodyPr>
          <a:lstStyle/>
          <a:p>
            <a:r>
              <a:rPr lang="en-US" sz="2000" dirty="0"/>
              <a:t>Somewhat unclear, Insufficient, Inconsistent, Weak, </a:t>
            </a:r>
          </a:p>
          <a:p>
            <a:r>
              <a:rPr lang="en-US" sz="2000" dirty="0"/>
              <a:t>Uneven, Somewhat ineffective, Imprecise, </a:t>
            </a:r>
          </a:p>
          <a:p>
            <a:r>
              <a:rPr lang="en-US" sz="2000" dirty="0"/>
              <a:t>Vague, </a:t>
            </a:r>
          </a:p>
          <a:p>
            <a:r>
              <a:rPr lang="en-US" sz="2000" dirty="0"/>
              <a:t>Repetitive</a:t>
            </a:r>
          </a:p>
        </p:txBody>
      </p:sp>
      <p:sp>
        <p:nvSpPr>
          <p:cNvPr id="14" name="TextBox 13"/>
          <p:cNvSpPr txBox="1"/>
          <p:nvPr/>
        </p:nvSpPr>
        <p:spPr>
          <a:xfrm>
            <a:off x="4648200" y="1295400"/>
            <a:ext cx="2057400" cy="584775"/>
          </a:xfrm>
          <a:prstGeom prst="rect">
            <a:avLst/>
          </a:prstGeom>
          <a:solidFill>
            <a:srgbClr val="83B6C8"/>
          </a:solidFill>
        </p:spPr>
        <p:txBody>
          <a:bodyPr wrap="square" rtlCol="0">
            <a:spAutoFit/>
          </a:bodyPr>
          <a:lstStyle/>
          <a:p>
            <a:pPr algn="ctr"/>
            <a:r>
              <a:rPr lang="en-US" sz="3200" dirty="0">
                <a:solidFill>
                  <a:schemeClr val="bg1"/>
                </a:solidFill>
              </a:rPr>
              <a:t>2</a:t>
            </a:r>
          </a:p>
        </p:txBody>
      </p:sp>
      <p:sp>
        <p:nvSpPr>
          <p:cNvPr id="15" name="TextBox 14"/>
          <p:cNvSpPr txBox="1"/>
          <p:nvPr/>
        </p:nvSpPr>
        <p:spPr>
          <a:xfrm>
            <a:off x="6858000" y="1981200"/>
            <a:ext cx="2057400" cy="4708981"/>
          </a:xfrm>
          <a:prstGeom prst="rect">
            <a:avLst/>
          </a:prstGeom>
          <a:noFill/>
          <a:ln>
            <a:noFill/>
          </a:ln>
        </p:spPr>
        <p:txBody>
          <a:bodyPr wrap="square" rtlCol="0">
            <a:spAutoFit/>
          </a:bodyPr>
          <a:lstStyle/>
          <a:p>
            <a:r>
              <a:rPr lang="en-US" sz="2000" dirty="0"/>
              <a:t>Confusing, Ambiguous, </a:t>
            </a:r>
          </a:p>
          <a:p>
            <a:r>
              <a:rPr lang="en-US" sz="2000" dirty="0"/>
              <a:t>Brief, </a:t>
            </a:r>
          </a:p>
          <a:p>
            <a:r>
              <a:rPr lang="en-US" sz="2000" dirty="0"/>
              <a:t>Few or no, Missing, Extraneous, Unclear, </a:t>
            </a:r>
          </a:p>
          <a:p>
            <a:r>
              <a:rPr lang="en-US" sz="2000" dirty="0"/>
              <a:t>Minimal, Irrelevant, Absent, </a:t>
            </a:r>
          </a:p>
          <a:p>
            <a:r>
              <a:rPr lang="en-US" sz="2000" dirty="0"/>
              <a:t>Incorrect, </a:t>
            </a:r>
          </a:p>
          <a:p>
            <a:r>
              <a:rPr lang="en-US" sz="2000" dirty="0"/>
              <a:t>Copied, Ineffective, Limited, Infrequent</a:t>
            </a:r>
          </a:p>
        </p:txBody>
      </p:sp>
      <p:sp>
        <p:nvSpPr>
          <p:cNvPr id="16" name="TextBox 15"/>
          <p:cNvSpPr txBox="1"/>
          <p:nvPr/>
        </p:nvSpPr>
        <p:spPr>
          <a:xfrm>
            <a:off x="6858000" y="1295400"/>
            <a:ext cx="2057400" cy="584775"/>
          </a:xfrm>
          <a:prstGeom prst="rect">
            <a:avLst/>
          </a:prstGeom>
          <a:solidFill>
            <a:srgbClr val="83B6C8"/>
          </a:solidFill>
        </p:spPr>
        <p:txBody>
          <a:bodyPr wrap="square" rtlCol="0">
            <a:spAutoFit/>
          </a:bodyPr>
          <a:lstStyle/>
          <a:p>
            <a:pPr algn="ctr"/>
            <a:r>
              <a:rPr lang="en-US" sz="3200" dirty="0">
                <a:solidFill>
                  <a:schemeClr val="bg1"/>
                </a:solidFill>
              </a:rPr>
              <a:t>1</a:t>
            </a:r>
          </a:p>
        </p:txBody>
      </p:sp>
      <p:sp>
        <p:nvSpPr>
          <p:cNvPr id="17" name="TextBox 16"/>
          <p:cNvSpPr txBox="1"/>
          <p:nvPr/>
        </p:nvSpPr>
        <p:spPr>
          <a:xfrm>
            <a:off x="304800" y="228600"/>
            <a:ext cx="4534865"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2" name="Slide Number Placeholder 1"/>
          <p:cNvSpPr>
            <a:spLocks noGrp="1"/>
          </p:cNvSpPr>
          <p:nvPr>
            <p:ph type="sldNum" sz="quarter" idx="12"/>
          </p:nvPr>
        </p:nvSpPr>
        <p:spPr/>
        <p:txBody>
          <a:bodyPr/>
          <a:lstStyle/>
          <a:p>
            <a:fld id="{8E81FCBC-12BC-47C8-BE87-B3BC886BF939}" type="slidenum">
              <a:rPr lang="en-US" smtClean="0"/>
              <a:pPr/>
              <a:t>59</a:t>
            </a:fld>
            <a:endParaRPr lang="en-US"/>
          </a:p>
        </p:txBody>
      </p:sp>
    </p:spTree>
    <p:extLst>
      <p:ext uri="{BB962C8B-B14F-4D97-AF65-F5344CB8AC3E}">
        <p14:creationId xmlns:p14="http://schemas.microsoft.com/office/powerpoint/2010/main" val="385251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animBg="1"/>
      <p:bldP spid="13" grpId="0"/>
      <p:bldP spid="14" grpId="0" animBg="1"/>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Note-Taking Guide</a:t>
            </a:r>
          </a:p>
        </p:txBody>
      </p:sp>
      <p:sp>
        <p:nvSpPr>
          <p:cNvPr id="2" name="Content Placeholder 1"/>
          <p:cNvSpPr>
            <a:spLocks noGrp="1"/>
          </p:cNvSpPr>
          <p:nvPr>
            <p:ph idx="1"/>
          </p:nvPr>
        </p:nvSpPr>
        <p:spPr>
          <a:xfrm>
            <a:off x="457200" y="1295400"/>
            <a:ext cx="8229600" cy="4114800"/>
          </a:xfrm>
        </p:spPr>
        <p:txBody>
          <a:bodyPr>
            <a:normAutofit/>
          </a:bodyPr>
          <a:lstStyle/>
          <a:p>
            <a:pPr marL="0" indent="0">
              <a:buNone/>
            </a:pPr>
            <a:r>
              <a:rPr lang="en-US" dirty="0"/>
              <a:t>Separate handout</a:t>
            </a:r>
          </a:p>
          <a:p>
            <a:pPr marL="0" indent="0">
              <a:buNone/>
            </a:pPr>
            <a:endParaRPr lang="en-US" dirty="0"/>
          </a:p>
          <a:p>
            <a:pPr lvl="2"/>
            <a:r>
              <a:rPr lang="en-US" sz="2800" dirty="0"/>
              <a:t>Session titles and objectives</a:t>
            </a:r>
          </a:p>
          <a:p>
            <a:pPr lvl="2">
              <a:buFont typeface="Arial" pitchFamily="34" charset="0"/>
              <a:buChar char="•"/>
            </a:pPr>
            <a:r>
              <a:rPr lang="en-US" sz="2800" dirty="0"/>
              <a:t>Topics or activities</a:t>
            </a:r>
          </a:p>
          <a:p>
            <a:pPr lvl="2"/>
            <a:r>
              <a:rPr lang="en-US" sz="2800" dirty="0"/>
              <a:t>Space to write your comments and questions</a:t>
            </a:r>
          </a:p>
        </p:txBody>
      </p:sp>
      <p:sp>
        <p:nvSpPr>
          <p:cNvPr id="4" name="TextBox 3"/>
          <p:cNvSpPr txBox="1"/>
          <p:nvPr/>
        </p:nvSpPr>
        <p:spPr>
          <a:xfrm>
            <a:off x="152400" y="128312"/>
            <a:ext cx="4372736" cy="369332"/>
          </a:xfrm>
          <a:prstGeom prst="rect">
            <a:avLst/>
          </a:prstGeom>
          <a:noFill/>
        </p:spPr>
        <p:txBody>
          <a:bodyPr wrap="none" rtlCol="0">
            <a:spAutoFit/>
          </a:bodyPr>
          <a:lstStyle/>
          <a:p>
            <a:r>
              <a:rPr lang="en-US" dirty="0">
                <a:solidFill>
                  <a:srgbClr val="053760"/>
                </a:solidFill>
              </a:rPr>
              <a:t>Session 1.A: Orientation and Purpose Setting</a:t>
            </a:r>
          </a:p>
        </p:txBody>
      </p:sp>
      <p:sp>
        <p:nvSpPr>
          <p:cNvPr id="5" name="Slide Number Placeholder 4"/>
          <p:cNvSpPr>
            <a:spLocks noGrp="1"/>
          </p:cNvSpPr>
          <p:nvPr>
            <p:ph type="sldNum" sz="quarter" idx="12"/>
          </p:nvPr>
        </p:nvSpPr>
        <p:spPr/>
        <p:txBody>
          <a:bodyPr/>
          <a:lstStyle/>
          <a:p>
            <a:fld id="{8E81FCBC-12BC-47C8-BE87-B3BC886BF939}" type="slidenum">
              <a:rPr lang="en-US" smtClean="0"/>
              <a:pPr/>
              <a:t>6</a:t>
            </a:fld>
            <a:endParaRPr lang="en-US"/>
          </a:p>
        </p:txBody>
      </p:sp>
    </p:spTree>
    <p:extLst>
      <p:ext uri="{BB962C8B-B14F-4D97-AF65-F5344CB8AC3E}">
        <p14:creationId xmlns:p14="http://schemas.microsoft.com/office/powerpoint/2010/main" val="444830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61963" indent="-352425"/>
            <a:r>
              <a:rPr lang="en-US" sz="2800" dirty="0"/>
              <a:t>Insufficient (includes copied text)</a:t>
            </a:r>
          </a:p>
          <a:p>
            <a:pPr marL="461963" indent="-352425"/>
            <a:r>
              <a:rPr lang="en-US" sz="2800" dirty="0"/>
              <a:t>In a language other than English</a:t>
            </a:r>
          </a:p>
          <a:p>
            <a:pPr marL="461963" indent="-352425"/>
            <a:r>
              <a:rPr lang="en-US" sz="2800" dirty="0"/>
              <a:t>Off-topic</a:t>
            </a:r>
          </a:p>
          <a:p>
            <a:pPr marL="461963" indent="-352425"/>
            <a:r>
              <a:rPr lang="en-US" sz="2800" dirty="0"/>
              <a:t>Off-purpose</a:t>
            </a:r>
          </a:p>
          <a:p>
            <a:pPr marL="393192" lvl="1" indent="0">
              <a:buNone/>
            </a:pPr>
            <a:endParaRPr lang="en-US" sz="2000" dirty="0"/>
          </a:p>
          <a:p>
            <a:endParaRPr lang="en-US" sz="2400" dirty="0"/>
          </a:p>
          <a:p>
            <a:pPr marL="393192" lvl="1" indent="0">
              <a:buNone/>
            </a:pPr>
            <a:endParaRPr lang="en-US" dirty="0"/>
          </a:p>
        </p:txBody>
      </p:sp>
      <p:sp>
        <p:nvSpPr>
          <p:cNvPr id="3" name="Title 2"/>
          <p:cNvSpPr>
            <a:spLocks noGrp="1"/>
          </p:cNvSpPr>
          <p:nvPr>
            <p:ph type="title"/>
          </p:nvPr>
        </p:nvSpPr>
        <p:spPr>
          <a:xfrm>
            <a:off x="457200" y="551765"/>
            <a:ext cx="8229600" cy="914400"/>
          </a:xfrm>
        </p:spPr>
        <p:txBody>
          <a:bodyPr>
            <a:normAutofit/>
          </a:bodyPr>
          <a:lstStyle/>
          <a:p>
            <a:r>
              <a:rPr lang="en-US" cap="all" dirty="0">
                <a:solidFill>
                  <a:schemeClr val="tx2">
                    <a:lumMod val="75000"/>
                  </a:schemeClr>
                </a:solidFill>
              </a:rPr>
              <a:t>NS—</a:t>
            </a:r>
            <a:r>
              <a:rPr lang="en-US" dirty="0">
                <a:solidFill>
                  <a:schemeClr val="tx2">
                    <a:lumMod val="75000"/>
                  </a:schemeClr>
                </a:solidFill>
              </a:rPr>
              <a:t>Not Scorable</a:t>
            </a:r>
            <a:endParaRPr lang="en-US" cap="all" dirty="0">
              <a:solidFill>
                <a:schemeClr val="tx2">
                  <a:lumMod val="75000"/>
                </a:schemeClr>
              </a:solidFill>
            </a:endParaRPr>
          </a:p>
        </p:txBody>
      </p:sp>
      <p:sp>
        <p:nvSpPr>
          <p:cNvPr id="4" name="TextBox 3"/>
          <p:cNvSpPr txBox="1"/>
          <p:nvPr/>
        </p:nvSpPr>
        <p:spPr>
          <a:xfrm>
            <a:off x="381000" y="228600"/>
            <a:ext cx="4534865" cy="646331"/>
          </a:xfrm>
          <a:prstGeom prst="rect">
            <a:avLst/>
          </a:prstGeom>
          <a:noFill/>
        </p:spPr>
        <p:txBody>
          <a:bodyPr wrap="none" rtlCol="0">
            <a:spAutoFit/>
          </a:bodyPr>
          <a:lstStyle/>
          <a:p>
            <a:r>
              <a:rPr lang="en-US" dirty="0">
                <a:solidFill>
                  <a:srgbClr val="053760"/>
                </a:solidFill>
              </a:rPr>
              <a:t>Session 2.C: Introduction to the Writing Rubric</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60</a:t>
            </a:fld>
            <a:endParaRPr lang="en-US"/>
          </a:p>
        </p:txBody>
      </p:sp>
    </p:spTree>
    <p:extLst>
      <p:ext uri="{BB962C8B-B14F-4D97-AF65-F5344CB8AC3E}">
        <p14:creationId xmlns:p14="http://schemas.microsoft.com/office/powerpoint/2010/main" val="1537940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6999"/>
            <a:ext cx="8229600" cy="3048001"/>
          </a:xfrm>
        </p:spPr>
        <p:txBody>
          <a:bodyPr>
            <a:normAutofit/>
          </a:bodyPr>
          <a:lstStyle/>
          <a:p>
            <a:pPr algn="ctr">
              <a:buNone/>
            </a:pPr>
            <a:r>
              <a:rPr lang="en-US" sz="4000" dirty="0">
                <a:solidFill>
                  <a:srgbClr val="063760"/>
                </a:solidFill>
                <a:ea typeface="+mj-ea"/>
                <a:cs typeface="+mj-cs"/>
              </a:rPr>
              <a:t>Questions about the writing rubric?</a:t>
            </a:r>
            <a:endParaRPr lang="en-US" sz="4000" dirty="0"/>
          </a:p>
        </p:txBody>
      </p:sp>
      <p:sp>
        <p:nvSpPr>
          <p:cNvPr id="4" name="TextBox 3"/>
          <p:cNvSpPr txBox="1"/>
          <p:nvPr/>
        </p:nvSpPr>
        <p:spPr>
          <a:xfrm>
            <a:off x="304800" y="381000"/>
            <a:ext cx="4534865" cy="369332"/>
          </a:xfrm>
          <a:prstGeom prst="rect">
            <a:avLst/>
          </a:prstGeom>
          <a:noFill/>
        </p:spPr>
        <p:txBody>
          <a:bodyPr wrap="none" rtlCol="0">
            <a:spAutoFit/>
          </a:bodyPr>
          <a:lstStyle/>
          <a:p>
            <a:r>
              <a:rPr lang="en-US" dirty="0">
                <a:solidFill>
                  <a:srgbClr val="053760"/>
                </a:solidFill>
              </a:rPr>
              <a:t>Session 2.C: Introduction to the Writing Rubric</a:t>
            </a:r>
          </a:p>
        </p:txBody>
      </p:sp>
      <p:sp>
        <p:nvSpPr>
          <p:cNvPr id="2" name="Slide Number Placeholder 1"/>
          <p:cNvSpPr>
            <a:spLocks noGrp="1"/>
          </p:cNvSpPr>
          <p:nvPr>
            <p:ph type="sldNum" sz="quarter" idx="12"/>
          </p:nvPr>
        </p:nvSpPr>
        <p:spPr/>
        <p:txBody>
          <a:bodyPr/>
          <a:lstStyle/>
          <a:p>
            <a:fld id="{8E81FCBC-12BC-47C8-BE87-B3BC886BF939}" type="slidenum">
              <a:rPr lang="en-US" smtClean="0"/>
              <a:pPr/>
              <a:t>61</a:t>
            </a:fld>
            <a:endParaRPr lang="en-US"/>
          </a:p>
        </p:txBody>
      </p:sp>
    </p:spTree>
    <p:extLst>
      <p:ext uri="{BB962C8B-B14F-4D97-AF65-F5344CB8AC3E}">
        <p14:creationId xmlns:p14="http://schemas.microsoft.com/office/powerpoint/2010/main" val="2405888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2.D:</a:t>
            </a:r>
            <a:br>
              <a:rPr lang="en-US" dirty="0">
                <a:solidFill>
                  <a:srgbClr val="053760"/>
                </a:solidFill>
              </a:rPr>
            </a:br>
            <a:r>
              <a:rPr lang="en-US" dirty="0">
                <a:solidFill>
                  <a:srgbClr val="053760"/>
                </a:solidFill>
              </a:rPr>
              <a:t>Gathering Evidence and Scoring </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62</a:t>
            </a:fld>
            <a:endParaRPr lang="en-US"/>
          </a:p>
        </p:txBody>
      </p:sp>
    </p:spTree>
    <p:extLst>
      <p:ext uri="{BB962C8B-B14F-4D97-AF65-F5344CB8AC3E}">
        <p14:creationId xmlns:p14="http://schemas.microsoft.com/office/powerpoint/2010/main" val="275672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4000" dirty="0">
                <a:solidFill>
                  <a:schemeClr val="tx2">
                    <a:lumMod val="75000"/>
                  </a:schemeClr>
                </a:solidFill>
              </a:rPr>
              <a:t>Video</a:t>
            </a:r>
            <a:endParaRPr lang="en-US" sz="4000" dirty="0"/>
          </a:p>
        </p:txBody>
      </p:sp>
      <p:sp>
        <p:nvSpPr>
          <p:cNvPr id="3" name="Content Placeholder 2"/>
          <p:cNvSpPr>
            <a:spLocks noGrp="1"/>
          </p:cNvSpPr>
          <p:nvPr>
            <p:ph idx="1"/>
          </p:nvPr>
        </p:nvSpPr>
        <p:spPr/>
        <p:txBody>
          <a:bodyPr>
            <a:normAutofit fontScale="70000" lnSpcReduction="20000"/>
          </a:bodyPr>
          <a:lstStyle/>
          <a:p>
            <a:pPr marL="109728" lvl="0" indent="0">
              <a:lnSpc>
                <a:spcPct val="120000"/>
              </a:lnSpc>
              <a:spcBef>
                <a:spcPts val="0"/>
              </a:spcBef>
              <a:spcAft>
                <a:spcPts val="1800"/>
              </a:spcAft>
              <a:buSzPct val="100000"/>
              <a:buNone/>
            </a:pPr>
            <a:r>
              <a:rPr lang="en-US" i="1" dirty="0">
                <a:cs typeface="Georgia"/>
              </a:rPr>
              <a:t>Elementary group: </a:t>
            </a:r>
          </a:p>
          <a:p>
            <a:pPr marL="509778" lvl="1" indent="0">
              <a:lnSpc>
                <a:spcPct val="120000"/>
              </a:lnSpc>
              <a:spcBef>
                <a:spcPts val="0"/>
              </a:spcBef>
              <a:spcAft>
                <a:spcPts val="1800"/>
              </a:spcAft>
              <a:buSzPct val="100000"/>
              <a:buNone/>
            </a:pPr>
            <a:r>
              <a:rPr lang="en-US" b="1" dirty="0">
                <a:cs typeface="Georgia"/>
              </a:rPr>
              <a:t>Video 2.1: ELA Hand Scoring – Elementary</a:t>
            </a:r>
          </a:p>
          <a:p>
            <a:pPr marL="109728" lvl="0" indent="0">
              <a:lnSpc>
                <a:spcPct val="120000"/>
              </a:lnSpc>
              <a:spcBef>
                <a:spcPts val="0"/>
              </a:spcBef>
              <a:spcAft>
                <a:spcPts val="1800"/>
              </a:spcAft>
              <a:buSzPct val="100000"/>
              <a:buNone/>
            </a:pPr>
            <a:r>
              <a:rPr lang="en-US" i="1" dirty="0">
                <a:cs typeface="Georgia"/>
              </a:rPr>
              <a:t>Secondary group: </a:t>
            </a:r>
          </a:p>
          <a:p>
            <a:pPr marL="509778" lvl="1" indent="0">
              <a:lnSpc>
                <a:spcPct val="120000"/>
              </a:lnSpc>
              <a:spcBef>
                <a:spcPts val="0"/>
              </a:spcBef>
              <a:spcAft>
                <a:spcPts val="1800"/>
              </a:spcAft>
              <a:buSzPct val="100000"/>
              <a:buNone/>
            </a:pPr>
            <a:r>
              <a:rPr lang="en-US" b="1" dirty="0">
                <a:cs typeface="Georgia"/>
              </a:rPr>
              <a:t>Video 2.2: ELA Hand Scoring – Secondary</a:t>
            </a:r>
          </a:p>
          <a:p>
            <a:pPr marL="109728" lvl="0" indent="0">
              <a:lnSpc>
                <a:spcPct val="120000"/>
              </a:lnSpc>
              <a:spcBef>
                <a:spcPts val="0"/>
              </a:spcBef>
              <a:spcAft>
                <a:spcPts val="1800"/>
              </a:spcAft>
              <a:buSzPct val="100000"/>
              <a:buNone/>
            </a:pPr>
            <a:r>
              <a:rPr lang="en-US" i="1" dirty="0">
                <a:cs typeface="Georgia"/>
              </a:rPr>
              <a:t>Note: </a:t>
            </a:r>
            <a:r>
              <a:rPr lang="en-US" dirty="0">
                <a:cs typeface="Georgia"/>
              </a:rPr>
              <a:t>The video references a different task than the one you experienced/unpacked and a different writing rubric. Focus on the video’s description of the </a:t>
            </a:r>
            <a:r>
              <a:rPr lang="en-US" i="1" u="sng" dirty="0">
                <a:cs typeface="Georgia"/>
              </a:rPr>
              <a:t>process</a:t>
            </a:r>
            <a:r>
              <a:rPr lang="en-US" dirty="0">
                <a:cs typeface="Georgia"/>
              </a:rPr>
              <a:t> for gathering evidence and scoring.</a:t>
            </a:r>
            <a:endParaRPr lang="en-US" b="1" dirty="0">
              <a:cs typeface="Georgia"/>
            </a:endParaRPr>
          </a:p>
          <a:p>
            <a:endParaRPr lang="en-US" dirty="0"/>
          </a:p>
        </p:txBody>
      </p:sp>
      <p:sp>
        <p:nvSpPr>
          <p:cNvPr id="5" name="TextBox 4"/>
          <p:cNvSpPr txBox="1"/>
          <p:nvPr/>
        </p:nvSpPr>
        <p:spPr>
          <a:xfrm>
            <a:off x="533400" y="304800"/>
            <a:ext cx="4336636" cy="646331"/>
          </a:xfrm>
          <a:prstGeom prst="rect">
            <a:avLst/>
          </a:prstGeom>
          <a:noFill/>
        </p:spPr>
        <p:txBody>
          <a:bodyPr wrap="none" rtlCol="0">
            <a:spAutoFit/>
          </a:bodyPr>
          <a:lstStyle/>
          <a:p>
            <a:r>
              <a:rPr lang="en-US" dirty="0">
                <a:solidFill>
                  <a:srgbClr val="053760"/>
                </a:solidFill>
              </a:rPr>
              <a:t>Session 2.D: Gathering Evidence and Scoring</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63</a:t>
            </a:fld>
            <a:endParaRPr lang="en-US"/>
          </a:p>
        </p:txBody>
      </p:sp>
    </p:spTree>
    <p:extLst>
      <p:ext uri="{BB962C8B-B14F-4D97-AF65-F5344CB8AC3E}">
        <p14:creationId xmlns:p14="http://schemas.microsoft.com/office/powerpoint/2010/main" val="3740947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4000" dirty="0">
                <a:solidFill>
                  <a:schemeClr val="tx2">
                    <a:lumMod val="75000"/>
                  </a:schemeClr>
                </a:solidFill>
              </a:rPr>
              <a:t>Step 1</a:t>
            </a:r>
            <a:endParaRPr lang="en-US" sz="4000" dirty="0"/>
          </a:p>
        </p:txBody>
      </p:sp>
      <p:sp>
        <p:nvSpPr>
          <p:cNvPr id="3" name="Content Placeholder 2"/>
          <p:cNvSpPr>
            <a:spLocks noGrp="1"/>
          </p:cNvSpPr>
          <p:nvPr>
            <p:ph idx="1"/>
          </p:nvPr>
        </p:nvSpPr>
        <p:spPr>
          <a:xfrm>
            <a:off x="457200" y="1600201"/>
            <a:ext cx="8229600" cy="4114800"/>
          </a:xfrm>
        </p:spPr>
        <p:txBody>
          <a:bodyPr>
            <a:normAutofit/>
          </a:bodyPr>
          <a:lstStyle/>
          <a:p>
            <a:pPr marL="0" indent="0">
              <a:buNone/>
            </a:pPr>
            <a:r>
              <a:rPr lang="en-US" dirty="0"/>
              <a:t>Review the Full-Write Prompt</a:t>
            </a:r>
          </a:p>
          <a:p>
            <a:pPr marL="109728" lvl="0" indent="0">
              <a:lnSpc>
                <a:spcPct val="120000"/>
              </a:lnSpc>
              <a:spcBef>
                <a:spcPts val="0"/>
              </a:spcBef>
              <a:spcAft>
                <a:spcPts val="1800"/>
              </a:spcAft>
              <a:buSzPct val="100000"/>
              <a:buNone/>
            </a:pPr>
            <a:r>
              <a:rPr lang="en-US" i="1" dirty="0">
                <a:cs typeface="Georgia"/>
              </a:rPr>
              <a:t>Elementary group: </a:t>
            </a:r>
          </a:p>
          <a:p>
            <a:pPr marL="109728" lvl="0" indent="0">
              <a:spcBef>
                <a:spcPts val="0"/>
              </a:spcBef>
              <a:spcAft>
                <a:spcPts val="1800"/>
              </a:spcAft>
              <a:buSzPct val="100000"/>
              <a:buNone/>
            </a:pPr>
            <a:r>
              <a:rPr lang="en-US" dirty="0">
                <a:cs typeface="Georgia"/>
              </a:rPr>
              <a:t>	</a:t>
            </a:r>
            <a:r>
              <a:rPr lang="en-US" b="1" dirty="0">
                <a:cs typeface="Georgia"/>
              </a:rPr>
              <a:t>Handout 2.1—Grade 5 ELA Performance Task</a:t>
            </a:r>
          </a:p>
          <a:p>
            <a:pPr marL="109728" lvl="0" indent="0">
              <a:spcBef>
                <a:spcPts val="0"/>
              </a:spcBef>
              <a:spcAft>
                <a:spcPts val="1800"/>
              </a:spcAft>
              <a:buSzPct val="100000"/>
              <a:buNone/>
            </a:pPr>
            <a:r>
              <a:rPr lang="en-US" i="1" dirty="0">
                <a:cs typeface="Georgia"/>
              </a:rPr>
              <a:t>Secondary group: </a:t>
            </a:r>
          </a:p>
          <a:p>
            <a:pPr marL="109728" lvl="0" indent="0">
              <a:spcBef>
                <a:spcPts val="0"/>
              </a:spcBef>
              <a:spcAft>
                <a:spcPts val="1800"/>
              </a:spcAft>
              <a:buSzPct val="100000"/>
              <a:buNone/>
            </a:pPr>
            <a:r>
              <a:rPr lang="en-US" dirty="0">
                <a:cs typeface="Georgia"/>
              </a:rPr>
              <a:t>	</a:t>
            </a:r>
            <a:r>
              <a:rPr lang="en-US" b="1" dirty="0">
                <a:cs typeface="Georgia"/>
              </a:rPr>
              <a:t>Handout 2.2—Grade 8 ELA Performance Task</a:t>
            </a:r>
            <a:endParaRPr lang="en-US" sz="2800" i="1" dirty="0"/>
          </a:p>
          <a:p>
            <a:pPr marL="0" indent="0">
              <a:buNone/>
            </a:pPr>
            <a:endParaRPr lang="en-US" sz="2800" i="1" dirty="0"/>
          </a:p>
        </p:txBody>
      </p:sp>
      <p:sp>
        <p:nvSpPr>
          <p:cNvPr id="5" name="TextBox 4"/>
          <p:cNvSpPr txBox="1"/>
          <p:nvPr/>
        </p:nvSpPr>
        <p:spPr>
          <a:xfrm>
            <a:off x="533400" y="304800"/>
            <a:ext cx="4336636" cy="646331"/>
          </a:xfrm>
          <a:prstGeom prst="rect">
            <a:avLst/>
          </a:prstGeom>
          <a:noFill/>
        </p:spPr>
        <p:txBody>
          <a:bodyPr wrap="none" rtlCol="0">
            <a:spAutoFit/>
          </a:bodyPr>
          <a:lstStyle/>
          <a:p>
            <a:r>
              <a:rPr lang="en-US" dirty="0">
                <a:solidFill>
                  <a:srgbClr val="053760"/>
                </a:solidFill>
              </a:rPr>
              <a:t>Session 2.D: Gathering Evidence and Scoring</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64</a:t>
            </a:fld>
            <a:endParaRPr lang="en-US"/>
          </a:p>
        </p:txBody>
      </p:sp>
    </p:spTree>
    <p:extLst>
      <p:ext uri="{BB962C8B-B14F-4D97-AF65-F5344CB8AC3E}">
        <p14:creationId xmlns:p14="http://schemas.microsoft.com/office/powerpoint/2010/main" val="2671585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4000" dirty="0">
                <a:solidFill>
                  <a:schemeClr val="tx2">
                    <a:lumMod val="75000"/>
                  </a:schemeClr>
                </a:solidFill>
              </a:rPr>
              <a:t>Step 2</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a:t>Review the Writing Rubric</a:t>
            </a:r>
          </a:p>
          <a:p>
            <a:pPr marL="0" indent="0">
              <a:buNone/>
            </a:pPr>
            <a:r>
              <a:rPr lang="en-US" sz="2800" i="1" dirty="0"/>
              <a:t>Elementary group: </a:t>
            </a:r>
          </a:p>
          <a:p>
            <a:pPr indent="0">
              <a:buNone/>
            </a:pPr>
            <a:r>
              <a:rPr lang="en-US" b="1" dirty="0"/>
              <a:t>Handout 2.5—Grades 3–5 Opinion Writing Rubric</a:t>
            </a:r>
            <a:endParaRPr lang="en-US" sz="2800" i="1" dirty="0"/>
          </a:p>
          <a:p>
            <a:pPr marL="0" indent="0">
              <a:buNone/>
            </a:pPr>
            <a:r>
              <a:rPr lang="en-US" sz="2800" i="1" dirty="0"/>
              <a:t>Secondary group: </a:t>
            </a:r>
          </a:p>
          <a:p>
            <a:pPr indent="0">
              <a:buNone/>
            </a:pPr>
            <a:r>
              <a:rPr lang="en-US" b="1" dirty="0"/>
              <a:t>Handout 2.6—Grades 6–11 Argumentative Writing Rubric</a:t>
            </a:r>
          </a:p>
        </p:txBody>
      </p:sp>
      <p:sp>
        <p:nvSpPr>
          <p:cNvPr id="5" name="TextBox 4"/>
          <p:cNvSpPr txBox="1"/>
          <p:nvPr/>
        </p:nvSpPr>
        <p:spPr>
          <a:xfrm>
            <a:off x="533400" y="304800"/>
            <a:ext cx="4336636" cy="646331"/>
          </a:xfrm>
          <a:prstGeom prst="rect">
            <a:avLst/>
          </a:prstGeom>
          <a:noFill/>
        </p:spPr>
        <p:txBody>
          <a:bodyPr wrap="none" rtlCol="0">
            <a:spAutoFit/>
          </a:bodyPr>
          <a:lstStyle/>
          <a:p>
            <a:r>
              <a:rPr lang="en-US" dirty="0">
                <a:solidFill>
                  <a:srgbClr val="053760"/>
                </a:solidFill>
              </a:rPr>
              <a:t>Session 2.D: Gathering Evidence and Scoring</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65</a:t>
            </a:fld>
            <a:endParaRPr lang="en-US"/>
          </a:p>
        </p:txBody>
      </p:sp>
    </p:spTree>
    <p:extLst>
      <p:ext uri="{BB962C8B-B14F-4D97-AF65-F5344CB8AC3E}">
        <p14:creationId xmlns:p14="http://schemas.microsoft.com/office/powerpoint/2010/main" val="2416828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4000" dirty="0">
                <a:solidFill>
                  <a:schemeClr val="tx2">
                    <a:lumMod val="75000"/>
                  </a:schemeClr>
                </a:solidFill>
              </a:rPr>
              <a:t>Step 3</a:t>
            </a:r>
            <a:endParaRPr lang="en-US" sz="4000" dirty="0"/>
          </a:p>
        </p:txBody>
      </p:sp>
      <p:sp>
        <p:nvSpPr>
          <p:cNvPr id="3" name="Content Placeholder 2"/>
          <p:cNvSpPr>
            <a:spLocks noGrp="1"/>
          </p:cNvSpPr>
          <p:nvPr>
            <p:ph idx="1"/>
          </p:nvPr>
        </p:nvSpPr>
        <p:spPr/>
        <p:txBody>
          <a:bodyPr>
            <a:normAutofit/>
          </a:bodyPr>
          <a:lstStyle/>
          <a:p>
            <a:pPr marL="0" indent="0">
              <a:buNone/>
            </a:pPr>
            <a:r>
              <a:rPr lang="en-US" b="1" dirty="0"/>
              <a:t>Individually Read and Score</a:t>
            </a:r>
          </a:p>
          <a:p>
            <a:pPr marL="0" indent="0">
              <a:buNone/>
            </a:pPr>
            <a:endParaRPr lang="en-US" dirty="0"/>
          </a:p>
          <a:p>
            <a:pPr marL="0" indent="0">
              <a:buNone/>
            </a:pPr>
            <a:endParaRPr lang="en-US" dirty="0"/>
          </a:p>
        </p:txBody>
      </p:sp>
      <p:sp>
        <p:nvSpPr>
          <p:cNvPr id="5" name="TextBox 4"/>
          <p:cNvSpPr txBox="1"/>
          <p:nvPr/>
        </p:nvSpPr>
        <p:spPr>
          <a:xfrm>
            <a:off x="533400" y="304800"/>
            <a:ext cx="4336636" cy="646331"/>
          </a:xfrm>
          <a:prstGeom prst="rect">
            <a:avLst/>
          </a:prstGeom>
          <a:noFill/>
        </p:spPr>
        <p:txBody>
          <a:bodyPr wrap="none" rtlCol="0">
            <a:spAutoFit/>
          </a:bodyPr>
          <a:lstStyle/>
          <a:p>
            <a:r>
              <a:rPr lang="en-US" dirty="0">
                <a:solidFill>
                  <a:srgbClr val="053760"/>
                </a:solidFill>
              </a:rPr>
              <a:t>Session 2.D: Gathering Evidence and Scoring</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66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438400"/>
            <a:ext cx="6658708" cy="2952446"/>
          </a:xfrm>
          <a:prstGeom prst="rect">
            <a:avLst/>
          </a:prstGeom>
        </p:spPr>
      </p:pic>
    </p:spTree>
    <p:extLst>
      <p:ext uri="{BB962C8B-B14F-4D97-AF65-F5344CB8AC3E}">
        <p14:creationId xmlns:p14="http://schemas.microsoft.com/office/powerpoint/2010/main" val="6033029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4000" dirty="0">
                <a:solidFill>
                  <a:schemeClr val="tx2">
                    <a:lumMod val="75000"/>
                  </a:schemeClr>
                </a:solidFill>
              </a:rPr>
              <a:t>Step 3, continued…</a:t>
            </a:r>
            <a:endParaRPr lang="en-US" sz="4000" dirty="0"/>
          </a:p>
        </p:txBody>
      </p:sp>
      <p:sp>
        <p:nvSpPr>
          <p:cNvPr id="3" name="Content Placeholder 2"/>
          <p:cNvSpPr>
            <a:spLocks noGrp="1"/>
          </p:cNvSpPr>
          <p:nvPr>
            <p:ph idx="1"/>
          </p:nvPr>
        </p:nvSpPr>
        <p:spPr/>
        <p:txBody>
          <a:bodyPr>
            <a:normAutofit/>
          </a:bodyPr>
          <a:lstStyle/>
          <a:p>
            <a:r>
              <a:rPr lang="en-US" dirty="0"/>
              <a:t>After you tag pieces of evidence in student essays (or as you do so), mark the indicators within the rubric that are supported by the evidence.</a:t>
            </a:r>
          </a:p>
          <a:p>
            <a:r>
              <a:rPr lang="en-US" dirty="0"/>
              <a:t>Look for a </a:t>
            </a:r>
            <a:r>
              <a:rPr lang="en-US" b="1" dirty="0"/>
              <a:t>preponderance of evidence</a:t>
            </a:r>
            <a:r>
              <a:rPr lang="en-US" dirty="0"/>
              <a:t>.</a:t>
            </a:r>
          </a:p>
          <a:p>
            <a:endParaRPr lang="en-US" dirty="0"/>
          </a:p>
          <a:p>
            <a:pPr marL="0" indent="0">
              <a:buNone/>
            </a:pPr>
            <a:endParaRPr lang="en-US" dirty="0"/>
          </a:p>
        </p:txBody>
      </p:sp>
      <p:sp>
        <p:nvSpPr>
          <p:cNvPr id="5" name="TextBox 4"/>
          <p:cNvSpPr txBox="1"/>
          <p:nvPr/>
        </p:nvSpPr>
        <p:spPr>
          <a:xfrm>
            <a:off x="533400" y="304800"/>
            <a:ext cx="4336636" cy="646331"/>
          </a:xfrm>
          <a:prstGeom prst="rect">
            <a:avLst/>
          </a:prstGeom>
          <a:noFill/>
        </p:spPr>
        <p:txBody>
          <a:bodyPr wrap="none" rtlCol="0">
            <a:spAutoFit/>
          </a:bodyPr>
          <a:lstStyle/>
          <a:p>
            <a:r>
              <a:rPr lang="en-US" dirty="0">
                <a:solidFill>
                  <a:srgbClr val="053760"/>
                </a:solidFill>
              </a:rPr>
              <a:t>Session 2.D: Gathering Evidence and Scoring</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67</a:t>
            </a:fld>
            <a:endParaRPr lang="en-US"/>
          </a:p>
        </p:txBody>
      </p:sp>
    </p:spTree>
    <p:extLst>
      <p:ext uri="{BB962C8B-B14F-4D97-AF65-F5344CB8AC3E}">
        <p14:creationId xmlns:p14="http://schemas.microsoft.com/office/powerpoint/2010/main" val="1001277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6999"/>
            <a:ext cx="8229600" cy="3048001"/>
          </a:xfrm>
        </p:spPr>
        <p:txBody>
          <a:bodyPr>
            <a:normAutofit/>
          </a:bodyPr>
          <a:lstStyle/>
          <a:p>
            <a:pPr algn="ctr">
              <a:buNone/>
            </a:pPr>
            <a:r>
              <a:rPr lang="en-US" sz="4000" dirty="0">
                <a:solidFill>
                  <a:srgbClr val="063760"/>
                </a:solidFill>
                <a:ea typeface="+mj-ea"/>
                <a:cs typeface="+mj-cs"/>
              </a:rPr>
              <a:t>Questions about the scoring process?</a:t>
            </a:r>
            <a:endParaRPr lang="en-US" sz="4000" dirty="0"/>
          </a:p>
        </p:txBody>
      </p:sp>
      <p:sp>
        <p:nvSpPr>
          <p:cNvPr id="4" name="TextBox 3"/>
          <p:cNvSpPr txBox="1"/>
          <p:nvPr/>
        </p:nvSpPr>
        <p:spPr>
          <a:xfrm>
            <a:off x="304800" y="381000"/>
            <a:ext cx="4315797" cy="646331"/>
          </a:xfrm>
          <a:prstGeom prst="rect">
            <a:avLst/>
          </a:prstGeom>
          <a:noFill/>
        </p:spPr>
        <p:txBody>
          <a:bodyPr wrap="none" rtlCol="0">
            <a:spAutoFit/>
          </a:bodyPr>
          <a:lstStyle/>
          <a:p>
            <a:r>
              <a:rPr lang="en-US" dirty="0">
                <a:solidFill>
                  <a:srgbClr val="053760"/>
                </a:solidFill>
              </a:rPr>
              <a:t>Session 2.D: Gathering Evidence and Scoring</a:t>
            </a:r>
          </a:p>
          <a:p>
            <a:endParaRPr lang="en-US" dirty="0"/>
          </a:p>
        </p:txBody>
      </p:sp>
      <p:sp>
        <p:nvSpPr>
          <p:cNvPr id="2" name="Slide Number Placeholder 1"/>
          <p:cNvSpPr>
            <a:spLocks noGrp="1"/>
          </p:cNvSpPr>
          <p:nvPr>
            <p:ph type="sldNum" sz="quarter" idx="12"/>
          </p:nvPr>
        </p:nvSpPr>
        <p:spPr/>
        <p:txBody>
          <a:bodyPr/>
          <a:lstStyle/>
          <a:p>
            <a:fld id="{8E81FCBC-12BC-47C8-BE87-B3BC886BF939}" type="slidenum">
              <a:rPr lang="en-US" smtClean="0"/>
              <a:pPr/>
              <a:t>68</a:t>
            </a:fld>
            <a:endParaRPr lang="en-US"/>
          </a:p>
        </p:txBody>
      </p:sp>
    </p:spTree>
    <p:extLst>
      <p:ext uri="{BB962C8B-B14F-4D97-AF65-F5344CB8AC3E}">
        <p14:creationId xmlns:p14="http://schemas.microsoft.com/office/powerpoint/2010/main" val="2007179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1143000"/>
            <a:ext cx="7772400" cy="1829761"/>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Session 2.E: </a:t>
            </a:r>
            <a:r>
              <a:rPr lang="en-US" dirty="0"/>
              <a:t/>
            </a:r>
            <a:br>
              <a:rPr lang="en-US" dirty="0"/>
            </a:br>
            <a:r>
              <a:rPr lang="en-US" dirty="0">
                <a:solidFill>
                  <a:srgbClr val="053760"/>
                </a:solidFill>
              </a:rPr>
              <a:t>Review of the Scoring Process with Anchor Papers</a:t>
            </a:r>
            <a:r>
              <a:rPr lang="en-US" dirty="0"/>
              <a:t/>
            </a:r>
            <a:br>
              <a:rPr lang="en-US" dirty="0"/>
            </a:b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8E81FCBC-12BC-47C8-BE87-B3BC886BF939}" type="slidenum">
              <a:rPr lang="en-US" smtClean="0"/>
              <a:pPr/>
              <a:t>69</a:t>
            </a:fld>
            <a:endParaRPr lang="en-US"/>
          </a:p>
        </p:txBody>
      </p:sp>
      <p:sp>
        <p:nvSpPr>
          <p:cNvPr id="5" name="Subtitle 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127928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700" dirty="0"/>
              <a:t>Getting to Know You . . .</a:t>
            </a:r>
          </a:p>
        </p:txBody>
      </p:sp>
      <p:sp>
        <p:nvSpPr>
          <p:cNvPr id="3" name="Content Placeholder 2"/>
          <p:cNvSpPr>
            <a:spLocks noGrp="1"/>
          </p:cNvSpPr>
          <p:nvPr>
            <p:ph idx="1"/>
          </p:nvPr>
        </p:nvSpPr>
        <p:spPr>
          <a:xfrm>
            <a:off x="457200" y="1463040"/>
            <a:ext cx="8229600" cy="4114800"/>
          </a:xfrm>
        </p:spPr>
        <p:txBody>
          <a:bodyPr>
            <a:noAutofit/>
          </a:bodyPr>
          <a:lstStyle/>
          <a:p>
            <a:pPr marL="514350" lvl="1" indent="-514350">
              <a:spcBef>
                <a:spcPts val="0"/>
              </a:spcBef>
              <a:spcAft>
                <a:spcPts val="600"/>
              </a:spcAft>
              <a:buFont typeface="+mj-lt"/>
              <a:buAutoNum type="arabicPeriod"/>
            </a:pPr>
            <a:r>
              <a:rPr lang="en-US" sz="2600" b="1" dirty="0"/>
              <a:t>Choose one word or phrase that comes to mind when you think of student assessment. </a:t>
            </a:r>
          </a:p>
          <a:p>
            <a:pPr marL="914400" lvl="2" indent="-514350">
              <a:spcBef>
                <a:spcPts val="0"/>
              </a:spcBef>
              <a:spcAft>
                <a:spcPts val="600"/>
              </a:spcAft>
            </a:pPr>
            <a:r>
              <a:rPr lang="en-US" dirty="0">
                <a:solidFill>
                  <a:srgbClr val="000000"/>
                </a:solidFill>
              </a:rPr>
              <a:t>Share your word with your table group, including why you selected it. </a:t>
            </a:r>
          </a:p>
          <a:p>
            <a:pPr marL="914400" lvl="2" indent="-514350">
              <a:spcBef>
                <a:spcPts val="0"/>
              </a:spcBef>
              <a:spcAft>
                <a:spcPts val="600"/>
              </a:spcAft>
            </a:pPr>
            <a:r>
              <a:rPr lang="en-US" dirty="0">
                <a:solidFill>
                  <a:srgbClr val="000000"/>
                </a:solidFill>
              </a:rPr>
              <a:t>Write your word/phrase on a sticky note and bring your sticky note to the presenter. </a:t>
            </a:r>
            <a:endParaRPr lang="en-US" b="1" dirty="0"/>
          </a:p>
          <a:p>
            <a:pPr marL="514350" lvl="1" indent="-514350">
              <a:spcBef>
                <a:spcPts val="0"/>
              </a:spcBef>
              <a:spcAft>
                <a:spcPts val="600"/>
              </a:spcAft>
              <a:buFont typeface="+mj-lt"/>
              <a:buAutoNum type="arabicPeriod"/>
            </a:pPr>
            <a:r>
              <a:rPr lang="en-US" sz="2600" b="1" dirty="0"/>
              <a:t>Now discuss in pairs: </a:t>
            </a:r>
          </a:p>
          <a:p>
            <a:pPr lvl="1">
              <a:spcBef>
                <a:spcPts val="0"/>
              </a:spcBef>
              <a:spcAft>
                <a:spcPts val="600"/>
              </a:spcAft>
              <a:buClrTx/>
              <a:buFont typeface="Arial" pitchFamily="34" charset="0"/>
              <a:buChar char="•"/>
            </a:pPr>
            <a:r>
              <a:rPr lang="en-US" sz="2400" dirty="0">
                <a:solidFill>
                  <a:srgbClr val="000000"/>
                </a:solidFill>
              </a:rPr>
              <a:t>In what ways do you use assessment both </a:t>
            </a:r>
            <a:r>
              <a:rPr lang="en-US" sz="2400" i="1" dirty="0">
                <a:solidFill>
                  <a:srgbClr val="000000"/>
                </a:solidFill>
              </a:rPr>
              <a:t>for</a:t>
            </a:r>
            <a:r>
              <a:rPr lang="en-US" sz="2400" dirty="0">
                <a:solidFill>
                  <a:srgbClr val="000000"/>
                </a:solidFill>
              </a:rPr>
              <a:t> learning and </a:t>
            </a:r>
            <a:r>
              <a:rPr lang="en-US" sz="2400" i="1" dirty="0">
                <a:solidFill>
                  <a:srgbClr val="000000"/>
                </a:solidFill>
              </a:rPr>
              <a:t>of</a:t>
            </a:r>
            <a:r>
              <a:rPr lang="en-US" sz="2400" dirty="0">
                <a:solidFill>
                  <a:srgbClr val="000000"/>
                </a:solidFill>
              </a:rPr>
              <a:t> learning?</a:t>
            </a:r>
            <a:endParaRPr lang="en-US" b="1" dirty="0"/>
          </a:p>
        </p:txBody>
      </p:sp>
      <p:sp>
        <p:nvSpPr>
          <p:cNvPr id="4" name="TextBox 3"/>
          <p:cNvSpPr txBox="1"/>
          <p:nvPr/>
        </p:nvSpPr>
        <p:spPr>
          <a:xfrm>
            <a:off x="152400" y="128312"/>
            <a:ext cx="4372736" cy="369332"/>
          </a:xfrm>
          <a:prstGeom prst="rect">
            <a:avLst/>
          </a:prstGeom>
          <a:noFill/>
        </p:spPr>
        <p:txBody>
          <a:bodyPr wrap="none" rtlCol="0">
            <a:spAutoFit/>
          </a:bodyPr>
          <a:lstStyle/>
          <a:p>
            <a:r>
              <a:rPr lang="en-US" dirty="0">
                <a:solidFill>
                  <a:srgbClr val="053760"/>
                </a:solidFill>
              </a:rPr>
              <a:t>Session 1.A: Orientation and Purpose Setting</a:t>
            </a:r>
          </a:p>
        </p:txBody>
      </p:sp>
      <p:sp>
        <p:nvSpPr>
          <p:cNvPr id="5" name="Slide Number Placeholder 4"/>
          <p:cNvSpPr>
            <a:spLocks noGrp="1"/>
          </p:cNvSpPr>
          <p:nvPr>
            <p:ph type="sldNum" sz="quarter" idx="12"/>
          </p:nvPr>
        </p:nvSpPr>
        <p:spPr/>
        <p:txBody>
          <a:bodyPr/>
          <a:lstStyle/>
          <a:p>
            <a:fld id="{8E81FCBC-12BC-47C8-BE87-B3BC886BF939}" type="slidenum">
              <a:rPr lang="en-US" smtClean="0"/>
              <a:pPr/>
              <a:t>7</a:t>
            </a:fld>
            <a:endParaRPr lang="en-US"/>
          </a:p>
        </p:txBody>
      </p:sp>
    </p:spTree>
    <p:extLst>
      <p:ext uri="{BB962C8B-B14F-4D97-AF65-F5344CB8AC3E}">
        <p14:creationId xmlns:p14="http://schemas.microsoft.com/office/powerpoint/2010/main" val="954478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t>Anchor Papers</a:t>
            </a:r>
          </a:p>
        </p:txBody>
      </p:sp>
      <p:sp>
        <p:nvSpPr>
          <p:cNvPr id="3" name="Content Placeholder 2"/>
          <p:cNvSpPr>
            <a:spLocks noGrp="1"/>
          </p:cNvSpPr>
          <p:nvPr>
            <p:ph idx="1"/>
          </p:nvPr>
        </p:nvSpPr>
        <p:spPr/>
        <p:txBody>
          <a:bodyPr/>
          <a:lstStyle/>
          <a:p>
            <a:r>
              <a:rPr lang="en-US" dirty="0"/>
              <a:t>Examples of student work that </a:t>
            </a:r>
            <a:r>
              <a:rPr lang="en-US" b="1" dirty="0"/>
              <a:t>exemplify the attributes of a certain score level </a:t>
            </a:r>
            <a:r>
              <a:rPr lang="en-US" dirty="0"/>
              <a:t>and that </a:t>
            </a:r>
            <a:r>
              <a:rPr lang="en-US" b="1" dirty="0"/>
              <a:t>serve as a standard</a:t>
            </a:r>
            <a:r>
              <a:rPr lang="en-US" dirty="0"/>
              <a:t> against which other papers or performances can be judged</a:t>
            </a:r>
          </a:p>
          <a:p>
            <a:pPr marL="0" indent="0">
              <a:buNone/>
            </a:pPr>
            <a:endParaRPr lang="en-US" dirty="0"/>
          </a:p>
        </p:txBody>
      </p:sp>
      <p:sp>
        <p:nvSpPr>
          <p:cNvPr id="4" name="TextBox 3"/>
          <p:cNvSpPr txBox="1"/>
          <p:nvPr/>
        </p:nvSpPr>
        <p:spPr>
          <a:xfrm>
            <a:off x="304800" y="304800"/>
            <a:ext cx="6003503" cy="646331"/>
          </a:xfrm>
          <a:prstGeom prst="rect">
            <a:avLst/>
          </a:prstGeom>
          <a:noFill/>
        </p:spPr>
        <p:txBody>
          <a:bodyPr wrap="none" rtlCol="0">
            <a:spAutoFit/>
          </a:bodyPr>
          <a:lstStyle/>
          <a:p>
            <a:r>
              <a:rPr lang="en-US" dirty="0">
                <a:solidFill>
                  <a:srgbClr val="053760"/>
                </a:solidFill>
              </a:rPr>
              <a:t>Session 2.E: Review of the Scoring Process with Anchor Papers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70</a:t>
            </a:fld>
            <a:endParaRPr lang="en-US"/>
          </a:p>
        </p:txBody>
      </p:sp>
    </p:spTree>
    <p:extLst>
      <p:ext uri="{BB962C8B-B14F-4D97-AF65-F5344CB8AC3E}">
        <p14:creationId xmlns:p14="http://schemas.microsoft.com/office/powerpoint/2010/main" val="20516304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pPr algn="l"/>
            <a:r>
              <a:rPr lang="en-US" sz="3600" dirty="0">
                <a:solidFill>
                  <a:schemeClr val="tx2">
                    <a:lumMod val="75000"/>
                  </a:schemeClr>
                </a:solidFill>
              </a:rPr>
              <a:t>Sample A</a:t>
            </a:r>
          </a:p>
        </p:txBody>
      </p:sp>
      <p:sp>
        <p:nvSpPr>
          <p:cNvPr id="3" name="Content Placeholder 2"/>
          <p:cNvSpPr>
            <a:spLocks noGrp="1"/>
          </p:cNvSpPr>
          <p:nvPr>
            <p:ph idx="1"/>
          </p:nvPr>
        </p:nvSpPr>
        <p:spPr>
          <a:xfrm>
            <a:off x="381000" y="1524000"/>
            <a:ext cx="8229600" cy="4114800"/>
          </a:xfrm>
        </p:spPr>
        <p:txBody>
          <a:bodyPr>
            <a:normAutofit fontScale="92500" lnSpcReduction="20000"/>
          </a:bodyPr>
          <a:lstStyle/>
          <a:p>
            <a:pPr marL="109728" lvl="0" indent="0">
              <a:lnSpc>
                <a:spcPct val="120000"/>
              </a:lnSpc>
              <a:spcBef>
                <a:spcPts val="0"/>
              </a:spcBef>
              <a:spcAft>
                <a:spcPts val="1800"/>
              </a:spcAft>
              <a:buSzPct val="100000"/>
              <a:buNone/>
            </a:pPr>
            <a:r>
              <a:rPr lang="en-US" i="1" dirty="0">
                <a:cs typeface="Georgia"/>
              </a:rPr>
              <a:t>Elementary group: </a:t>
            </a:r>
          </a:p>
          <a:p>
            <a:pPr marL="109728" lvl="0" indent="0">
              <a:spcBef>
                <a:spcPts val="0"/>
              </a:spcBef>
              <a:spcAft>
                <a:spcPts val="1800"/>
              </a:spcAft>
              <a:buSzPct val="100000"/>
              <a:buNone/>
            </a:pPr>
            <a:r>
              <a:rPr lang="en-US" dirty="0">
                <a:cs typeface="Georgia"/>
              </a:rPr>
              <a:t>	</a:t>
            </a:r>
            <a:r>
              <a:rPr lang="en-US" b="1" dirty="0">
                <a:cs typeface="Georgia"/>
              </a:rPr>
              <a:t>Handout 2.8—Elementary Student Sample A</a:t>
            </a:r>
          </a:p>
          <a:p>
            <a:pPr marL="109728" lvl="0" indent="0">
              <a:spcBef>
                <a:spcPts val="0"/>
              </a:spcBef>
              <a:spcAft>
                <a:spcPts val="1800"/>
              </a:spcAft>
              <a:buSzPct val="100000"/>
              <a:buNone/>
            </a:pPr>
            <a:r>
              <a:rPr lang="en-US" i="1" dirty="0">
                <a:cs typeface="Georgia"/>
              </a:rPr>
              <a:t>Secondary group: </a:t>
            </a:r>
          </a:p>
          <a:p>
            <a:pPr marL="109728" lvl="0" indent="0">
              <a:spcBef>
                <a:spcPts val="0"/>
              </a:spcBef>
              <a:spcAft>
                <a:spcPts val="1800"/>
              </a:spcAft>
              <a:buSzPct val="100000"/>
              <a:buNone/>
            </a:pPr>
            <a:r>
              <a:rPr lang="en-US" dirty="0">
                <a:cs typeface="Georgia"/>
              </a:rPr>
              <a:t>	</a:t>
            </a:r>
            <a:r>
              <a:rPr lang="en-US" b="1" dirty="0">
                <a:cs typeface="Georgia"/>
              </a:rPr>
              <a:t>Handout 2.9—Secondary Student Sample A</a:t>
            </a:r>
          </a:p>
          <a:p>
            <a:r>
              <a:rPr lang="en-US" dirty="0"/>
              <a:t>Read the Student Response</a:t>
            </a:r>
          </a:p>
          <a:p>
            <a:r>
              <a:rPr lang="en-US" dirty="0"/>
              <a:t>Review the scoring rationales and highlighted rubric for each dimension</a:t>
            </a:r>
          </a:p>
          <a:p>
            <a:pPr lvl="1"/>
            <a:endParaRPr lang="en-US" dirty="0"/>
          </a:p>
          <a:p>
            <a:pPr lvl="1"/>
            <a:endParaRPr lang="en-US" dirty="0"/>
          </a:p>
        </p:txBody>
      </p:sp>
      <p:pic>
        <p:nvPicPr>
          <p:cNvPr id="4" name="Picture 3" descr="icon_group.png"/>
          <p:cNvPicPr/>
          <p:nvPr/>
        </p:nvPicPr>
        <p:blipFill>
          <a:blip r:embed="rId3" cstate="print"/>
          <a:srcRect/>
          <a:stretch>
            <a:fillRect/>
          </a:stretch>
        </p:blipFill>
        <p:spPr>
          <a:xfrm>
            <a:off x="7654159" y="83226"/>
            <a:ext cx="1566041" cy="1288374"/>
          </a:xfrm>
          <a:prstGeom prst="rect">
            <a:avLst/>
          </a:prstGeom>
        </p:spPr>
      </p:pic>
      <p:sp>
        <p:nvSpPr>
          <p:cNvPr id="5" name="TextBox 4"/>
          <p:cNvSpPr txBox="1"/>
          <p:nvPr/>
        </p:nvSpPr>
        <p:spPr>
          <a:xfrm>
            <a:off x="457200" y="228600"/>
            <a:ext cx="6003503" cy="646331"/>
          </a:xfrm>
          <a:prstGeom prst="rect">
            <a:avLst/>
          </a:prstGeom>
          <a:noFill/>
        </p:spPr>
        <p:txBody>
          <a:bodyPr wrap="none" rtlCol="0">
            <a:spAutoFit/>
          </a:bodyPr>
          <a:lstStyle/>
          <a:p>
            <a:r>
              <a:rPr lang="en-US" dirty="0">
                <a:solidFill>
                  <a:srgbClr val="053760"/>
                </a:solidFill>
              </a:rPr>
              <a:t>Session 2.E: Review of the Scoring Process with Anchor Papers</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71</a:t>
            </a:fld>
            <a:endParaRPr lang="en-US"/>
          </a:p>
        </p:txBody>
      </p:sp>
    </p:spTree>
    <p:extLst>
      <p:ext uri="{BB962C8B-B14F-4D97-AF65-F5344CB8AC3E}">
        <p14:creationId xmlns:p14="http://schemas.microsoft.com/office/powerpoint/2010/main" val="3107439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r>
              <a:rPr lang="en-US" sz="3600" dirty="0"/>
              <a:t>Discuss with your table group:</a:t>
            </a:r>
            <a:endParaRPr lang="en-US" sz="3600" dirty="0">
              <a:solidFill>
                <a:schemeClr val="tx2">
                  <a:lumMod val="75000"/>
                </a:schemeClr>
              </a:solidFill>
            </a:endParaRPr>
          </a:p>
        </p:txBody>
      </p:sp>
      <p:sp>
        <p:nvSpPr>
          <p:cNvPr id="3" name="Content Placeholder 2"/>
          <p:cNvSpPr>
            <a:spLocks noGrp="1"/>
          </p:cNvSpPr>
          <p:nvPr>
            <p:ph idx="1"/>
          </p:nvPr>
        </p:nvSpPr>
        <p:spPr>
          <a:xfrm>
            <a:off x="381000" y="1524000"/>
            <a:ext cx="8229600" cy="4114800"/>
          </a:xfrm>
        </p:spPr>
        <p:txBody>
          <a:bodyPr/>
          <a:lstStyle/>
          <a:p>
            <a:pPr marL="457200" indent="-457200">
              <a:buFont typeface="Arial" panose="020B0604020202020204" pitchFamily="34" charset="0"/>
              <a:buChar char="•"/>
            </a:pPr>
            <a:r>
              <a:rPr lang="en-US" sz="2800" dirty="0"/>
              <a:t>What seem to be the criteria for the dimensional scores associated with this response? </a:t>
            </a:r>
          </a:p>
          <a:p>
            <a:pPr marL="457200" indent="-457200">
              <a:buFont typeface="Arial" panose="020B0604020202020204" pitchFamily="34" charset="0"/>
              <a:buChar char="•"/>
            </a:pPr>
            <a:r>
              <a:rPr lang="en-US" sz="2800" dirty="0"/>
              <a:t>How does reviewing this sample help clarify your understanding of the rubric language? </a:t>
            </a:r>
          </a:p>
          <a:p>
            <a:pPr marL="457200" indent="-457200">
              <a:buFont typeface="Arial" panose="020B0604020202020204" pitchFamily="34" charset="0"/>
              <a:buChar char="•"/>
            </a:pPr>
            <a:r>
              <a:rPr lang="en-US" sz="2800" dirty="0"/>
              <a:t>How does reviewing this sample help </a:t>
            </a:r>
            <a:r>
              <a:rPr lang="en-US" sz="2800" b="1" dirty="0"/>
              <a:t>anchor</a:t>
            </a:r>
            <a:r>
              <a:rPr lang="en-US" sz="2800" dirty="0"/>
              <a:t> your understanding of the score levels for this rubric?</a:t>
            </a:r>
          </a:p>
          <a:p>
            <a:pPr marL="0" indent="0"/>
            <a:endParaRPr lang="en-US" dirty="0"/>
          </a:p>
        </p:txBody>
      </p:sp>
      <p:pic>
        <p:nvPicPr>
          <p:cNvPr id="4" name="Picture 3" descr="icon_group.png"/>
          <p:cNvPicPr/>
          <p:nvPr/>
        </p:nvPicPr>
        <p:blipFill>
          <a:blip r:embed="rId3" cstate="print"/>
          <a:srcRect/>
          <a:stretch>
            <a:fillRect/>
          </a:stretch>
        </p:blipFill>
        <p:spPr>
          <a:xfrm>
            <a:off x="7654159" y="83226"/>
            <a:ext cx="1566041" cy="1288374"/>
          </a:xfrm>
          <a:prstGeom prst="rect">
            <a:avLst/>
          </a:prstGeom>
        </p:spPr>
      </p:pic>
      <p:sp>
        <p:nvSpPr>
          <p:cNvPr id="5" name="TextBox 4"/>
          <p:cNvSpPr txBox="1"/>
          <p:nvPr/>
        </p:nvSpPr>
        <p:spPr>
          <a:xfrm>
            <a:off x="457200" y="228600"/>
            <a:ext cx="6003503" cy="646331"/>
          </a:xfrm>
          <a:prstGeom prst="rect">
            <a:avLst/>
          </a:prstGeom>
          <a:noFill/>
        </p:spPr>
        <p:txBody>
          <a:bodyPr wrap="none" rtlCol="0">
            <a:spAutoFit/>
          </a:bodyPr>
          <a:lstStyle/>
          <a:p>
            <a:r>
              <a:rPr lang="en-US" dirty="0">
                <a:solidFill>
                  <a:srgbClr val="053760"/>
                </a:solidFill>
              </a:rPr>
              <a:t>Session 2.E: Review of the Scoring Process with Anchor Papers</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72</a:t>
            </a:fld>
            <a:endParaRPr lang="en-US"/>
          </a:p>
        </p:txBody>
      </p:sp>
    </p:spTree>
    <p:extLst>
      <p:ext uri="{BB962C8B-B14F-4D97-AF65-F5344CB8AC3E}">
        <p14:creationId xmlns:p14="http://schemas.microsoft.com/office/powerpoint/2010/main" val="32151639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pPr algn="l"/>
            <a:r>
              <a:rPr lang="en-US" sz="3600" dirty="0">
                <a:solidFill>
                  <a:schemeClr val="tx2">
                    <a:lumMod val="75000"/>
                  </a:schemeClr>
                </a:solidFill>
              </a:rPr>
              <a:t>Sample B</a:t>
            </a:r>
          </a:p>
        </p:txBody>
      </p:sp>
      <p:sp>
        <p:nvSpPr>
          <p:cNvPr id="3" name="Content Placeholder 2"/>
          <p:cNvSpPr>
            <a:spLocks noGrp="1"/>
          </p:cNvSpPr>
          <p:nvPr>
            <p:ph idx="1"/>
          </p:nvPr>
        </p:nvSpPr>
        <p:spPr>
          <a:xfrm>
            <a:off x="381000" y="1524000"/>
            <a:ext cx="8229600" cy="4114800"/>
          </a:xfrm>
        </p:spPr>
        <p:txBody>
          <a:bodyPr>
            <a:normAutofit fontScale="92500" lnSpcReduction="20000"/>
          </a:bodyPr>
          <a:lstStyle/>
          <a:p>
            <a:pPr marL="109728" lvl="0" indent="0">
              <a:lnSpc>
                <a:spcPct val="120000"/>
              </a:lnSpc>
              <a:spcBef>
                <a:spcPts val="0"/>
              </a:spcBef>
              <a:spcAft>
                <a:spcPts val="1800"/>
              </a:spcAft>
              <a:buSzPct val="100000"/>
              <a:buNone/>
            </a:pPr>
            <a:r>
              <a:rPr lang="en-US" i="1" dirty="0">
                <a:cs typeface="Georgia"/>
              </a:rPr>
              <a:t>Elementary group: </a:t>
            </a:r>
          </a:p>
          <a:p>
            <a:pPr marL="109728" lvl="0" indent="0">
              <a:spcBef>
                <a:spcPts val="0"/>
              </a:spcBef>
              <a:spcAft>
                <a:spcPts val="1800"/>
              </a:spcAft>
              <a:buSzPct val="100000"/>
              <a:buNone/>
            </a:pPr>
            <a:r>
              <a:rPr lang="en-US" dirty="0">
                <a:cs typeface="Georgia"/>
              </a:rPr>
              <a:t>	</a:t>
            </a:r>
            <a:r>
              <a:rPr lang="en-US" b="1" dirty="0">
                <a:cs typeface="Georgia"/>
              </a:rPr>
              <a:t>Handout 2.10—Elementary Student Sample B</a:t>
            </a:r>
          </a:p>
          <a:p>
            <a:pPr marL="109728" lvl="0" indent="0">
              <a:spcBef>
                <a:spcPts val="0"/>
              </a:spcBef>
              <a:spcAft>
                <a:spcPts val="1800"/>
              </a:spcAft>
              <a:buSzPct val="100000"/>
              <a:buNone/>
            </a:pPr>
            <a:r>
              <a:rPr lang="en-US" i="1" dirty="0">
                <a:cs typeface="Georgia"/>
              </a:rPr>
              <a:t>Secondary group: </a:t>
            </a:r>
          </a:p>
          <a:p>
            <a:pPr marL="109728" lvl="0" indent="0">
              <a:spcBef>
                <a:spcPts val="0"/>
              </a:spcBef>
              <a:spcAft>
                <a:spcPts val="1800"/>
              </a:spcAft>
              <a:buSzPct val="100000"/>
              <a:buNone/>
            </a:pPr>
            <a:r>
              <a:rPr lang="en-US" dirty="0">
                <a:cs typeface="Georgia"/>
              </a:rPr>
              <a:t>	</a:t>
            </a:r>
            <a:r>
              <a:rPr lang="en-US" b="1" dirty="0">
                <a:cs typeface="Georgia"/>
              </a:rPr>
              <a:t>Handout 2.11—Secondary Student Sample B</a:t>
            </a:r>
            <a:endParaRPr lang="en-US" dirty="0"/>
          </a:p>
          <a:p>
            <a:r>
              <a:rPr lang="en-US" dirty="0"/>
              <a:t>Read the Student Response</a:t>
            </a:r>
          </a:p>
          <a:p>
            <a:r>
              <a:rPr lang="en-US" dirty="0"/>
              <a:t>Review the scoring rationales and highlighted rubric for each dimension</a:t>
            </a:r>
          </a:p>
          <a:p>
            <a:pPr lvl="1"/>
            <a:endParaRPr lang="en-US" dirty="0"/>
          </a:p>
          <a:p>
            <a:pPr lvl="1"/>
            <a:endParaRPr lang="en-US" dirty="0"/>
          </a:p>
        </p:txBody>
      </p:sp>
      <p:pic>
        <p:nvPicPr>
          <p:cNvPr id="4" name="Picture 3" descr="icon_group.png"/>
          <p:cNvPicPr/>
          <p:nvPr/>
        </p:nvPicPr>
        <p:blipFill>
          <a:blip r:embed="rId3" cstate="print"/>
          <a:srcRect/>
          <a:stretch>
            <a:fillRect/>
          </a:stretch>
        </p:blipFill>
        <p:spPr>
          <a:xfrm>
            <a:off x="7654159" y="83226"/>
            <a:ext cx="1566041" cy="1288374"/>
          </a:xfrm>
          <a:prstGeom prst="rect">
            <a:avLst/>
          </a:prstGeom>
        </p:spPr>
      </p:pic>
      <p:sp>
        <p:nvSpPr>
          <p:cNvPr id="5" name="TextBox 4"/>
          <p:cNvSpPr txBox="1"/>
          <p:nvPr/>
        </p:nvSpPr>
        <p:spPr>
          <a:xfrm>
            <a:off x="457200" y="228600"/>
            <a:ext cx="6003503" cy="646331"/>
          </a:xfrm>
          <a:prstGeom prst="rect">
            <a:avLst/>
          </a:prstGeom>
          <a:noFill/>
        </p:spPr>
        <p:txBody>
          <a:bodyPr wrap="none" rtlCol="0">
            <a:spAutoFit/>
          </a:bodyPr>
          <a:lstStyle/>
          <a:p>
            <a:r>
              <a:rPr lang="en-US" dirty="0">
                <a:solidFill>
                  <a:srgbClr val="053760"/>
                </a:solidFill>
              </a:rPr>
              <a:t>Session 2.E: Review of the Scoring Process with Anchor Papers</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73</a:t>
            </a:fld>
            <a:endParaRPr lang="en-US"/>
          </a:p>
        </p:txBody>
      </p:sp>
    </p:spTree>
    <p:extLst>
      <p:ext uri="{BB962C8B-B14F-4D97-AF65-F5344CB8AC3E}">
        <p14:creationId xmlns:p14="http://schemas.microsoft.com/office/powerpoint/2010/main" val="8887218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2.F: </a:t>
            </a:r>
            <a:br>
              <a:rPr lang="en-US" dirty="0">
                <a:solidFill>
                  <a:srgbClr val="053760"/>
                </a:solidFill>
              </a:rPr>
            </a:br>
            <a:r>
              <a:rPr lang="en-US" dirty="0">
                <a:solidFill>
                  <a:srgbClr val="053760"/>
                </a:solidFill>
              </a:rPr>
              <a:t>Score and Discuss Two Samples</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74</a:t>
            </a:fld>
            <a:endParaRPr lang="en-US"/>
          </a:p>
        </p:txBody>
      </p:sp>
    </p:spTree>
    <p:extLst>
      <p:ext uri="{BB962C8B-B14F-4D97-AF65-F5344CB8AC3E}">
        <p14:creationId xmlns:p14="http://schemas.microsoft.com/office/powerpoint/2010/main" val="38128115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77" y="597932"/>
            <a:ext cx="8229600" cy="914400"/>
          </a:xfrm>
        </p:spPr>
        <p:txBody>
          <a:bodyPr>
            <a:normAutofit/>
          </a:bodyPr>
          <a:lstStyle/>
          <a:p>
            <a:r>
              <a:rPr lang="en-US" dirty="0">
                <a:solidFill>
                  <a:schemeClr val="tx2">
                    <a:lumMod val="75000"/>
                  </a:schemeClr>
                </a:solidFill>
              </a:rPr>
              <a:t>Individual Practice and Discussion</a:t>
            </a:r>
          </a:p>
        </p:txBody>
      </p:sp>
      <p:sp>
        <p:nvSpPr>
          <p:cNvPr id="3" name="Content Placeholder 2"/>
          <p:cNvSpPr>
            <a:spLocks noGrp="1"/>
          </p:cNvSpPr>
          <p:nvPr>
            <p:ph idx="1"/>
          </p:nvPr>
        </p:nvSpPr>
        <p:spPr/>
        <p:txBody>
          <a:bodyPr/>
          <a:lstStyle/>
          <a:p>
            <a:r>
              <a:rPr lang="en-US" dirty="0"/>
              <a:t>First, you’ll read and score Samples C and D individually.</a:t>
            </a:r>
          </a:p>
          <a:p>
            <a:pPr marL="0" indent="0" algn="ctr">
              <a:buNone/>
            </a:pPr>
            <a:r>
              <a:rPr lang="en-US" dirty="0"/>
              <a:t>Then each table will…</a:t>
            </a:r>
          </a:p>
          <a:p>
            <a:r>
              <a:rPr lang="en-US" dirty="0"/>
              <a:t>Chart their scores.</a:t>
            </a:r>
          </a:p>
          <a:p>
            <a:r>
              <a:rPr lang="en-US" dirty="0"/>
              <a:t>Discuss with the goal of coming to consensus on the scores.</a:t>
            </a:r>
          </a:p>
        </p:txBody>
      </p:sp>
      <p:sp>
        <p:nvSpPr>
          <p:cNvPr id="4" name="TextBox 3"/>
          <p:cNvSpPr txBox="1"/>
          <p:nvPr/>
        </p:nvSpPr>
        <p:spPr>
          <a:xfrm>
            <a:off x="228600" y="228600"/>
            <a:ext cx="4265207" cy="369332"/>
          </a:xfrm>
          <a:prstGeom prst="rect">
            <a:avLst/>
          </a:prstGeom>
          <a:noFill/>
        </p:spPr>
        <p:txBody>
          <a:bodyPr wrap="none" rtlCol="0">
            <a:spAutoFit/>
          </a:bodyPr>
          <a:lstStyle/>
          <a:p>
            <a:r>
              <a:rPr lang="en-US" dirty="0">
                <a:solidFill>
                  <a:srgbClr val="053760"/>
                </a:solidFill>
              </a:rPr>
              <a:t>Session 2.F: Score and Discuss Two Samples</a:t>
            </a:r>
          </a:p>
        </p:txBody>
      </p:sp>
      <p:sp>
        <p:nvSpPr>
          <p:cNvPr id="5" name="Slide Number Placeholder 4"/>
          <p:cNvSpPr>
            <a:spLocks noGrp="1"/>
          </p:cNvSpPr>
          <p:nvPr>
            <p:ph type="sldNum" sz="quarter" idx="12"/>
          </p:nvPr>
        </p:nvSpPr>
        <p:spPr/>
        <p:txBody>
          <a:bodyPr/>
          <a:lstStyle/>
          <a:p>
            <a:fld id="{8E81FCBC-12BC-47C8-BE87-B3BC886BF939}" type="slidenum">
              <a:rPr lang="en-US" smtClean="0"/>
              <a:pPr/>
              <a:t>75</a:t>
            </a:fld>
            <a:endParaRPr lang="en-US"/>
          </a:p>
        </p:txBody>
      </p:sp>
    </p:spTree>
    <p:extLst>
      <p:ext uri="{BB962C8B-B14F-4D97-AF65-F5344CB8AC3E}">
        <p14:creationId xmlns:p14="http://schemas.microsoft.com/office/powerpoint/2010/main" val="705830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dirty="0">
                <a:solidFill>
                  <a:schemeClr val="tx2">
                    <a:lumMod val="75000"/>
                  </a:schemeClr>
                </a:solidFill>
              </a:rPr>
              <a:t>Write Your Scores on Sticky Notes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057400"/>
            <a:ext cx="3276600" cy="3276600"/>
          </a:xfrm>
          <a:prstGeom prst="rect">
            <a:avLst/>
          </a:prstGeom>
        </p:spPr>
      </p:pic>
      <p:sp>
        <p:nvSpPr>
          <p:cNvPr id="8" name="TextBox 7"/>
          <p:cNvSpPr txBox="1"/>
          <p:nvPr/>
        </p:nvSpPr>
        <p:spPr>
          <a:xfrm>
            <a:off x="838200" y="2209800"/>
            <a:ext cx="3505200" cy="2831544"/>
          </a:xfrm>
          <a:prstGeom prst="rect">
            <a:avLst/>
          </a:prstGeom>
          <a:noFill/>
          <a:ln w="41275">
            <a:solidFill>
              <a:schemeClr val="accent1"/>
            </a:solidFill>
          </a:ln>
        </p:spPr>
        <p:txBody>
          <a:bodyPr wrap="square" rtlCol="0">
            <a:spAutoFit/>
          </a:bodyPr>
          <a:lstStyle/>
          <a:p>
            <a:r>
              <a:rPr lang="en-US" sz="2400" dirty="0"/>
              <a:t>e.g., </a:t>
            </a:r>
          </a:p>
          <a:p>
            <a:endParaRPr lang="en-US" sz="2400" dirty="0"/>
          </a:p>
          <a:p>
            <a:pPr algn="ctr"/>
            <a:r>
              <a:rPr lang="en-US" sz="2800" dirty="0"/>
              <a:t>“Gr3 Opinion B” </a:t>
            </a:r>
          </a:p>
          <a:p>
            <a:pPr algn="ctr"/>
            <a:r>
              <a:rPr lang="en-US" sz="2800" dirty="0">
                <a:latin typeface="Segoe Print" panose="02000600000000000000" pitchFamily="2" charset="0"/>
              </a:rPr>
              <a:t>2</a:t>
            </a:r>
          </a:p>
          <a:p>
            <a:pPr algn="ctr"/>
            <a:r>
              <a:rPr lang="en-US" sz="2800" dirty="0">
                <a:latin typeface="Segoe Print" panose="02000600000000000000" pitchFamily="2" charset="0"/>
              </a:rPr>
              <a:t>3</a:t>
            </a:r>
          </a:p>
          <a:p>
            <a:pPr algn="ctr"/>
            <a:r>
              <a:rPr lang="en-US" sz="2800" dirty="0">
                <a:latin typeface="Segoe Print" panose="02000600000000000000" pitchFamily="2" charset="0"/>
              </a:rPr>
              <a:t>1</a:t>
            </a:r>
            <a:endParaRPr lang="en-US" sz="2000" dirty="0">
              <a:latin typeface="Segoe Print" panose="02000600000000000000" pitchFamily="2" charset="0"/>
            </a:endParaRPr>
          </a:p>
          <a:p>
            <a:endParaRPr lang="en-US" dirty="0"/>
          </a:p>
        </p:txBody>
      </p:sp>
      <p:sp>
        <p:nvSpPr>
          <p:cNvPr id="5" name="TextBox 4"/>
          <p:cNvSpPr txBox="1"/>
          <p:nvPr/>
        </p:nvSpPr>
        <p:spPr>
          <a:xfrm>
            <a:off x="228600" y="228600"/>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76</a:t>
            </a:fld>
            <a:endParaRPr lang="en-US"/>
          </a:p>
        </p:txBody>
      </p:sp>
    </p:spTree>
    <p:extLst>
      <p:ext uri="{BB962C8B-B14F-4D97-AF65-F5344CB8AC3E}">
        <p14:creationId xmlns:p14="http://schemas.microsoft.com/office/powerpoint/2010/main" val="18651778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212" y="467520"/>
            <a:ext cx="8229600" cy="1143000"/>
          </a:xfrm>
        </p:spPr>
        <p:txBody>
          <a:bodyPr>
            <a:normAutofit/>
          </a:bodyPr>
          <a:lstStyle/>
          <a:p>
            <a:pPr algn="l"/>
            <a:r>
              <a:rPr lang="en-US" sz="3700" cap="all" dirty="0">
                <a:solidFill>
                  <a:schemeClr val="tx2">
                    <a:lumMod val="75000"/>
                  </a:schemeClr>
                </a:solidFill>
              </a:rPr>
              <a:t>H</a:t>
            </a:r>
            <a:r>
              <a:rPr lang="en-US" sz="3700" dirty="0">
                <a:solidFill>
                  <a:schemeClr val="tx2">
                    <a:lumMod val="75000"/>
                  </a:schemeClr>
                </a:solidFill>
              </a:rPr>
              <a:t>ow Do You Chart Your Scores</a:t>
            </a:r>
            <a:r>
              <a:rPr lang="en-US" sz="3700" cap="all" dirty="0">
                <a:solidFill>
                  <a:schemeClr val="tx2">
                    <a:lumMod val="75000"/>
                  </a:schemeClr>
                </a:solidFill>
              </a:rPr>
              <a:t>?</a:t>
            </a:r>
          </a:p>
        </p:txBody>
      </p:sp>
      <p:sp>
        <p:nvSpPr>
          <p:cNvPr id="4" name="TextBox 3"/>
          <p:cNvSpPr txBox="1"/>
          <p:nvPr/>
        </p:nvSpPr>
        <p:spPr>
          <a:xfrm>
            <a:off x="228600" y="304800"/>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grpSp>
        <p:nvGrpSpPr>
          <p:cNvPr id="2" name="Group 4"/>
          <p:cNvGrpSpPr>
            <a:grpSpLocks noChangeAspect="1"/>
          </p:cNvGrpSpPr>
          <p:nvPr/>
        </p:nvGrpSpPr>
        <p:grpSpPr bwMode="auto">
          <a:xfrm>
            <a:off x="1066800" y="1447800"/>
            <a:ext cx="6470650" cy="4095750"/>
            <a:chOff x="672" y="912"/>
            <a:chExt cx="4076" cy="2580"/>
          </a:xfrm>
        </p:grpSpPr>
        <p:sp>
          <p:nvSpPr>
            <p:cNvPr id="5" name="AutoShape 3"/>
            <p:cNvSpPr>
              <a:spLocks noChangeAspect="1" noChangeArrowheads="1" noTextEdit="1"/>
            </p:cNvSpPr>
            <p:nvPr/>
          </p:nvSpPr>
          <p:spPr bwMode="auto">
            <a:xfrm>
              <a:off x="672" y="912"/>
              <a:ext cx="4076" cy="25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05"/>
            <p:cNvGrpSpPr>
              <a:grpSpLocks/>
            </p:cNvGrpSpPr>
            <p:nvPr/>
          </p:nvGrpSpPr>
          <p:grpSpPr bwMode="auto">
            <a:xfrm>
              <a:off x="672" y="913"/>
              <a:ext cx="4046" cy="1996"/>
              <a:chOff x="672" y="913"/>
              <a:chExt cx="4046" cy="1996"/>
            </a:xfrm>
          </p:grpSpPr>
          <p:sp>
            <p:nvSpPr>
              <p:cNvPr id="145" name="Rectangle 5"/>
              <p:cNvSpPr>
                <a:spLocks noChangeArrowheads="1"/>
              </p:cNvSpPr>
              <p:nvPr/>
            </p:nvSpPr>
            <p:spPr bwMode="auto">
              <a:xfrm>
                <a:off x="1506" y="913"/>
                <a:ext cx="1706" cy="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000000"/>
                    </a:solidFill>
                    <a:effectLst/>
                    <a:latin typeface="Calibri" panose="020F0502020204030204" pitchFamily="34" charset="0"/>
                  </a:rPr>
                  <a:t>Charting Paper for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Rectangle 6"/>
              <p:cNvSpPr>
                <a:spLocks noChangeArrowheads="1"/>
              </p:cNvSpPr>
              <p:nvPr/>
            </p:nvSpPr>
            <p:spPr bwMode="auto">
              <a:xfrm>
                <a:off x="3099" y="913"/>
                <a:ext cx="797" cy="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000000"/>
                    </a:solidFill>
                    <a:effectLst/>
                    <a:latin typeface="Calibri" panose="020F0502020204030204" pitchFamily="34" charset="0"/>
                  </a:rPr>
                  <a:t>Sample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Rectangle 7"/>
              <p:cNvSpPr>
                <a:spLocks noChangeArrowheads="1"/>
              </p:cNvSpPr>
              <p:nvPr/>
            </p:nvSpPr>
            <p:spPr bwMode="auto">
              <a:xfrm>
                <a:off x="3768" y="913"/>
                <a:ext cx="315"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000000"/>
                    </a:solidFill>
                    <a:effectLst/>
                    <a:latin typeface="Calibri" panose="020F0502020204030204" pitchFamily="34" charset="0"/>
                  </a:rPr>
                  <a:t>___</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Rectangle 8"/>
              <p:cNvSpPr>
                <a:spLocks noChangeArrowheads="1"/>
              </p:cNvSpPr>
              <p:nvPr/>
            </p:nvSpPr>
            <p:spPr bwMode="auto">
              <a:xfrm>
                <a:off x="3875" y="913"/>
                <a:ext cx="156" cy="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Rectangle 13"/>
              <p:cNvSpPr>
                <a:spLocks noChangeArrowheads="1"/>
              </p:cNvSpPr>
              <p:nvPr/>
            </p:nvSpPr>
            <p:spPr bwMode="auto">
              <a:xfrm>
                <a:off x="3190" y="1224"/>
                <a:ext cx="89" cy="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Rectangle 15"/>
              <p:cNvSpPr>
                <a:spLocks noChangeArrowheads="1"/>
              </p:cNvSpPr>
              <p:nvPr/>
            </p:nvSpPr>
            <p:spPr bwMode="auto">
              <a:xfrm>
                <a:off x="672" y="1420"/>
                <a:ext cx="49" cy="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Rectangle 16"/>
              <p:cNvSpPr>
                <a:spLocks noChangeArrowheads="1"/>
              </p:cNvSpPr>
              <p:nvPr/>
            </p:nvSpPr>
            <p:spPr bwMode="auto">
              <a:xfrm>
                <a:off x="678" y="1553"/>
                <a:ext cx="943"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7"/>
              <p:cNvSpPr>
                <a:spLocks noChangeArrowheads="1"/>
              </p:cNvSpPr>
              <p:nvPr/>
            </p:nvSpPr>
            <p:spPr bwMode="auto">
              <a:xfrm>
                <a:off x="678" y="1573"/>
                <a:ext cx="37" cy="404"/>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8"/>
              <p:cNvSpPr>
                <a:spLocks noChangeArrowheads="1"/>
              </p:cNvSpPr>
              <p:nvPr/>
            </p:nvSpPr>
            <p:spPr bwMode="auto">
              <a:xfrm>
                <a:off x="1584" y="1573"/>
                <a:ext cx="37" cy="404"/>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9"/>
              <p:cNvSpPr>
                <a:spLocks noChangeArrowheads="1"/>
              </p:cNvSpPr>
              <p:nvPr/>
            </p:nvSpPr>
            <p:spPr bwMode="auto">
              <a:xfrm>
                <a:off x="678" y="1977"/>
                <a:ext cx="943"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20"/>
              <p:cNvSpPr>
                <a:spLocks noChangeArrowheads="1"/>
              </p:cNvSpPr>
              <p:nvPr/>
            </p:nvSpPr>
            <p:spPr bwMode="auto">
              <a:xfrm>
                <a:off x="715" y="1573"/>
                <a:ext cx="869" cy="179"/>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21"/>
              <p:cNvSpPr>
                <a:spLocks noChangeArrowheads="1"/>
              </p:cNvSpPr>
              <p:nvPr/>
            </p:nvSpPr>
            <p:spPr bwMode="auto">
              <a:xfrm>
                <a:off x="715" y="1573"/>
                <a:ext cx="668"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Calibri" panose="020F0502020204030204" pitchFamily="34" charset="0"/>
                  </a:rPr>
                  <a:t>Dimension/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2" name="Rectangle 22"/>
              <p:cNvSpPr>
                <a:spLocks noChangeArrowheads="1"/>
              </p:cNvSpPr>
              <p:nvPr/>
            </p:nvSpPr>
            <p:spPr bwMode="auto">
              <a:xfrm>
                <a:off x="715" y="1752"/>
                <a:ext cx="869"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23"/>
              <p:cNvSpPr>
                <a:spLocks noChangeArrowheads="1"/>
              </p:cNvSpPr>
              <p:nvPr/>
            </p:nvSpPr>
            <p:spPr bwMode="auto">
              <a:xfrm>
                <a:off x="715" y="1752"/>
                <a:ext cx="38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Score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Rectangle 24"/>
              <p:cNvSpPr>
                <a:spLocks noChangeArrowheads="1"/>
              </p:cNvSpPr>
              <p:nvPr/>
            </p:nvSpPr>
            <p:spPr bwMode="auto">
              <a:xfrm>
                <a:off x="1026" y="1752"/>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Rectangle 25"/>
              <p:cNvSpPr>
                <a:spLocks noChangeArrowheads="1"/>
              </p:cNvSpPr>
              <p:nvPr/>
            </p:nvSpPr>
            <p:spPr bwMode="auto">
              <a:xfrm>
                <a:off x="1627" y="1553"/>
                <a:ext cx="619"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6"/>
              <p:cNvSpPr>
                <a:spLocks noChangeArrowheads="1"/>
              </p:cNvSpPr>
              <p:nvPr/>
            </p:nvSpPr>
            <p:spPr bwMode="auto">
              <a:xfrm>
                <a:off x="1627" y="1573"/>
                <a:ext cx="37"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27"/>
              <p:cNvSpPr>
                <a:spLocks noChangeArrowheads="1"/>
              </p:cNvSpPr>
              <p:nvPr/>
            </p:nvSpPr>
            <p:spPr bwMode="auto">
              <a:xfrm>
                <a:off x="2208" y="1573"/>
                <a:ext cx="38"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28"/>
              <p:cNvSpPr>
                <a:spLocks noChangeArrowheads="1"/>
              </p:cNvSpPr>
              <p:nvPr/>
            </p:nvSpPr>
            <p:spPr bwMode="auto">
              <a:xfrm>
                <a:off x="1627" y="1798"/>
                <a:ext cx="619" cy="199"/>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29"/>
              <p:cNvSpPr>
                <a:spLocks noChangeArrowheads="1"/>
              </p:cNvSpPr>
              <p:nvPr/>
            </p:nvSpPr>
            <p:spPr bwMode="auto">
              <a:xfrm>
                <a:off x="1664" y="1573"/>
                <a:ext cx="544"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30"/>
              <p:cNvSpPr>
                <a:spLocks noChangeArrowheads="1"/>
              </p:cNvSpPr>
              <p:nvPr/>
            </p:nvSpPr>
            <p:spPr bwMode="auto">
              <a:xfrm>
                <a:off x="1902" y="1573"/>
                <a:ext cx="141"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Rectangle 31"/>
              <p:cNvSpPr>
                <a:spLocks noChangeArrowheads="1"/>
              </p:cNvSpPr>
              <p:nvPr/>
            </p:nvSpPr>
            <p:spPr bwMode="auto">
              <a:xfrm>
                <a:off x="1971" y="1573"/>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Rectangle 32"/>
              <p:cNvSpPr>
                <a:spLocks noChangeArrowheads="1"/>
              </p:cNvSpPr>
              <p:nvPr/>
            </p:nvSpPr>
            <p:spPr bwMode="auto">
              <a:xfrm>
                <a:off x="2252" y="1553"/>
                <a:ext cx="630"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33"/>
              <p:cNvSpPr>
                <a:spLocks noChangeArrowheads="1"/>
              </p:cNvSpPr>
              <p:nvPr/>
            </p:nvSpPr>
            <p:spPr bwMode="auto">
              <a:xfrm>
                <a:off x="2252" y="1573"/>
                <a:ext cx="37"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34"/>
              <p:cNvSpPr>
                <a:spLocks noChangeArrowheads="1"/>
              </p:cNvSpPr>
              <p:nvPr/>
            </p:nvSpPr>
            <p:spPr bwMode="auto">
              <a:xfrm>
                <a:off x="2844" y="1573"/>
                <a:ext cx="38"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5"/>
              <p:cNvSpPr>
                <a:spLocks noChangeArrowheads="1"/>
              </p:cNvSpPr>
              <p:nvPr/>
            </p:nvSpPr>
            <p:spPr bwMode="auto">
              <a:xfrm>
                <a:off x="2252" y="1798"/>
                <a:ext cx="630" cy="199"/>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36"/>
              <p:cNvSpPr>
                <a:spLocks noChangeArrowheads="1"/>
              </p:cNvSpPr>
              <p:nvPr/>
            </p:nvSpPr>
            <p:spPr bwMode="auto">
              <a:xfrm>
                <a:off x="2289" y="1573"/>
                <a:ext cx="555"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37"/>
              <p:cNvSpPr>
                <a:spLocks noChangeArrowheads="1"/>
              </p:cNvSpPr>
              <p:nvPr/>
            </p:nvSpPr>
            <p:spPr bwMode="auto">
              <a:xfrm>
                <a:off x="2532" y="1573"/>
                <a:ext cx="141"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Rectangle 38"/>
              <p:cNvSpPr>
                <a:spLocks noChangeArrowheads="1"/>
              </p:cNvSpPr>
              <p:nvPr/>
            </p:nvSpPr>
            <p:spPr bwMode="auto">
              <a:xfrm>
                <a:off x="2601" y="1573"/>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Rectangle 39"/>
              <p:cNvSpPr>
                <a:spLocks noChangeArrowheads="1"/>
              </p:cNvSpPr>
              <p:nvPr/>
            </p:nvSpPr>
            <p:spPr bwMode="auto">
              <a:xfrm>
                <a:off x="2887" y="1553"/>
                <a:ext cx="605"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40"/>
              <p:cNvSpPr>
                <a:spLocks noChangeArrowheads="1"/>
              </p:cNvSpPr>
              <p:nvPr/>
            </p:nvSpPr>
            <p:spPr bwMode="auto">
              <a:xfrm>
                <a:off x="2887" y="1573"/>
                <a:ext cx="38"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41"/>
              <p:cNvSpPr>
                <a:spLocks noChangeArrowheads="1"/>
              </p:cNvSpPr>
              <p:nvPr/>
            </p:nvSpPr>
            <p:spPr bwMode="auto">
              <a:xfrm>
                <a:off x="3455" y="1573"/>
                <a:ext cx="37"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42"/>
              <p:cNvSpPr>
                <a:spLocks noChangeArrowheads="1"/>
              </p:cNvSpPr>
              <p:nvPr/>
            </p:nvSpPr>
            <p:spPr bwMode="auto">
              <a:xfrm>
                <a:off x="2887" y="1798"/>
                <a:ext cx="605" cy="199"/>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43"/>
              <p:cNvSpPr>
                <a:spLocks noChangeArrowheads="1"/>
              </p:cNvSpPr>
              <p:nvPr/>
            </p:nvSpPr>
            <p:spPr bwMode="auto">
              <a:xfrm>
                <a:off x="2925" y="1573"/>
                <a:ext cx="530"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44"/>
              <p:cNvSpPr>
                <a:spLocks noChangeArrowheads="1"/>
              </p:cNvSpPr>
              <p:nvPr/>
            </p:nvSpPr>
            <p:spPr bwMode="auto">
              <a:xfrm>
                <a:off x="3154" y="1573"/>
                <a:ext cx="141"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Rectangle 45"/>
              <p:cNvSpPr>
                <a:spLocks noChangeArrowheads="1"/>
              </p:cNvSpPr>
              <p:nvPr/>
            </p:nvSpPr>
            <p:spPr bwMode="auto">
              <a:xfrm>
                <a:off x="3223" y="1573"/>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Rectangle 46"/>
              <p:cNvSpPr>
                <a:spLocks noChangeArrowheads="1"/>
              </p:cNvSpPr>
              <p:nvPr/>
            </p:nvSpPr>
            <p:spPr bwMode="auto">
              <a:xfrm>
                <a:off x="3498" y="1553"/>
                <a:ext cx="604"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47"/>
              <p:cNvSpPr>
                <a:spLocks noChangeArrowheads="1"/>
              </p:cNvSpPr>
              <p:nvPr/>
            </p:nvSpPr>
            <p:spPr bwMode="auto">
              <a:xfrm>
                <a:off x="3498" y="1573"/>
                <a:ext cx="37"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48"/>
              <p:cNvSpPr>
                <a:spLocks noChangeArrowheads="1"/>
              </p:cNvSpPr>
              <p:nvPr/>
            </p:nvSpPr>
            <p:spPr bwMode="auto">
              <a:xfrm>
                <a:off x="4065" y="1573"/>
                <a:ext cx="37"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49"/>
              <p:cNvSpPr>
                <a:spLocks noChangeArrowheads="1"/>
              </p:cNvSpPr>
              <p:nvPr/>
            </p:nvSpPr>
            <p:spPr bwMode="auto">
              <a:xfrm>
                <a:off x="3498" y="1798"/>
                <a:ext cx="604" cy="199"/>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50"/>
              <p:cNvSpPr>
                <a:spLocks noChangeArrowheads="1"/>
              </p:cNvSpPr>
              <p:nvPr/>
            </p:nvSpPr>
            <p:spPr bwMode="auto">
              <a:xfrm>
                <a:off x="3535" y="1573"/>
                <a:ext cx="530"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51"/>
              <p:cNvSpPr>
                <a:spLocks noChangeArrowheads="1"/>
              </p:cNvSpPr>
              <p:nvPr/>
            </p:nvSpPr>
            <p:spPr bwMode="auto">
              <a:xfrm>
                <a:off x="3764" y="1573"/>
                <a:ext cx="141"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Rectangle 52"/>
              <p:cNvSpPr>
                <a:spLocks noChangeArrowheads="1"/>
              </p:cNvSpPr>
              <p:nvPr/>
            </p:nvSpPr>
            <p:spPr bwMode="auto">
              <a:xfrm>
                <a:off x="3833" y="1573"/>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Rectangle 53"/>
              <p:cNvSpPr>
                <a:spLocks noChangeArrowheads="1"/>
              </p:cNvSpPr>
              <p:nvPr/>
            </p:nvSpPr>
            <p:spPr bwMode="auto">
              <a:xfrm>
                <a:off x="4108" y="1553"/>
                <a:ext cx="605"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54"/>
              <p:cNvSpPr>
                <a:spLocks noChangeArrowheads="1"/>
              </p:cNvSpPr>
              <p:nvPr/>
            </p:nvSpPr>
            <p:spPr bwMode="auto">
              <a:xfrm>
                <a:off x="4108" y="1573"/>
                <a:ext cx="37"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55"/>
              <p:cNvSpPr>
                <a:spLocks noChangeArrowheads="1"/>
              </p:cNvSpPr>
              <p:nvPr/>
            </p:nvSpPr>
            <p:spPr bwMode="auto">
              <a:xfrm>
                <a:off x="4675" y="1573"/>
                <a:ext cx="38"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56"/>
              <p:cNvSpPr>
                <a:spLocks noChangeArrowheads="1"/>
              </p:cNvSpPr>
              <p:nvPr/>
            </p:nvSpPr>
            <p:spPr bwMode="auto">
              <a:xfrm>
                <a:off x="4108" y="1798"/>
                <a:ext cx="605" cy="199"/>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57"/>
              <p:cNvSpPr>
                <a:spLocks noChangeArrowheads="1"/>
              </p:cNvSpPr>
              <p:nvPr/>
            </p:nvSpPr>
            <p:spPr bwMode="auto">
              <a:xfrm>
                <a:off x="4145" y="1573"/>
                <a:ext cx="530" cy="225"/>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58"/>
              <p:cNvSpPr>
                <a:spLocks noChangeArrowheads="1"/>
              </p:cNvSpPr>
              <p:nvPr/>
            </p:nvSpPr>
            <p:spPr bwMode="auto">
              <a:xfrm>
                <a:off x="4375" y="1573"/>
                <a:ext cx="141"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Rectangle 59"/>
              <p:cNvSpPr>
                <a:spLocks noChangeArrowheads="1"/>
              </p:cNvSpPr>
              <p:nvPr/>
            </p:nvSpPr>
            <p:spPr bwMode="auto">
              <a:xfrm>
                <a:off x="4444" y="1573"/>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Rectangle 60"/>
              <p:cNvSpPr>
                <a:spLocks noChangeArrowheads="1"/>
              </p:cNvSpPr>
              <p:nvPr/>
            </p:nvSpPr>
            <p:spPr bwMode="auto">
              <a:xfrm>
                <a:off x="672" y="1547"/>
                <a:ext cx="6"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61"/>
              <p:cNvSpPr>
                <a:spLocks noChangeArrowheads="1"/>
              </p:cNvSpPr>
              <p:nvPr/>
            </p:nvSpPr>
            <p:spPr bwMode="auto">
              <a:xfrm>
                <a:off x="672" y="1547"/>
                <a:ext cx="6"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62"/>
              <p:cNvSpPr>
                <a:spLocks noChangeArrowheads="1"/>
              </p:cNvSpPr>
              <p:nvPr/>
            </p:nvSpPr>
            <p:spPr bwMode="auto">
              <a:xfrm>
                <a:off x="678" y="1547"/>
                <a:ext cx="943"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63"/>
              <p:cNvSpPr>
                <a:spLocks noChangeArrowheads="1"/>
              </p:cNvSpPr>
              <p:nvPr/>
            </p:nvSpPr>
            <p:spPr bwMode="auto">
              <a:xfrm>
                <a:off x="678" y="1553"/>
                <a:ext cx="943"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64"/>
              <p:cNvSpPr>
                <a:spLocks noChangeArrowheads="1"/>
              </p:cNvSpPr>
              <p:nvPr/>
            </p:nvSpPr>
            <p:spPr bwMode="auto">
              <a:xfrm>
                <a:off x="1621" y="1553"/>
                <a:ext cx="6" cy="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65"/>
              <p:cNvSpPr>
                <a:spLocks noChangeArrowheads="1"/>
              </p:cNvSpPr>
              <p:nvPr/>
            </p:nvSpPr>
            <p:spPr bwMode="auto">
              <a:xfrm>
                <a:off x="1621" y="1547"/>
                <a:ext cx="6"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6"/>
              <p:cNvSpPr>
                <a:spLocks noChangeArrowheads="1"/>
              </p:cNvSpPr>
              <p:nvPr/>
            </p:nvSpPr>
            <p:spPr bwMode="auto">
              <a:xfrm>
                <a:off x="1627" y="1547"/>
                <a:ext cx="618"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67"/>
              <p:cNvSpPr>
                <a:spLocks noChangeArrowheads="1"/>
              </p:cNvSpPr>
              <p:nvPr/>
            </p:nvSpPr>
            <p:spPr bwMode="auto">
              <a:xfrm>
                <a:off x="1627" y="1553"/>
                <a:ext cx="618"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68"/>
              <p:cNvSpPr>
                <a:spLocks noChangeArrowheads="1"/>
              </p:cNvSpPr>
              <p:nvPr/>
            </p:nvSpPr>
            <p:spPr bwMode="auto">
              <a:xfrm>
                <a:off x="2245" y="1553"/>
                <a:ext cx="6" cy="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69"/>
              <p:cNvSpPr>
                <a:spLocks noChangeArrowheads="1"/>
              </p:cNvSpPr>
              <p:nvPr/>
            </p:nvSpPr>
            <p:spPr bwMode="auto">
              <a:xfrm>
                <a:off x="2245" y="1547"/>
                <a:ext cx="6"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70"/>
              <p:cNvSpPr>
                <a:spLocks noChangeArrowheads="1"/>
              </p:cNvSpPr>
              <p:nvPr/>
            </p:nvSpPr>
            <p:spPr bwMode="auto">
              <a:xfrm>
                <a:off x="2251" y="1547"/>
                <a:ext cx="631"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71"/>
              <p:cNvSpPr>
                <a:spLocks noChangeArrowheads="1"/>
              </p:cNvSpPr>
              <p:nvPr/>
            </p:nvSpPr>
            <p:spPr bwMode="auto">
              <a:xfrm>
                <a:off x="2251" y="1553"/>
                <a:ext cx="631"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72"/>
              <p:cNvSpPr>
                <a:spLocks noChangeArrowheads="1"/>
              </p:cNvSpPr>
              <p:nvPr/>
            </p:nvSpPr>
            <p:spPr bwMode="auto">
              <a:xfrm>
                <a:off x="2882" y="1553"/>
                <a:ext cx="5" cy="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73"/>
              <p:cNvSpPr>
                <a:spLocks noChangeArrowheads="1"/>
              </p:cNvSpPr>
              <p:nvPr/>
            </p:nvSpPr>
            <p:spPr bwMode="auto">
              <a:xfrm>
                <a:off x="2882" y="1547"/>
                <a:ext cx="5"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74"/>
              <p:cNvSpPr>
                <a:spLocks noChangeArrowheads="1"/>
              </p:cNvSpPr>
              <p:nvPr/>
            </p:nvSpPr>
            <p:spPr bwMode="auto">
              <a:xfrm>
                <a:off x="2887" y="1547"/>
                <a:ext cx="605"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75"/>
              <p:cNvSpPr>
                <a:spLocks noChangeArrowheads="1"/>
              </p:cNvSpPr>
              <p:nvPr/>
            </p:nvSpPr>
            <p:spPr bwMode="auto">
              <a:xfrm>
                <a:off x="2887" y="1553"/>
                <a:ext cx="605"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76"/>
              <p:cNvSpPr>
                <a:spLocks noChangeArrowheads="1"/>
              </p:cNvSpPr>
              <p:nvPr/>
            </p:nvSpPr>
            <p:spPr bwMode="auto">
              <a:xfrm>
                <a:off x="3492" y="1553"/>
                <a:ext cx="6" cy="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77"/>
              <p:cNvSpPr>
                <a:spLocks noChangeArrowheads="1"/>
              </p:cNvSpPr>
              <p:nvPr/>
            </p:nvSpPr>
            <p:spPr bwMode="auto">
              <a:xfrm>
                <a:off x="3492" y="1547"/>
                <a:ext cx="6"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78"/>
              <p:cNvSpPr>
                <a:spLocks noChangeArrowheads="1"/>
              </p:cNvSpPr>
              <p:nvPr/>
            </p:nvSpPr>
            <p:spPr bwMode="auto">
              <a:xfrm>
                <a:off x="3498" y="1547"/>
                <a:ext cx="604"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79"/>
              <p:cNvSpPr>
                <a:spLocks noChangeArrowheads="1"/>
              </p:cNvSpPr>
              <p:nvPr/>
            </p:nvSpPr>
            <p:spPr bwMode="auto">
              <a:xfrm>
                <a:off x="3498" y="1553"/>
                <a:ext cx="604"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80"/>
              <p:cNvSpPr>
                <a:spLocks noChangeArrowheads="1"/>
              </p:cNvSpPr>
              <p:nvPr/>
            </p:nvSpPr>
            <p:spPr bwMode="auto">
              <a:xfrm>
                <a:off x="4102" y="1553"/>
                <a:ext cx="6" cy="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81"/>
              <p:cNvSpPr>
                <a:spLocks noChangeArrowheads="1"/>
              </p:cNvSpPr>
              <p:nvPr/>
            </p:nvSpPr>
            <p:spPr bwMode="auto">
              <a:xfrm>
                <a:off x="4102" y="1547"/>
                <a:ext cx="6"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82"/>
              <p:cNvSpPr>
                <a:spLocks noChangeArrowheads="1"/>
              </p:cNvSpPr>
              <p:nvPr/>
            </p:nvSpPr>
            <p:spPr bwMode="auto">
              <a:xfrm>
                <a:off x="4108" y="1547"/>
                <a:ext cx="605"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83"/>
              <p:cNvSpPr>
                <a:spLocks noChangeArrowheads="1"/>
              </p:cNvSpPr>
              <p:nvPr/>
            </p:nvSpPr>
            <p:spPr bwMode="auto">
              <a:xfrm>
                <a:off x="4108" y="1553"/>
                <a:ext cx="605"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84"/>
              <p:cNvSpPr>
                <a:spLocks noChangeArrowheads="1"/>
              </p:cNvSpPr>
              <p:nvPr/>
            </p:nvSpPr>
            <p:spPr bwMode="auto">
              <a:xfrm>
                <a:off x="4713" y="1547"/>
                <a:ext cx="5"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85"/>
              <p:cNvSpPr>
                <a:spLocks noChangeArrowheads="1"/>
              </p:cNvSpPr>
              <p:nvPr/>
            </p:nvSpPr>
            <p:spPr bwMode="auto">
              <a:xfrm>
                <a:off x="4713" y="1547"/>
                <a:ext cx="5"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86"/>
              <p:cNvSpPr>
                <a:spLocks noChangeArrowheads="1"/>
              </p:cNvSpPr>
              <p:nvPr/>
            </p:nvSpPr>
            <p:spPr bwMode="auto">
              <a:xfrm>
                <a:off x="675" y="1977"/>
                <a:ext cx="950"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87"/>
              <p:cNvSpPr>
                <a:spLocks noChangeArrowheads="1"/>
              </p:cNvSpPr>
              <p:nvPr/>
            </p:nvSpPr>
            <p:spPr bwMode="auto">
              <a:xfrm>
                <a:off x="672" y="1573"/>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88"/>
              <p:cNvSpPr>
                <a:spLocks noChangeArrowheads="1"/>
              </p:cNvSpPr>
              <p:nvPr/>
            </p:nvSpPr>
            <p:spPr bwMode="auto">
              <a:xfrm>
                <a:off x="1625" y="1977"/>
                <a:ext cx="624"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89"/>
              <p:cNvSpPr>
                <a:spLocks noChangeArrowheads="1"/>
              </p:cNvSpPr>
              <p:nvPr/>
            </p:nvSpPr>
            <p:spPr bwMode="auto">
              <a:xfrm>
                <a:off x="1621" y="1573"/>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90"/>
              <p:cNvSpPr>
                <a:spLocks noChangeArrowheads="1"/>
              </p:cNvSpPr>
              <p:nvPr/>
            </p:nvSpPr>
            <p:spPr bwMode="auto">
              <a:xfrm>
                <a:off x="2249" y="1977"/>
                <a:ext cx="636"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91"/>
              <p:cNvSpPr>
                <a:spLocks noChangeArrowheads="1"/>
              </p:cNvSpPr>
              <p:nvPr/>
            </p:nvSpPr>
            <p:spPr bwMode="auto">
              <a:xfrm>
                <a:off x="2245" y="1573"/>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92"/>
              <p:cNvSpPr>
                <a:spLocks noChangeArrowheads="1"/>
              </p:cNvSpPr>
              <p:nvPr/>
            </p:nvSpPr>
            <p:spPr bwMode="auto">
              <a:xfrm>
                <a:off x="2885" y="1977"/>
                <a:ext cx="610"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93"/>
              <p:cNvSpPr>
                <a:spLocks noChangeArrowheads="1"/>
              </p:cNvSpPr>
              <p:nvPr/>
            </p:nvSpPr>
            <p:spPr bwMode="auto">
              <a:xfrm>
                <a:off x="2882" y="1573"/>
                <a:ext cx="5"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94"/>
              <p:cNvSpPr>
                <a:spLocks noChangeArrowheads="1"/>
              </p:cNvSpPr>
              <p:nvPr/>
            </p:nvSpPr>
            <p:spPr bwMode="auto">
              <a:xfrm>
                <a:off x="3495" y="1977"/>
                <a:ext cx="611"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95"/>
              <p:cNvSpPr>
                <a:spLocks noChangeArrowheads="1"/>
              </p:cNvSpPr>
              <p:nvPr/>
            </p:nvSpPr>
            <p:spPr bwMode="auto">
              <a:xfrm>
                <a:off x="3492" y="1573"/>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96"/>
              <p:cNvSpPr>
                <a:spLocks noChangeArrowheads="1"/>
              </p:cNvSpPr>
              <p:nvPr/>
            </p:nvSpPr>
            <p:spPr bwMode="auto">
              <a:xfrm>
                <a:off x="4106" y="1977"/>
                <a:ext cx="610" cy="20"/>
              </a:xfrm>
              <a:prstGeom prst="rect">
                <a:avLst/>
              </a:prstGeom>
              <a:solidFill>
                <a:srgbClr val="6EA0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97"/>
              <p:cNvSpPr>
                <a:spLocks noChangeArrowheads="1"/>
              </p:cNvSpPr>
              <p:nvPr/>
            </p:nvSpPr>
            <p:spPr bwMode="auto">
              <a:xfrm>
                <a:off x="4102" y="1573"/>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98"/>
              <p:cNvSpPr>
                <a:spLocks noChangeArrowheads="1"/>
              </p:cNvSpPr>
              <p:nvPr/>
            </p:nvSpPr>
            <p:spPr bwMode="auto">
              <a:xfrm>
                <a:off x="4713" y="1573"/>
                <a:ext cx="5"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99"/>
              <p:cNvSpPr>
                <a:spLocks noChangeArrowheads="1"/>
              </p:cNvSpPr>
              <p:nvPr/>
            </p:nvSpPr>
            <p:spPr bwMode="auto">
              <a:xfrm>
                <a:off x="678" y="2014"/>
                <a:ext cx="943"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100"/>
              <p:cNvSpPr>
                <a:spLocks noChangeArrowheads="1"/>
              </p:cNvSpPr>
              <p:nvPr/>
            </p:nvSpPr>
            <p:spPr bwMode="auto">
              <a:xfrm>
                <a:off x="678" y="2034"/>
                <a:ext cx="37" cy="405"/>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101"/>
              <p:cNvSpPr>
                <a:spLocks noChangeArrowheads="1"/>
              </p:cNvSpPr>
              <p:nvPr/>
            </p:nvSpPr>
            <p:spPr bwMode="auto">
              <a:xfrm>
                <a:off x="1584" y="2034"/>
                <a:ext cx="37" cy="405"/>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102"/>
              <p:cNvSpPr>
                <a:spLocks noChangeArrowheads="1"/>
              </p:cNvSpPr>
              <p:nvPr/>
            </p:nvSpPr>
            <p:spPr bwMode="auto">
              <a:xfrm>
                <a:off x="678" y="2439"/>
                <a:ext cx="943"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103"/>
              <p:cNvSpPr>
                <a:spLocks noChangeArrowheads="1"/>
              </p:cNvSpPr>
              <p:nvPr/>
            </p:nvSpPr>
            <p:spPr bwMode="auto">
              <a:xfrm>
                <a:off x="715" y="2034"/>
                <a:ext cx="869" cy="18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104"/>
              <p:cNvSpPr>
                <a:spLocks noChangeArrowheads="1"/>
              </p:cNvSpPr>
              <p:nvPr/>
            </p:nvSpPr>
            <p:spPr bwMode="auto">
              <a:xfrm>
                <a:off x="715" y="2034"/>
                <a:ext cx="860"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Organization/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5" name="Rectangle 105"/>
              <p:cNvSpPr>
                <a:spLocks noChangeArrowheads="1"/>
              </p:cNvSpPr>
              <p:nvPr/>
            </p:nvSpPr>
            <p:spPr bwMode="auto">
              <a:xfrm>
                <a:off x="715" y="2214"/>
                <a:ext cx="869" cy="225"/>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106"/>
              <p:cNvSpPr>
                <a:spLocks noChangeArrowheads="1"/>
              </p:cNvSpPr>
              <p:nvPr/>
            </p:nvSpPr>
            <p:spPr bwMode="auto">
              <a:xfrm>
                <a:off x="715" y="2214"/>
                <a:ext cx="52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Purpose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7" name="Rectangle 107"/>
              <p:cNvSpPr>
                <a:spLocks noChangeArrowheads="1"/>
              </p:cNvSpPr>
              <p:nvPr/>
            </p:nvSpPr>
            <p:spPr bwMode="auto">
              <a:xfrm>
                <a:off x="1167" y="2214"/>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8" name="Rectangle 108"/>
              <p:cNvSpPr>
                <a:spLocks noChangeArrowheads="1"/>
              </p:cNvSpPr>
              <p:nvPr/>
            </p:nvSpPr>
            <p:spPr bwMode="auto">
              <a:xfrm>
                <a:off x="1627" y="2014"/>
                <a:ext cx="619" cy="111"/>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109"/>
              <p:cNvSpPr>
                <a:spLocks noChangeArrowheads="1"/>
              </p:cNvSpPr>
              <p:nvPr/>
            </p:nvSpPr>
            <p:spPr bwMode="auto">
              <a:xfrm>
                <a:off x="1627" y="2125"/>
                <a:ext cx="37"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110"/>
              <p:cNvSpPr>
                <a:spLocks noChangeArrowheads="1"/>
              </p:cNvSpPr>
              <p:nvPr/>
            </p:nvSpPr>
            <p:spPr bwMode="auto">
              <a:xfrm>
                <a:off x="2208" y="2125"/>
                <a:ext cx="38"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111"/>
              <p:cNvSpPr>
                <a:spLocks noChangeArrowheads="1"/>
              </p:cNvSpPr>
              <p:nvPr/>
            </p:nvSpPr>
            <p:spPr bwMode="auto">
              <a:xfrm>
                <a:off x="1627" y="2349"/>
                <a:ext cx="619" cy="11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112"/>
              <p:cNvSpPr>
                <a:spLocks noChangeArrowheads="1"/>
              </p:cNvSpPr>
              <p:nvPr/>
            </p:nvSpPr>
            <p:spPr bwMode="auto">
              <a:xfrm>
                <a:off x="1664" y="2125"/>
                <a:ext cx="544"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113"/>
              <p:cNvSpPr>
                <a:spLocks noChangeArrowheads="1"/>
              </p:cNvSpPr>
              <p:nvPr/>
            </p:nvSpPr>
            <p:spPr bwMode="auto">
              <a:xfrm>
                <a:off x="1936" y="2125"/>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4" name="Rectangle 114"/>
              <p:cNvSpPr>
                <a:spLocks noChangeArrowheads="1"/>
              </p:cNvSpPr>
              <p:nvPr/>
            </p:nvSpPr>
            <p:spPr bwMode="auto">
              <a:xfrm>
                <a:off x="2252" y="2014"/>
                <a:ext cx="630" cy="111"/>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115"/>
              <p:cNvSpPr>
                <a:spLocks noChangeArrowheads="1"/>
              </p:cNvSpPr>
              <p:nvPr/>
            </p:nvSpPr>
            <p:spPr bwMode="auto">
              <a:xfrm>
                <a:off x="2252" y="2125"/>
                <a:ext cx="37"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116"/>
              <p:cNvSpPr>
                <a:spLocks noChangeArrowheads="1"/>
              </p:cNvSpPr>
              <p:nvPr/>
            </p:nvSpPr>
            <p:spPr bwMode="auto">
              <a:xfrm>
                <a:off x="2844" y="2125"/>
                <a:ext cx="38"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117"/>
              <p:cNvSpPr>
                <a:spLocks noChangeArrowheads="1"/>
              </p:cNvSpPr>
              <p:nvPr/>
            </p:nvSpPr>
            <p:spPr bwMode="auto">
              <a:xfrm>
                <a:off x="2252" y="2349"/>
                <a:ext cx="630" cy="11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118"/>
              <p:cNvSpPr>
                <a:spLocks noChangeArrowheads="1"/>
              </p:cNvSpPr>
              <p:nvPr/>
            </p:nvSpPr>
            <p:spPr bwMode="auto">
              <a:xfrm>
                <a:off x="2289" y="2125"/>
                <a:ext cx="555"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119"/>
              <p:cNvSpPr>
                <a:spLocks noChangeArrowheads="1"/>
              </p:cNvSpPr>
              <p:nvPr/>
            </p:nvSpPr>
            <p:spPr bwMode="auto">
              <a:xfrm>
                <a:off x="2488" y="2125"/>
                <a:ext cx="227"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0" name="Rectangle 120"/>
              <p:cNvSpPr>
                <a:spLocks noChangeArrowheads="1"/>
              </p:cNvSpPr>
              <p:nvPr/>
            </p:nvSpPr>
            <p:spPr bwMode="auto">
              <a:xfrm>
                <a:off x="2645" y="2125"/>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1" name="Rectangle 121"/>
              <p:cNvSpPr>
                <a:spLocks noChangeArrowheads="1"/>
              </p:cNvSpPr>
              <p:nvPr/>
            </p:nvSpPr>
            <p:spPr bwMode="auto">
              <a:xfrm>
                <a:off x="2887" y="2014"/>
                <a:ext cx="605" cy="111"/>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122"/>
              <p:cNvSpPr>
                <a:spLocks noChangeArrowheads="1"/>
              </p:cNvSpPr>
              <p:nvPr/>
            </p:nvSpPr>
            <p:spPr bwMode="auto">
              <a:xfrm>
                <a:off x="2887" y="2125"/>
                <a:ext cx="38"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123"/>
              <p:cNvSpPr>
                <a:spLocks noChangeArrowheads="1"/>
              </p:cNvSpPr>
              <p:nvPr/>
            </p:nvSpPr>
            <p:spPr bwMode="auto">
              <a:xfrm>
                <a:off x="3455" y="2125"/>
                <a:ext cx="37"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124"/>
              <p:cNvSpPr>
                <a:spLocks noChangeArrowheads="1"/>
              </p:cNvSpPr>
              <p:nvPr/>
            </p:nvSpPr>
            <p:spPr bwMode="auto">
              <a:xfrm>
                <a:off x="2887" y="2349"/>
                <a:ext cx="605" cy="11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125"/>
              <p:cNvSpPr>
                <a:spLocks noChangeArrowheads="1"/>
              </p:cNvSpPr>
              <p:nvPr/>
            </p:nvSpPr>
            <p:spPr bwMode="auto">
              <a:xfrm>
                <a:off x="2925" y="2125"/>
                <a:ext cx="530"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126"/>
              <p:cNvSpPr>
                <a:spLocks noChangeArrowheads="1"/>
              </p:cNvSpPr>
              <p:nvPr/>
            </p:nvSpPr>
            <p:spPr bwMode="auto">
              <a:xfrm>
                <a:off x="3110" y="2125"/>
                <a:ext cx="227"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7" name="Rectangle 127"/>
              <p:cNvSpPr>
                <a:spLocks noChangeArrowheads="1"/>
              </p:cNvSpPr>
              <p:nvPr/>
            </p:nvSpPr>
            <p:spPr bwMode="auto">
              <a:xfrm>
                <a:off x="3267" y="2125"/>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8" name="Rectangle 128"/>
              <p:cNvSpPr>
                <a:spLocks noChangeArrowheads="1"/>
              </p:cNvSpPr>
              <p:nvPr/>
            </p:nvSpPr>
            <p:spPr bwMode="auto">
              <a:xfrm>
                <a:off x="3498" y="2014"/>
                <a:ext cx="604" cy="111"/>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129"/>
              <p:cNvSpPr>
                <a:spLocks noChangeArrowheads="1"/>
              </p:cNvSpPr>
              <p:nvPr/>
            </p:nvSpPr>
            <p:spPr bwMode="auto">
              <a:xfrm>
                <a:off x="3498" y="2125"/>
                <a:ext cx="37"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130"/>
              <p:cNvSpPr>
                <a:spLocks noChangeArrowheads="1"/>
              </p:cNvSpPr>
              <p:nvPr/>
            </p:nvSpPr>
            <p:spPr bwMode="auto">
              <a:xfrm>
                <a:off x="4065" y="2125"/>
                <a:ext cx="37"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131"/>
              <p:cNvSpPr>
                <a:spLocks noChangeArrowheads="1"/>
              </p:cNvSpPr>
              <p:nvPr/>
            </p:nvSpPr>
            <p:spPr bwMode="auto">
              <a:xfrm>
                <a:off x="3498" y="2349"/>
                <a:ext cx="604" cy="11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132"/>
              <p:cNvSpPr>
                <a:spLocks noChangeArrowheads="1"/>
              </p:cNvSpPr>
              <p:nvPr/>
            </p:nvSpPr>
            <p:spPr bwMode="auto">
              <a:xfrm>
                <a:off x="3535" y="2125"/>
                <a:ext cx="530"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133"/>
              <p:cNvSpPr>
                <a:spLocks noChangeArrowheads="1"/>
              </p:cNvSpPr>
              <p:nvPr/>
            </p:nvSpPr>
            <p:spPr bwMode="auto">
              <a:xfrm>
                <a:off x="3799" y="2125"/>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4" name="Rectangle 134"/>
              <p:cNvSpPr>
                <a:spLocks noChangeArrowheads="1"/>
              </p:cNvSpPr>
              <p:nvPr/>
            </p:nvSpPr>
            <p:spPr bwMode="auto">
              <a:xfrm>
                <a:off x="4108" y="2014"/>
                <a:ext cx="605" cy="2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135"/>
              <p:cNvSpPr>
                <a:spLocks noChangeArrowheads="1"/>
              </p:cNvSpPr>
              <p:nvPr/>
            </p:nvSpPr>
            <p:spPr bwMode="auto">
              <a:xfrm>
                <a:off x="4108" y="2034"/>
                <a:ext cx="37" cy="22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136"/>
              <p:cNvSpPr>
                <a:spLocks noChangeArrowheads="1"/>
              </p:cNvSpPr>
              <p:nvPr/>
            </p:nvSpPr>
            <p:spPr bwMode="auto">
              <a:xfrm>
                <a:off x="4675" y="2034"/>
                <a:ext cx="38" cy="22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137"/>
              <p:cNvSpPr>
                <a:spLocks noChangeArrowheads="1"/>
              </p:cNvSpPr>
              <p:nvPr/>
            </p:nvSpPr>
            <p:spPr bwMode="auto">
              <a:xfrm>
                <a:off x="4108" y="2260"/>
                <a:ext cx="605" cy="199"/>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138"/>
              <p:cNvSpPr>
                <a:spLocks noChangeArrowheads="1"/>
              </p:cNvSpPr>
              <p:nvPr/>
            </p:nvSpPr>
            <p:spPr bwMode="auto">
              <a:xfrm>
                <a:off x="4145" y="2034"/>
                <a:ext cx="530" cy="226"/>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139"/>
              <p:cNvSpPr>
                <a:spLocks noChangeArrowheads="1"/>
              </p:cNvSpPr>
              <p:nvPr/>
            </p:nvSpPr>
            <p:spPr bwMode="auto">
              <a:xfrm>
                <a:off x="4145" y="2034"/>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0" name="Rectangle 140"/>
              <p:cNvSpPr>
                <a:spLocks noChangeArrowheads="1"/>
              </p:cNvSpPr>
              <p:nvPr/>
            </p:nvSpPr>
            <p:spPr bwMode="auto">
              <a:xfrm>
                <a:off x="672" y="1997"/>
                <a:ext cx="6" cy="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141"/>
              <p:cNvSpPr>
                <a:spLocks noChangeArrowheads="1"/>
              </p:cNvSpPr>
              <p:nvPr/>
            </p:nvSpPr>
            <p:spPr bwMode="auto">
              <a:xfrm>
                <a:off x="678" y="1997"/>
                <a:ext cx="943" cy="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142"/>
              <p:cNvSpPr>
                <a:spLocks noChangeArrowheads="1"/>
              </p:cNvSpPr>
              <p:nvPr/>
            </p:nvSpPr>
            <p:spPr bwMode="auto">
              <a:xfrm>
                <a:off x="678" y="2014"/>
                <a:ext cx="943"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143"/>
              <p:cNvSpPr>
                <a:spLocks noChangeArrowheads="1"/>
              </p:cNvSpPr>
              <p:nvPr/>
            </p:nvSpPr>
            <p:spPr bwMode="auto">
              <a:xfrm>
                <a:off x="1627" y="2014"/>
                <a:ext cx="11"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144"/>
              <p:cNvSpPr>
                <a:spLocks noChangeArrowheads="1"/>
              </p:cNvSpPr>
              <p:nvPr/>
            </p:nvSpPr>
            <p:spPr bwMode="auto">
              <a:xfrm>
                <a:off x="1621" y="2014"/>
                <a:ext cx="6" cy="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145"/>
              <p:cNvSpPr>
                <a:spLocks noChangeArrowheads="1"/>
              </p:cNvSpPr>
              <p:nvPr/>
            </p:nvSpPr>
            <p:spPr bwMode="auto">
              <a:xfrm>
                <a:off x="1621" y="1997"/>
                <a:ext cx="17" cy="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146"/>
              <p:cNvSpPr>
                <a:spLocks noChangeArrowheads="1"/>
              </p:cNvSpPr>
              <p:nvPr/>
            </p:nvSpPr>
            <p:spPr bwMode="auto">
              <a:xfrm>
                <a:off x="1638" y="1997"/>
                <a:ext cx="607" cy="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147"/>
              <p:cNvSpPr>
                <a:spLocks noChangeArrowheads="1"/>
              </p:cNvSpPr>
              <p:nvPr/>
            </p:nvSpPr>
            <p:spPr bwMode="auto">
              <a:xfrm>
                <a:off x="1638" y="2014"/>
                <a:ext cx="607"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148"/>
              <p:cNvSpPr>
                <a:spLocks noChangeArrowheads="1"/>
              </p:cNvSpPr>
              <p:nvPr/>
            </p:nvSpPr>
            <p:spPr bwMode="auto">
              <a:xfrm>
                <a:off x="2251" y="2014"/>
                <a:ext cx="11"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149"/>
              <p:cNvSpPr>
                <a:spLocks noChangeArrowheads="1"/>
              </p:cNvSpPr>
              <p:nvPr/>
            </p:nvSpPr>
            <p:spPr bwMode="auto">
              <a:xfrm>
                <a:off x="2245" y="2014"/>
                <a:ext cx="6" cy="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150"/>
              <p:cNvSpPr>
                <a:spLocks noChangeArrowheads="1"/>
              </p:cNvSpPr>
              <p:nvPr/>
            </p:nvSpPr>
            <p:spPr bwMode="auto">
              <a:xfrm>
                <a:off x="2245" y="1997"/>
                <a:ext cx="17" cy="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151"/>
              <p:cNvSpPr>
                <a:spLocks noChangeArrowheads="1"/>
              </p:cNvSpPr>
              <p:nvPr/>
            </p:nvSpPr>
            <p:spPr bwMode="auto">
              <a:xfrm>
                <a:off x="2262" y="1997"/>
                <a:ext cx="620" cy="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152"/>
              <p:cNvSpPr>
                <a:spLocks noChangeArrowheads="1"/>
              </p:cNvSpPr>
              <p:nvPr/>
            </p:nvSpPr>
            <p:spPr bwMode="auto">
              <a:xfrm>
                <a:off x="2262" y="2014"/>
                <a:ext cx="620"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153"/>
              <p:cNvSpPr>
                <a:spLocks noChangeArrowheads="1"/>
              </p:cNvSpPr>
              <p:nvPr/>
            </p:nvSpPr>
            <p:spPr bwMode="auto">
              <a:xfrm>
                <a:off x="2887" y="2014"/>
                <a:ext cx="12"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154"/>
              <p:cNvSpPr>
                <a:spLocks noChangeArrowheads="1"/>
              </p:cNvSpPr>
              <p:nvPr/>
            </p:nvSpPr>
            <p:spPr bwMode="auto">
              <a:xfrm>
                <a:off x="2882" y="2014"/>
                <a:ext cx="5" cy="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155"/>
              <p:cNvSpPr>
                <a:spLocks noChangeArrowheads="1"/>
              </p:cNvSpPr>
              <p:nvPr/>
            </p:nvSpPr>
            <p:spPr bwMode="auto">
              <a:xfrm>
                <a:off x="2882" y="1997"/>
                <a:ext cx="17" cy="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156"/>
              <p:cNvSpPr>
                <a:spLocks noChangeArrowheads="1"/>
              </p:cNvSpPr>
              <p:nvPr/>
            </p:nvSpPr>
            <p:spPr bwMode="auto">
              <a:xfrm>
                <a:off x="2899" y="1997"/>
                <a:ext cx="593" cy="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157"/>
              <p:cNvSpPr>
                <a:spLocks noChangeArrowheads="1"/>
              </p:cNvSpPr>
              <p:nvPr/>
            </p:nvSpPr>
            <p:spPr bwMode="auto">
              <a:xfrm>
                <a:off x="2899" y="2014"/>
                <a:ext cx="593"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158"/>
              <p:cNvSpPr>
                <a:spLocks noChangeArrowheads="1"/>
              </p:cNvSpPr>
              <p:nvPr/>
            </p:nvSpPr>
            <p:spPr bwMode="auto">
              <a:xfrm>
                <a:off x="3498" y="2014"/>
                <a:ext cx="11"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159"/>
              <p:cNvSpPr>
                <a:spLocks noChangeArrowheads="1"/>
              </p:cNvSpPr>
              <p:nvPr/>
            </p:nvSpPr>
            <p:spPr bwMode="auto">
              <a:xfrm>
                <a:off x="3492" y="2014"/>
                <a:ext cx="6" cy="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160"/>
              <p:cNvSpPr>
                <a:spLocks noChangeArrowheads="1"/>
              </p:cNvSpPr>
              <p:nvPr/>
            </p:nvSpPr>
            <p:spPr bwMode="auto">
              <a:xfrm>
                <a:off x="3492" y="1997"/>
                <a:ext cx="17" cy="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161"/>
              <p:cNvSpPr>
                <a:spLocks noChangeArrowheads="1"/>
              </p:cNvSpPr>
              <p:nvPr/>
            </p:nvSpPr>
            <p:spPr bwMode="auto">
              <a:xfrm>
                <a:off x="3509" y="1997"/>
                <a:ext cx="593" cy="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162"/>
              <p:cNvSpPr>
                <a:spLocks noChangeArrowheads="1"/>
              </p:cNvSpPr>
              <p:nvPr/>
            </p:nvSpPr>
            <p:spPr bwMode="auto">
              <a:xfrm>
                <a:off x="3509" y="2014"/>
                <a:ext cx="593"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163"/>
              <p:cNvSpPr>
                <a:spLocks noChangeArrowheads="1"/>
              </p:cNvSpPr>
              <p:nvPr/>
            </p:nvSpPr>
            <p:spPr bwMode="auto">
              <a:xfrm>
                <a:off x="4108" y="2014"/>
                <a:ext cx="11" cy="2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164"/>
              <p:cNvSpPr>
                <a:spLocks noChangeArrowheads="1"/>
              </p:cNvSpPr>
              <p:nvPr/>
            </p:nvSpPr>
            <p:spPr bwMode="auto">
              <a:xfrm>
                <a:off x="4102" y="2014"/>
                <a:ext cx="6" cy="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165"/>
              <p:cNvSpPr>
                <a:spLocks noChangeArrowheads="1"/>
              </p:cNvSpPr>
              <p:nvPr/>
            </p:nvSpPr>
            <p:spPr bwMode="auto">
              <a:xfrm>
                <a:off x="4102" y="1997"/>
                <a:ext cx="17" cy="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166"/>
              <p:cNvSpPr>
                <a:spLocks noChangeArrowheads="1"/>
              </p:cNvSpPr>
              <p:nvPr/>
            </p:nvSpPr>
            <p:spPr bwMode="auto">
              <a:xfrm>
                <a:off x="4119" y="1997"/>
                <a:ext cx="594" cy="1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167"/>
              <p:cNvSpPr>
                <a:spLocks noChangeArrowheads="1"/>
              </p:cNvSpPr>
              <p:nvPr/>
            </p:nvSpPr>
            <p:spPr bwMode="auto">
              <a:xfrm>
                <a:off x="4119" y="2014"/>
                <a:ext cx="594" cy="2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168"/>
              <p:cNvSpPr>
                <a:spLocks noChangeArrowheads="1"/>
              </p:cNvSpPr>
              <p:nvPr/>
            </p:nvSpPr>
            <p:spPr bwMode="auto">
              <a:xfrm>
                <a:off x="4713" y="1997"/>
                <a:ext cx="5" cy="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169"/>
              <p:cNvSpPr>
                <a:spLocks noChangeArrowheads="1"/>
              </p:cNvSpPr>
              <p:nvPr/>
            </p:nvSpPr>
            <p:spPr bwMode="auto">
              <a:xfrm>
                <a:off x="675" y="2439"/>
                <a:ext cx="950"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170"/>
              <p:cNvSpPr>
                <a:spLocks noChangeArrowheads="1"/>
              </p:cNvSpPr>
              <p:nvPr/>
            </p:nvSpPr>
            <p:spPr bwMode="auto">
              <a:xfrm>
                <a:off x="672" y="2034"/>
                <a:ext cx="6" cy="4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171"/>
              <p:cNvSpPr>
                <a:spLocks noChangeArrowheads="1"/>
              </p:cNvSpPr>
              <p:nvPr/>
            </p:nvSpPr>
            <p:spPr bwMode="auto">
              <a:xfrm>
                <a:off x="1625" y="2439"/>
                <a:ext cx="624"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172"/>
              <p:cNvSpPr>
                <a:spLocks noChangeArrowheads="1"/>
              </p:cNvSpPr>
              <p:nvPr/>
            </p:nvSpPr>
            <p:spPr bwMode="auto">
              <a:xfrm>
                <a:off x="1621" y="2034"/>
                <a:ext cx="6" cy="4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173"/>
              <p:cNvSpPr>
                <a:spLocks noChangeArrowheads="1"/>
              </p:cNvSpPr>
              <p:nvPr/>
            </p:nvSpPr>
            <p:spPr bwMode="auto">
              <a:xfrm>
                <a:off x="2249" y="2439"/>
                <a:ext cx="636"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174"/>
              <p:cNvSpPr>
                <a:spLocks noChangeArrowheads="1"/>
              </p:cNvSpPr>
              <p:nvPr/>
            </p:nvSpPr>
            <p:spPr bwMode="auto">
              <a:xfrm>
                <a:off x="2245" y="2034"/>
                <a:ext cx="6" cy="4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175"/>
              <p:cNvSpPr>
                <a:spLocks noChangeArrowheads="1"/>
              </p:cNvSpPr>
              <p:nvPr/>
            </p:nvSpPr>
            <p:spPr bwMode="auto">
              <a:xfrm>
                <a:off x="2885" y="2439"/>
                <a:ext cx="610"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176"/>
              <p:cNvSpPr>
                <a:spLocks noChangeArrowheads="1"/>
              </p:cNvSpPr>
              <p:nvPr/>
            </p:nvSpPr>
            <p:spPr bwMode="auto">
              <a:xfrm>
                <a:off x="2882" y="2034"/>
                <a:ext cx="5" cy="4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177"/>
              <p:cNvSpPr>
                <a:spLocks noChangeArrowheads="1"/>
              </p:cNvSpPr>
              <p:nvPr/>
            </p:nvSpPr>
            <p:spPr bwMode="auto">
              <a:xfrm>
                <a:off x="3495" y="2439"/>
                <a:ext cx="611"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178"/>
              <p:cNvSpPr>
                <a:spLocks noChangeArrowheads="1"/>
              </p:cNvSpPr>
              <p:nvPr/>
            </p:nvSpPr>
            <p:spPr bwMode="auto">
              <a:xfrm>
                <a:off x="3492" y="2034"/>
                <a:ext cx="6" cy="4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179"/>
              <p:cNvSpPr>
                <a:spLocks noChangeArrowheads="1"/>
              </p:cNvSpPr>
              <p:nvPr/>
            </p:nvSpPr>
            <p:spPr bwMode="auto">
              <a:xfrm>
                <a:off x="4106" y="2439"/>
                <a:ext cx="610" cy="2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180"/>
              <p:cNvSpPr>
                <a:spLocks noChangeArrowheads="1"/>
              </p:cNvSpPr>
              <p:nvPr/>
            </p:nvSpPr>
            <p:spPr bwMode="auto">
              <a:xfrm>
                <a:off x="4102" y="2034"/>
                <a:ext cx="6" cy="4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181"/>
              <p:cNvSpPr>
                <a:spLocks noChangeArrowheads="1"/>
              </p:cNvSpPr>
              <p:nvPr/>
            </p:nvSpPr>
            <p:spPr bwMode="auto">
              <a:xfrm>
                <a:off x="4713" y="2034"/>
                <a:ext cx="5" cy="4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182"/>
              <p:cNvSpPr>
                <a:spLocks noChangeArrowheads="1"/>
              </p:cNvSpPr>
              <p:nvPr/>
            </p:nvSpPr>
            <p:spPr bwMode="auto">
              <a:xfrm>
                <a:off x="678" y="2465"/>
                <a:ext cx="943" cy="20"/>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183"/>
              <p:cNvSpPr>
                <a:spLocks noChangeArrowheads="1"/>
              </p:cNvSpPr>
              <p:nvPr/>
            </p:nvSpPr>
            <p:spPr bwMode="auto">
              <a:xfrm>
                <a:off x="678" y="2485"/>
                <a:ext cx="37" cy="403"/>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184"/>
              <p:cNvSpPr>
                <a:spLocks noChangeArrowheads="1"/>
              </p:cNvSpPr>
              <p:nvPr/>
            </p:nvSpPr>
            <p:spPr bwMode="auto">
              <a:xfrm>
                <a:off x="1584" y="2485"/>
                <a:ext cx="37" cy="403"/>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185"/>
              <p:cNvSpPr>
                <a:spLocks noChangeArrowheads="1"/>
              </p:cNvSpPr>
              <p:nvPr/>
            </p:nvSpPr>
            <p:spPr bwMode="auto">
              <a:xfrm>
                <a:off x="678" y="2888"/>
                <a:ext cx="943" cy="21"/>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186"/>
              <p:cNvSpPr>
                <a:spLocks noChangeArrowheads="1"/>
              </p:cNvSpPr>
              <p:nvPr/>
            </p:nvSpPr>
            <p:spPr bwMode="auto">
              <a:xfrm>
                <a:off x="715" y="2485"/>
                <a:ext cx="869" cy="179"/>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187"/>
              <p:cNvSpPr>
                <a:spLocks noChangeArrowheads="1"/>
              </p:cNvSpPr>
              <p:nvPr/>
            </p:nvSpPr>
            <p:spPr bwMode="auto">
              <a:xfrm>
                <a:off x="715" y="2485"/>
                <a:ext cx="645"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Evidence/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8" name="Rectangle 188"/>
              <p:cNvSpPr>
                <a:spLocks noChangeArrowheads="1"/>
              </p:cNvSpPr>
              <p:nvPr/>
            </p:nvSpPr>
            <p:spPr bwMode="auto">
              <a:xfrm>
                <a:off x="715" y="2664"/>
                <a:ext cx="869" cy="224"/>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189"/>
              <p:cNvSpPr>
                <a:spLocks noChangeArrowheads="1"/>
              </p:cNvSpPr>
              <p:nvPr/>
            </p:nvSpPr>
            <p:spPr bwMode="auto">
              <a:xfrm>
                <a:off x="715" y="2664"/>
                <a:ext cx="708"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Elaboration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0" name="Rectangle 190"/>
              <p:cNvSpPr>
                <a:spLocks noChangeArrowheads="1"/>
              </p:cNvSpPr>
              <p:nvPr/>
            </p:nvSpPr>
            <p:spPr bwMode="auto">
              <a:xfrm>
                <a:off x="1351" y="2664"/>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1" name="Rectangle 191"/>
              <p:cNvSpPr>
                <a:spLocks noChangeArrowheads="1"/>
              </p:cNvSpPr>
              <p:nvPr/>
            </p:nvSpPr>
            <p:spPr bwMode="auto">
              <a:xfrm>
                <a:off x="1627" y="2465"/>
                <a:ext cx="619" cy="109"/>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192"/>
              <p:cNvSpPr>
                <a:spLocks noChangeArrowheads="1"/>
              </p:cNvSpPr>
              <p:nvPr/>
            </p:nvSpPr>
            <p:spPr bwMode="auto">
              <a:xfrm>
                <a:off x="1627" y="2574"/>
                <a:ext cx="37" cy="225"/>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193"/>
              <p:cNvSpPr>
                <a:spLocks noChangeArrowheads="1"/>
              </p:cNvSpPr>
              <p:nvPr/>
            </p:nvSpPr>
            <p:spPr bwMode="auto">
              <a:xfrm>
                <a:off x="2208" y="2574"/>
                <a:ext cx="38" cy="225"/>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194"/>
              <p:cNvSpPr>
                <a:spLocks noChangeArrowheads="1"/>
              </p:cNvSpPr>
              <p:nvPr/>
            </p:nvSpPr>
            <p:spPr bwMode="auto">
              <a:xfrm>
                <a:off x="1627" y="2799"/>
                <a:ext cx="619" cy="110"/>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195"/>
              <p:cNvSpPr>
                <a:spLocks noChangeArrowheads="1"/>
              </p:cNvSpPr>
              <p:nvPr/>
            </p:nvSpPr>
            <p:spPr bwMode="auto">
              <a:xfrm>
                <a:off x="1664" y="2574"/>
                <a:ext cx="544" cy="225"/>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196"/>
              <p:cNvSpPr>
                <a:spLocks noChangeArrowheads="1"/>
              </p:cNvSpPr>
              <p:nvPr/>
            </p:nvSpPr>
            <p:spPr bwMode="auto">
              <a:xfrm>
                <a:off x="1936" y="2575"/>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7" name="Rectangle 197"/>
              <p:cNvSpPr>
                <a:spLocks noChangeArrowheads="1"/>
              </p:cNvSpPr>
              <p:nvPr/>
            </p:nvSpPr>
            <p:spPr bwMode="auto">
              <a:xfrm>
                <a:off x="2252" y="2465"/>
                <a:ext cx="630" cy="109"/>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198"/>
              <p:cNvSpPr>
                <a:spLocks noChangeArrowheads="1"/>
              </p:cNvSpPr>
              <p:nvPr/>
            </p:nvSpPr>
            <p:spPr bwMode="auto">
              <a:xfrm>
                <a:off x="2252" y="2574"/>
                <a:ext cx="37" cy="225"/>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199"/>
              <p:cNvSpPr>
                <a:spLocks noChangeArrowheads="1"/>
              </p:cNvSpPr>
              <p:nvPr/>
            </p:nvSpPr>
            <p:spPr bwMode="auto">
              <a:xfrm>
                <a:off x="2844" y="2574"/>
                <a:ext cx="38" cy="225"/>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200"/>
              <p:cNvSpPr>
                <a:spLocks noChangeArrowheads="1"/>
              </p:cNvSpPr>
              <p:nvPr/>
            </p:nvSpPr>
            <p:spPr bwMode="auto">
              <a:xfrm>
                <a:off x="2252" y="2799"/>
                <a:ext cx="630" cy="110"/>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201"/>
              <p:cNvSpPr>
                <a:spLocks noChangeArrowheads="1"/>
              </p:cNvSpPr>
              <p:nvPr/>
            </p:nvSpPr>
            <p:spPr bwMode="auto">
              <a:xfrm>
                <a:off x="2289" y="2574"/>
                <a:ext cx="555" cy="225"/>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202"/>
              <p:cNvSpPr>
                <a:spLocks noChangeArrowheads="1"/>
              </p:cNvSpPr>
              <p:nvPr/>
            </p:nvSpPr>
            <p:spPr bwMode="auto">
              <a:xfrm>
                <a:off x="2462" y="2575"/>
                <a:ext cx="279"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3" name="Rectangle 203"/>
              <p:cNvSpPr>
                <a:spLocks noChangeArrowheads="1"/>
              </p:cNvSpPr>
              <p:nvPr/>
            </p:nvSpPr>
            <p:spPr bwMode="auto">
              <a:xfrm>
                <a:off x="2671" y="2575"/>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4" name="Rectangle 204"/>
              <p:cNvSpPr>
                <a:spLocks noChangeArrowheads="1"/>
              </p:cNvSpPr>
              <p:nvPr/>
            </p:nvSpPr>
            <p:spPr bwMode="auto">
              <a:xfrm>
                <a:off x="2887" y="2465"/>
                <a:ext cx="605" cy="109"/>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Rectangle 206"/>
            <p:cNvSpPr>
              <a:spLocks noChangeArrowheads="1"/>
            </p:cNvSpPr>
            <p:nvPr/>
          </p:nvSpPr>
          <p:spPr bwMode="auto">
            <a:xfrm>
              <a:off x="2887" y="2574"/>
              <a:ext cx="38" cy="225"/>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207"/>
            <p:cNvSpPr>
              <a:spLocks noChangeArrowheads="1"/>
            </p:cNvSpPr>
            <p:nvPr/>
          </p:nvSpPr>
          <p:spPr bwMode="auto">
            <a:xfrm>
              <a:off x="3455" y="2574"/>
              <a:ext cx="37" cy="225"/>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208"/>
            <p:cNvSpPr>
              <a:spLocks noChangeArrowheads="1"/>
            </p:cNvSpPr>
            <p:nvPr/>
          </p:nvSpPr>
          <p:spPr bwMode="auto">
            <a:xfrm>
              <a:off x="2887" y="2799"/>
              <a:ext cx="605" cy="110"/>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209"/>
            <p:cNvSpPr>
              <a:spLocks noChangeArrowheads="1"/>
            </p:cNvSpPr>
            <p:nvPr/>
          </p:nvSpPr>
          <p:spPr bwMode="auto">
            <a:xfrm>
              <a:off x="2925" y="2574"/>
              <a:ext cx="530" cy="225"/>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210"/>
            <p:cNvSpPr>
              <a:spLocks noChangeArrowheads="1"/>
            </p:cNvSpPr>
            <p:nvPr/>
          </p:nvSpPr>
          <p:spPr bwMode="auto">
            <a:xfrm>
              <a:off x="3136" y="2575"/>
              <a:ext cx="123"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11"/>
            <p:cNvSpPr>
              <a:spLocks noChangeArrowheads="1"/>
            </p:cNvSpPr>
            <p:nvPr/>
          </p:nvSpPr>
          <p:spPr bwMode="auto">
            <a:xfrm>
              <a:off x="3188" y="2575"/>
              <a:ext cx="123"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12"/>
            <p:cNvSpPr>
              <a:spLocks noChangeArrowheads="1"/>
            </p:cNvSpPr>
            <p:nvPr/>
          </p:nvSpPr>
          <p:spPr bwMode="auto">
            <a:xfrm>
              <a:off x="3241" y="2575"/>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13"/>
            <p:cNvSpPr>
              <a:spLocks noChangeArrowheads="1"/>
            </p:cNvSpPr>
            <p:nvPr/>
          </p:nvSpPr>
          <p:spPr bwMode="auto">
            <a:xfrm>
              <a:off x="3498" y="2465"/>
              <a:ext cx="604" cy="109"/>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14"/>
            <p:cNvSpPr>
              <a:spLocks noChangeArrowheads="1"/>
            </p:cNvSpPr>
            <p:nvPr/>
          </p:nvSpPr>
          <p:spPr bwMode="auto">
            <a:xfrm>
              <a:off x="3498" y="2574"/>
              <a:ext cx="37" cy="225"/>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215"/>
            <p:cNvSpPr>
              <a:spLocks noChangeArrowheads="1"/>
            </p:cNvSpPr>
            <p:nvPr/>
          </p:nvSpPr>
          <p:spPr bwMode="auto">
            <a:xfrm>
              <a:off x="4065" y="2574"/>
              <a:ext cx="37" cy="225"/>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216"/>
            <p:cNvSpPr>
              <a:spLocks noChangeArrowheads="1"/>
            </p:cNvSpPr>
            <p:nvPr/>
          </p:nvSpPr>
          <p:spPr bwMode="auto">
            <a:xfrm>
              <a:off x="3498" y="2799"/>
              <a:ext cx="604" cy="110"/>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17"/>
            <p:cNvSpPr>
              <a:spLocks noChangeArrowheads="1"/>
            </p:cNvSpPr>
            <p:nvPr/>
          </p:nvSpPr>
          <p:spPr bwMode="auto">
            <a:xfrm>
              <a:off x="3535" y="2574"/>
              <a:ext cx="530" cy="225"/>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8"/>
            <p:cNvSpPr>
              <a:spLocks noChangeArrowheads="1"/>
            </p:cNvSpPr>
            <p:nvPr/>
          </p:nvSpPr>
          <p:spPr bwMode="auto">
            <a:xfrm>
              <a:off x="3799" y="2575"/>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19"/>
            <p:cNvSpPr>
              <a:spLocks noChangeArrowheads="1"/>
            </p:cNvSpPr>
            <p:nvPr/>
          </p:nvSpPr>
          <p:spPr bwMode="auto">
            <a:xfrm>
              <a:off x="4108" y="2465"/>
              <a:ext cx="605" cy="2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20"/>
            <p:cNvSpPr>
              <a:spLocks noChangeArrowheads="1"/>
            </p:cNvSpPr>
            <p:nvPr/>
          </p:nvSpPr>
          <p:spPr bwMode="auto">
            <a:xfrm>
              <a:off x="4108" y="2485"/>
              <a:ext cx="37" cy="224"/>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1"/>
            <p:cNvSpPr>
              <a:spLocks noChangeArrowheads="1"/>
            </p:cNvSpPr>
            <p:nvPr/>
          </p:nvSpPr>
          <p:spPr bwMode="auto">
            <a:xfrm>
              <a:off x="4675" y="2485"/>
              <a:ext cx="38" cy="224"/>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2"/>
            <p:cNvSpPr>
              <a:spLocks noChangeArrowheads="1"/>
            </p:cNvSpPr>
            <p:nvPr/>
          </p:nvSpPr>
          <p:spPr bwMode="auto">
            <a:xfrm>
              <a:off x="4108" y="2709"/>
              <a:ext cx="605" cy="2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3"/>
            <p:cNvSpPr>
              <a:spLocks noChangeArrowheads="1"/>
            </p:cNvSpPr>
            <p:nvPr/>
          </p:nvSpPr>
          <p:spPr bwMode="auto">
            <a:xfrm>
              <a:off x="4145" y="2485"/>
              <a:ext cx="530" cy="224"/>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4"/>
            <p:cNvSpPr>
              <a:spLocks noChangeArrowheads="1"/>
            </p:cNvSpPr>
            <p:nvPr/>
          </p:nvSpPr>
          <p:spPr bwMode="auto">
            <a:xfrm>
              <a:off x="4145" y="2485"/>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25"/>
            <p:cNvSpPr>
              <a:spLocks noChangeArrowheads="1"/>
            </p:cNvSpPr>
            <p:nvPr/>
          </p:nvSpPr>
          <p:spPr bwMode="auto">
            <a:xfrm>
              <a:off x="672" y="2459"/>
              <a:ext cx="6"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26"/>
            <p:cNvSpPr>
              <a:spLocks noChangeArrowheads="1"/>
            </p:cNvSpPr>
            <p:nvPr/>
          </p:nvSpPr>
          <p:spPr bwMode="auto">
            <a:xfrm>
              <a:off x="678" y="2459"/>
              <a:ext cx="943"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27"/>
            <p:cNvSpPr>
              <a:spLocks noChangeArrowheads="1"/>
            </p:cNvSpPr>
            <p:nvPr/>
          </p:nvSpPr>
          <p:spPr bwMode="auto">
            <a:xfrm>
              <a:off x="678" y="2465"/>
              <a:ext cx="943" cy="20"/>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28"/>
            <p:cNvSpPr>
              <a:spLocks noChangeArrowheads="1"/>
            </p:cNvSpPr>
            <p:nvPr/>
          </p:nvSpPr>
          <p:spPr bwMode="auto">
            <a:xfrm>
              <a:off x="1621" y="2459"/>
              <a:ext cx="6"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9"/>
            <p:cNvSpPr>
              <a:spLocks noChangeArrowheads="1"/>
            </p:cNvSpPr>
            <p:nvPr/>
          </p:nvSpPr>
          <p:spPr bwMode="auto">
            <a:xfrm>
              <a:off x="1627" y="2459"/>
              <a:ext cx="618"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0"/>
            <p:cNvSpPr>
              <a:spLocks noChangeArrowheads="1"/>
            </p:cNvSpPr>
            <p:nvPr/>
          </p:nvSpPr>
          <p:spPr bwMode="auto">
            <a:xfrm>
              <a:off x="1627" y="2465"/>
              <a:ext cx="618" cy="20"/>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31"/>
            <p:cNvSpPr>
              <a:spLocks noChangeArrowheads="1"/>
            </p:cNvSpPr>
            <p:nvPr/>
          </p:nvSpPr>
          <p:spPr bwMode="auto">
            <a:xfrm>
              <a:off x="2245" y="2459"/>
              <a:ext cx="6"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32"/>
            <p:cNvSpPr>
              <a:spLocks noChangeArrowheads="1"/>
            </p:cNvSpPr>
            <p:nvPr/>
          </p:nvSpPr>
          <p:spPr bwMode="auto">
            <a:xfrm>
              <a:off x="2251" y="2459"/>
              <a:ext cx="631"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33"/>
            <p:cNvSpPr>
              <a:spLocks noChangeArrowheads="1"/>
            </p:cNvSpPr>
            <p:nvPr/>
          </p:nvSpPr>
          <p:spPr bwMode="auto">
            <a:xfrm>
              <a:off x="2251" y="2465"/>
              <a:ext cx="631" cy="20"/>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34"/>
            <p:cNvSpPr>
              <a:spLocks noChangeArrowheads="1"/>
            </p:cNvSpPr>
            <p:nvPr/>
          </p:nvSpPr>
          <p:spPr bwMode="auto">
            <a:xfrm>
              <a:off x="2882" y="2459"/>
              <a:ext cx="5"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235"/>
            <p:cNvSpPr>
              <a:spLocks noChangeArrowheads="1"/>
            </p:cNvSpPr>
            <p:nvPr/>
          </p:nvSpPr>
          <p:spPr bwMode="auto">
            <a:xfrm>
              <a:off x="2887" y="2459"/>
              <a:ext cx="605"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36"/>
            <p:cNvSpPr>
              <a:spLocks noChangeArrowheads="1"/>
            </p:cNvSpPr>
            <p:nvPr/>
          </p:nvSpPr>
          <p:spPr bwMode="auto">
            <a:xfrm>
              <a:off x="2887" y="2465"/>
              <a:ext cx="605" cy="20"/>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237"/>
            <p:cNvSpPr>
              <a:spLocks noChangeArrowheads="1"/>
            </p:cNvSpPr>
            <p:nvPr/>
          </p:nvSpPr>
          <p:spPr bwMode="auto">
            <a:xfrm>
              <a:off x="3492" y="2459"/>
              <a:ext cx="6"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38"/>
            <p:cNvSpPr>
              <a:spLocks noChangeArrowheads="1"/>
            </p:cNvSpPr>
            <p:nvPr/>
          </p:nvSpPr>
          <p:spPr bwMode="auto">
            <a:xfrm>
              <a:off x="3498" y="2459"/>
              <a:ext cx="604"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239"/>
            <p:cNvSpPr>
              <a:spLocks noChangeArrowheads="1"/>
            </p:cNvSpPr>
            <p:nvPr/>
          </p:nvSpPr>
          <p:spPr bwMode="auto">
            <a:xfrm>
              <a:off x="3498" y="2465"/>
              <a:ext cx="604" cy="20"/>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240"/>
            <p:cNvSpPr>
              <a:spLocks noChangeArrowheads="1"/>
            </p:cNvSpPr>
            <p:nvPr/>
          </p:nvSpPr>
          <p:spPr bwMode="auto">
            <a:xfrm>
              <a:off x="4102" y="2459"/>
              <a:ext cx="6"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241"/>
            <p:cNvSpPr>
              <a:spLocks noChangeArrowheads="1"/>
            </p:cNvSpPr>
            <p:nvPr/>
          </p:nvSpPr>
          <p:spPr bwMode="auto">
            <a:xfrm>
              <a:off x="4108" y="2459"/>
              <a:ext cx="605"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242"/>
            <p:cNvSpPr>
              <a:spLocks noChangeArrowheads="1"/>
            </p:cNvSpPr>
            <p:nvPr/>
          </p:nvSpPr>
          <p:spPr bwMode="auto">
            <a:xfrm>
              <a:off x="4108" y="2465"/>
              <a:ext cx="605" cy="2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243"/>
            <p:cNvSpPr>
              <a:spLocks noChangeArrowheads="1"/>
            </p:cNvSpPr>
            <p:nvPr/>
          </p:nvSpPr>
          <p:spPr bwMode="auto">
            <a:xfrm>
              <a:off x="4713" y="2459"/>
              <a:ext cx="5"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244"/>
            <p:cNvSpPr>
              <a:spLocks noChangeArrowheads="1"/>
            </p:cNvSpPr>
            <p:nvPr/>
          </p:nvSpPr>
          <p:spPr bwMode="auto">
            <a:xfrm>
              <a:off x="675" y="2888"/>
              <a:ext cx="950" cy="21"/>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45"/>
            <p:cNvSpPr>
              <a:spLocks noChangeArrowheads="1"/>
            </p:cNvSpPr>
            <p:nvPr/>
          </p:nvSpPr>
          <p:spPr bwMode="auto">
            <a:xfrm>
              <a:off x="672" y="2485"/>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246"/>
            <p:cNvSpPr>
              <a:spLocks noChangeArrowheads="1"/>
            </p:cNvSpPr>
            <p:nvPr/>
          </p:nvSpPr>
          <p:spPr bwMode="auto">
            <a:xfrm>
              <a:off x="1625" y="2888"/>
              <a:ext cx="624" cy="21"/>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247"/>
            <p:cNvSpPr>
              <a:spLocks noChangeArrowheads="1"/>
            </p:cNvSpPr>
            <p:nvPr/>
          </p:nvSpPr>
          <p:spPr bwMode="auto">
            <a:xfrm>
              <a:off x="1621" y="2485"/>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248"/>
            <p:cNvSpPr>
              <a:spLocks noChangeArrowheads="1"/>
            </p:cNvSpPr>
            <p:nvPr/>
          </p:nvSpPr>
          <p:spPr bwMode="auto">
            <a:xfrm>
              <a:off x="2249" y="2888"/>
              <a:ext cx="636" cy="21"/>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249"/>
            <p:cNvSpPr>
              <a:spLocks noChangeArrowheads="1"/>
            </p:cNvSpPr>
            <p:nvPr/>
          </p:nvSpPr>
          <p:spPr bwMode="auto">
            <a:xfrm>
              <a:off x="2245" y="2485"/>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50"/>
            <p:cNvSpPr>
              <a:spLocks noChangeArrowheads="1"/>
            </p:cNvSpPr>
            <p:nvPr/>
          </p:nvSpPr>
          <p:spPr bwMode="auto">
            <a:xfrm>
              <a:off x="2885" y="2888"/>
              <a:ext cx="610" cy="21"/>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251"/>
            <p:cNvSpPr>
              <a:spLocks noChangeArrowheads="1"/>
            </p:cNvSpPr>
            <p:nvPr/>
          </p:nvSpPr>
          <p:spPr bwMode="auto">
            <a:xfrm>
              <a:off x="2882" y="2485"/>
              <a:ext cx="5"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2"/>
            <p:cNvSpPr>
              <a:spLocks noChangeArrowheads="1"/>
            </p:cNvSpPr>
            <p:nvPr/>
          </p:nvSpPr>
          <p:spPr bwMode="auto">
            <a:xfrm>
              <a:off x="3495" y="2888"/>
              <a:ext cx="611" cy="21"/>
            </a:xfrm>
            <a:prstGeom prst="rect">
              <a:avLst/>
            </a:prstGeom>
            <a:solidFill>
              <a:srgbClr val="EBF0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53"/>
            <p:cNvSpPr>
              <a:spLocks noChangeArrowheads="1"/>
            </p:cNvSpPr>
            <p:nvPr/>
          </p:nvSpPr>
          <p:spPr bwMode="auto">
            <a:xfrm>
              <a:off x="3492" y="2485"/>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54"/>
            <p:cNvSpPr>
              <a:spLocks noChangeArrowheads="1"/>
            </p:cNvSpPr>
            <p:nvPr/>
          </p:nvSpPr>
          <p:spPr bwMode="auto">
            <a:xfrm>
              <a:off x="4106" y="2888"/>
              <a:ext cx="610" cy="2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255"/>
            <p:cNvSpPr>
              <a:spLocks noChangeArrowheads="1"/>
            </p:cNvSpPr>
            <p:nvPr/>
          </p:nvSpPr>
          <p:spPr bwMode="auto">
            <a:xfrm>
              <a:off x="4102" y="2485"/>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56"/>
            <p:cNvSpPr>
              <a:spLocks noChangeArrowheads="1"/>
            </p:cNvSpPr>
            <p:nvPr/>
          </p:nvSpPr>
          <p:spPr bwMode="auto">
            <a:xfrm>
              <a:off x="4713" y="2485"/>
              <a:ext cx="5"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257"/>
            <p:cNvSpPr>
              <a:spLocks noChangeArrowheads="1"/>
            </p:cNvSpPr>
            <p:nvPr/>
          </p:nvSpPr>
          <p:spPr bwMode="auto">
            <a:xfrm>
              <a:off x="678" y="2914"/>
              <a:ext cx="943" cy="21"/>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58"/>
            <p:cNvSpPr>
              <a:spLocks noChangeArrowheads="1"/>
            </p:cNvSpPr>
            <p:nvPr/>
          </p:nvSpPr>
          <p:spPr bwMode="auto">
            <a:xfrm>
              <a:off x="678" y="2935"/>
              <a:ext cx="37"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59"/>
            <p:cNvSpPr>
              <a:spLocks noChangeArrowheads="1"/>
            </p:cNvSpPr>
            <p:nvPr/>
          </p:nvSpPr>
          <p:spPr bwMode="auto">
            <a:xfrm>
              <a:off x="1584" y="2935"/>
              <a:ext cx="37"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60"/>
            <p:cNvSpPr>
              <a:spLocks noChangeArrowheads="1"/>
            </p:cNvSpPr>
            <p:nvPr/>
          </p:nvSpPr>
          <p:spPr bwMode="auto">
            <a:xfrm>
              <a:off x="678" y="3159"/>
              <a:ext cx="943" cy="20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61"/>
            <p:cNvSpPr>
              <a:spLocks noChangeArrowheads="1"/>
            </p:cNvSpPr>
            <p:nvPr/>
          </p:nvSpPr>
          <p:spPr bwMode="auto">
            <a:xfrm>
              <a:off x="715" y="2935"/>
              <a:ext cx="869"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262"/>
            <p:cNvSpPr>
              <a:spLocks noChangeArrowheads="1"/>
            </p:cNvSpPr>
            <p:nvPr/>
          </p:nvSpPr>
          <p:spPr bwMode="auto">
            <a:xfrm>
              <a:off x="715" y="2935"/>
              <a:ext cx="757"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Conventions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263"/>
            <p:cNvSpPr>
              <a:spLocks noChangeArrowheads="1"/>
            </p:cNvSpPr>
            <p:nvPr/>
          </p:nvSpPr>
          <p:spPr bwMode="auto">
            <a:xfrm>
              <a:off x="1402" y="2935"/>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264"/>
            <p:cNvSpPr>
              <a:spLocks noChangeArrowheads="1"/>
            </p:cNvSpPr>
            <p:nvPr/>
          </p:nvSpPr>
          <p:spPr bwMode="auto">
            <a:xfrm>
              <a:off x="1627" y="2914"/>
              <a:ext cx="619" cy="2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265"/>
            <p:cNvSpPr>
              <a:spLocks noChangeArrowheads="1"/>
            </p:cNvSpPr>
            <p:nvPr/>
          </p:nvSpPr>
          <p:spPr bwMode="auto">
            <a:xfrm>
              <a:off x="1627" y="2935"/>
              <a:ext cx="37" cy="224"/>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266"/>
            <p:cNvSpPr>
              <a:spLocks noChangeArrowheads="1"/>
            </p:cNvSpPr>
            <p:nvPr/>
          </p:nvSpPr>
          <p:spPr bwMode="auto">
            <a:xfrm>
              <a:off x="2208" y="2935"/>
              <a:ext cx="38" cy="224"/>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267"/>
            <p:cNvSpPr>
              <a:spLocks noChangeArrowheads="1"/>
            </p:cNvSpPr>
            <p:nvPr/>
          </p:nvSpPr>
          <p:spPr bwMode="auto">
            <a:xfrm>
              <a:off x="1627" y="3159"/>
              <a:ext cx="619" cy="2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268"/>
            <p:cNvSpPr>
              <a:spLocks noChangeArrowheads="1"/>
            </p:cNvSpPr>
            <p:nvPr/>
          </p:nvSpPr>
          <p:spPr bwMode="auto">
            <a:xfrm>
              <a:off x="1664" y="2935"/>
              <a:ext cx="544" cy="224"/>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269"/>
            <p:cNvSpPr>
              <a:spLocks noChangeArrowheads="1"/>
            </p:cNvSpPr>
            <p:nvPr/>
          </p:nvSpPr>
          <p:spPr bwMode="auto">
            <a:xfrm>
              <a:off x="1664" y="2935"/>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270"/>
            <p:cNvSpPr>
              <a:spLocks noChangeArrowheads="1"/>
            </p:cNvSpPr>
            <p:nvPr/>
          </p:nvSpPr>
          <p:spPr bwMode="auto">
            <a:xfrm>
              <a:off x="2252" y="2914"/>
              <a:ext cx="630" cy="2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271"/>
            <p:cNvSpPr>
              <a:spLocks noChangeArrowheads="1"/>
            </p:cNvSpPr>
            <p:nvPr/>
          </p:nvSpPr>
          <p:spPr bwMode="auto">
            <a:xfrm>
              <a:off x="2252" y="2935"/>
              <a:ext cx="37" cy="224"/>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272"/>
            <p:cNvSpPr>
              <a:spLocks noChangeArrowheads="1"/>
            </p:cNvSpPr>
            <p:nvPr/>
          </p:nvSpPr>
          <p:spPr bwMode="auto">
            <a:xfrm>
              <a:off x="2844" y="2935"/>
              <a:ext cx="38" cy="224"/>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273"/>
            <p:cNvSpPr>
              <a:spLocks noChangeArrowheads="1"/>
            </p:cNvSpPr>
            <p:nvPr/>
          </p:nvSpPr>
          <p:spPr bwMode="auto">
            <a:xfrm>
              <a:off x="2252" y="3159"/>
              <a:ext cx="630" cy="2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274"/>
            <p:cNvSpPr>
              <a:spLocks noChangeArrowheads="1"/>
            </p:cNvSpPr>
            <p:nvPr/>
          </p:nvSpPr>
          <p:spPr bwMode="auto">
            <a:xfrm>
              <a:off x="2289" y="2935"/>
              <a:ext cx="555" cy="224"/>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275"/>
            <p:cNvSpPr>
              <a:spLocks noChangeArrowheads="1"/>
            </p:cNvSpPr>
            <p:nvPr/>
          </p:nvSpPr>
          <p:spPr bwMode="auto">
            <a:xfrm>
              <a:off x="2289" y="2935"/>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276"/>
            <p:cNvSpPr>
              <a:spLocks noChangeArrowheads="1"/>
            </p:cNvSpPr>
            <p:nvPr/>
          </p:nvSpPr>
          <p:spPr bwMode="auto">
            <a:xfrm>
              <a:off x="2887" y="2914"/>
              <a:ext cx="605" cy="11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277"/>
            <p:cNvSpPr>
              <a:spLocks noChangeArrowheads="1"/>
            </p:cNvSpPr>
            <p:nvPr/>
          </p:nvSpPr>
          <p:spPr bwMode="auto">
            <a:xfrm>
              <a:off x="2887" y="3024"/>
              <a:ext cx="38"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278"/>
            <p:cNvSpPr>
              <a:spLocks noChangeArrowheads="1"/>
            </p:cNvSpPr>
            <p:nvPr/>
          </p:nvSpPr>
          <p:spPr bwMode="auto">
            <a:xfrm>
              <a:off x="3455" y="3024"/>
              <a:ext cx="37"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279"/>
            <p:cNvSpPr>
              <a:spLocks noChangeArrowheads="1"/>
            </p:cNvSpPr>
            <p:nvPr/>
          </p:nvSpPr>
          <p:spPr bwMode="auto">
            <a:xfrm>
              <a:off x="2887" y="3248"/>
              <a:ext cx="605" cy="111"/>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280"/>
            <p:cNvSpPr>
              <a:spLocks noChangeArrowheads="1"/>
            </p:cNvSpPr>
            <p:nvPr/>
          </p:nvSpPr>
          <p:spPr bwMode="auto">
            <a:xfrm>
              <a:off x="2925" y="3024"/>
              <a:ext cx="530"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281"/>
            <p:cNvSpPr>
              <a:spLocks noChangeArrowheads="1"/>
            </p:cNvSpPr>
            <p:nvPr/>
          </p:nvSpPr>
          <p:spPr bwMode="auto">
            <a:xfrm>
              <a:off x="3032" y="3024"/>
              <a:ext cx="383"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282"/>
            <p:cNvSpPr>
              <a:spLocks noChangeArrowheads="1"/>
            </p:cNvSpPr>
            <p:nvPr/>
          </p:nvSpPr>
          <p:spPr bwMode="auto">
            <a:xfrm>
              <a:off x="3346" y="3024"/>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283"/>
            <p:cNvSpPr>
              <a:spLocks noChangeArrowheads="1"/>
            </p:cNvSpPr>
            <p:nvPr/>
          </p:nvSpPr>
          <p:spPr bwMode="auto">
            <a:xfrm>
              <a:off x="3498" y="2914"/>
              <a:ext cx="604" cy="11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284"/>
            <p:cNvSpPr>
              <a:spLocks noChangeArrowheads="1"/>
            </p:cNvSpPr>
            <p:nvPr/>
          </p:nvSpPr>
          <p:spPr bwMode="auto">
            <a:xfrm>
              <a:off x="3498" y="3024"/>
              <a:ext cx="37"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285"/>
            <p:cNvSpPr>
              <a:spLocks noChangeArrowheads="1"/>
            </p:cNvSpPr>
            <p:nvPr/>
          </p:nvSpPr>
          <p:spPr bwMode="auto">
            <a:xfrm>
              <a:off x="4065" y="3024"/>
              <a:ext cx="37"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286"/>
            <p:cNvSpPr>
              <a:spLocks noChangeArrowheads="1"/>
            </p:cNvSpPr>
            <p:nvPr/>
          </p:nvSpPr>
          <p:spPr bwMode="auto">
            <a:xfrm>
              <a:off x="3498" y="3248"/>
              <a:ext cx="604" cy="111"/>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287"/>
            <p:cNvSpPr>
              <a:spLocks noChangeArrowheads="1"/>
            </p:cNvSpPr>
            <p:nvPr/>
          </p:nvSpPr>
          <p:spPr bwMode="auto">
            <a:xfrm>
              <a:off x="3535" y="3024"/>
              <a:ext cx="530"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288"/>
            <p:cNvSpPr>
              <a:spLocks noChangeArrowheads="1"/>
            </p:cNvSpPr>
            <p:nvPr/>
          </p:nvSpPr>
          <p:spPr bwMode="auto">
            <a:xfrm>
              <a:off x="3799" y="3024"/>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289"/>
            <p:cNvSpPr>
              <a:spLocks noChangeArrowheads="1"/>
            </p:cNvSpPr>
            <p:nvPr/>
          </p:nvSpPr>
          <p:spPr bwMode="auto">
            <a:xfrm>
              <a:off x="4108" y="2914"/>
              <a:ext cx="605" cy="11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290"/>
            <p:cNvSpPr>
              <a:spLocks noChangeArrowheads="1"/>
            </p:cNvSpPr>
            <p:nvPr/>
          </p:nvSpPr>
          <p:spPr bwMode="auto">
            <a:xfrm>
              <a:off x="4108" y="3024"/>
              <a:ext cx="37"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291"/>
            <p:cNvSpPr>
              <a:spLocks noChangeArrowheads="1"/>
            </p:cNvSpPr>
            <p:nvPr/>
          </p:nvSpPr>
          <p:spPr bwMode="auto">
            <a:xfrm>
              <a:off x="4675" y="3024"/>
              <a:ext cx="38"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292"/>
            <p:cNvSpPr>
              <a:spLocks noChangeArrowheads="1"/>
            </p:cNvSpPr>
            <p:nvPr/>
          </p:nvSpPr>
          <p:spPr bwMode="auto">
            <a:xfrm>
              <a:off x="4108" y="3248"/>
              <a:ext cx="605" cy="111"/>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293"/>
            <p:cNvSpPr>
              <a:spLocks noChangeArrowheads="1"/>
            </p:cNvSpPr>
            <p:nvPr/>
          </p:nvSpPr>
          <p:spPr bwMode="auto">
            <a:xfrm>
              <a:off x="4145" y="3024"/>
              <a:ext cx="530" cy="224"/>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294"/>
            <p:cNvSpPr>
              <a:spLocks noChangeArrowheads="1"/>
            </p:cNvSpPr>
            <p:nvPr/>
          </p:nvSpPr>
          <p:spPr bwMode="auto">
            <a:xfrm>
              <a:off x="4410" y="3024"/>
              <a:ext cx="102"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295"/>
            <p:cNvSpPr>
              <a:spLocks noChangeArrowheads="1"/>
            </p:cNvSpPr>
            <p:nvPr/>
          </p:nvSpPr>
          <p:spPr bwMode="auto">
            <a:xfrm>
              <a:off x="672" y="2909"/>
              <a:ext cx="6"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296"/>
            <p:cNvSpPr>
              <a:spLocks noChangeArrowheads="1"/>
            </p:cNvSpPr>
            <p:nvPr/>
          </p:nvSpPr>
          <p:spPr bwMode="auto">
            <a:xfrm>
              <a:off x="678" y="2909"/>
              <a:ext cx="943" cy="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297"/>
            <p:cNvSpPr>
              <a:spLocks noChangeArrowheads="1"/>
            </p:cNvSpPr>
            <p:nvPr/>
          </p:nvSpPr>
          <p:spPr bwMode="auto">
            <a:xfrm>
              <a:off x="678" y="2914"/>
              <a:ext cx="943" cy="21"/>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298"/>
            <p:cNvSpPr>
              <a:spLocks noChangeArrowheads="1"/>
            </p:cNvSpPr>
            <p:nvPr/>
          </p:nvSpPr>
          <p:spPr bwMode="auto">
            <a:xfrm>
              <a:off x="1621" y="2909"/>
              <a:ext cx="6"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299"/>
            <p:cNvSpPr>
              <a:spLocks noChangeArrowheads="1"/>
            </p:cNvSpPr>
            <p:nvPr/>
          </p:nvSpPr>
          <p:spPr bwMode="auto">
            <a:xfrm>
              <a:off x="1627" y="2909"/>
              <a:ext cx="618" cy="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300"/>
            <p:cNvSpPr>
              <a:spLocks noChangeArrowheads="1"/>
            </p:cNvSpPr>
            <p:nvPr/>
          </p:nvSpPr>
          <p:spPr bwMode="auto">
            <a:xfrm>
              <a:off x="1627" y="2914"/>
              <a:ext cx="618" cy="2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301"/>
            <p:cNvSpPr>
              <a:spLocks noChangeArrowheads="1"/>
            </p:cNvSpPr>
            <p:nvPr/>
          </p:nvSpPr>
          <p:spPr bwMode="auto">
            <a:xfrm>
              <a:off x="2245" y="2909"/>
              <a:ext cx="6"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302"/>
            <p:cNvSpPr>
              <a:spLocks noChangeArrowheads="1"/>
            </p:cNvSpPr>
            <p:nvPr/>
          </p:nvSpPr>
          <p:spPr bwMode="auto">
            <a:xfrm>
              <a:off x="2251" y="2909"/>
              <a:ext cx="631" cy="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303"/>
            <p:cNvSpPr>
              <a:spLocks noChangeArrowheads="1"/>
            </p:cNvSpPr>
            <p:nvPr/>
          </p:nvSpPr>
          <p:spPr bwMode="auto">
            <a:xfrm>
              <a:off x="2251" y="2914"/>
              <a:ext cx="631" cy="2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304"/>
            <p:cNvSpPr>
              <a:spLocks noChangeArrowheads="1"/>
            </p:cNvSpPr>
            <p:nvPr/>
          </p:nvSpPr>
          <p:spPr bwMode="auto">
            <a:xfrm>
              <a:off x="2882" y="2909"/>
              <a:ext cx="5"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305"/>
            <p:cNvSpPr>
              <a:spLocks noChangeArrowheads="1"/>
            </p:cNvSpPr>
            <p:nvPr/>
          </p:nvSpPr>
          <p:spPr bwMode="auto">
            <a:xfrm>
              <a:off x="2887" y="2909"/>
              <a:ext cx="605" cy="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306"/>
            <p:cNvSpPr>
              <a:spLocks noChangeArrowheads="1"/>
            </p:cNvSpPr>
            <p:nvPr/>
          </p:nvSpPr>
          <p:spPr bwMode="auto">
            <a:xfrm>
              <a:off x="2887" y="2914"/>
              <a:ext cx="605" cy="21"/>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307"/>
            <p:cNvSpPr>
              <a:spLocks noChangeArrowheads="1"/>
            </p:cNvSpPr>
            <p:nvPr/>
          </p:nvSpPr>
          <p:spPr bwMode="auto">
            <a:xfrm>
              <a:off x="3492" y="2909"/>
              <a:ext cx="6"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308"/>
            <p:cNvSpPr>
              <a:spLocks noChangeArrowheads="1"/>
            </p:cNvSpPr>
            <p:nvPr/>
          </p:nvSpPr>
          <p:spPr bwMode="auto">
            <a:xfrm>
              <a:off x="3498" y="2909"/>
              <a:ext cx="604" cy="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309"/>
            <p:cNvSpPr>
              <a:spLocks noChangeArrowheads="1"/>
            </p:cNvSpPr>
            <p:nvPr/>
          </p:nvSpPr>
          <p:spPr bwMode="auto">
            <a:xfrm>
              <a:off x="3498" y="2914"/>
              <a:ext cx="604" cy="21"/>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310"/>
            <p:cNvSpPr>
              <a:spLocks noChangeArrowheads="1"/>
            </p:cNvSpPr>
            <p:nvPr/>
          </p:nvSpPr>
          <p:spPr bwMode="auto">
            <a:xfrm>
              <a:off x="4102" y="2909"/>
              <a:ext cx="6"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311"/>
            <p:cNvSpPr>
              <a:spLocks noChangeArrowheads="1"/>
            </p:cNvSpPr>
            <p:nvPr/>
          </p:nvSpPr>
          <p:spPr bwMode="auto">
            <a:xfrm>
              <a:off x="4108" y="2909"/>
              <a:ext cx="605" cy="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312"/>
            <p:cNvSpPr>
              <a:spLocks noChangeArrowheads="1"/>
            </p:cNvSpPr>
            <p:nvPr/>
          </p:nvSpPr>
          <p:spPr bwMode="auto">
            <a:xfrm>
              <a:off x="4108" y="2914"/>
              <a:ext cx="605" cy="21"/>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313"/>
            <p:cNvSpPr>
              <a:spLocks noChangeArrowheads="1"/>
            </p:cNvSpPr>
            <p:nvPr/>
          </p:nvSpPr>
          <p:spPr bwMode="auto">
            <a:xfrm>
              <a:off x="4713" y="2909"/>
              <a:ext cx="5" cy="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314"/>
            <p:cNvSpPr>
              <a:spLocks noChangeArrowheads="1"/>
            </p:cNvSpPr>
            <p:nvPr/>
          </p:nvSpPr>
          <p:spPr bwMode="auto">
            <a:xfrm>
              <a:off x="675" y="3339"/>
              <a:ext cx="950"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315"/>
            <p:cNvSpPr>
              <a:spLocks noChangeArrowheads="1"/>
            </p:cNvSpPr>
            <p:nvPr/>
          </p:nvSpPr>
          <p:spPr bwMode="auto">
            <a:xfrm>
              <a:off x="672" y="2935"/>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316"/>
            <p:cNvSpPr>
              <a:spLocks noChangeArrowheads="1"/>
            </p:cNvSpPr>
            <p:nvPr/>
          </p:nvSpPr>
          <p:spPr bwMode="auto">
            <a:xfrm>
              <a:off x="672" y="3359"/>
              <a:ext cx="6"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317"/>
            <p:cNvSpPr>
              <a:spLocks noChangeArrowheads="1"/>
            </p:cNvSpPr>
            <p:nvPr/>
          </p:nvSpPr>
          <p:spPr bwMode="auto">
            <a:xfrm>
              <a:off x="672" y="3359"/>
              <a:ext cx="6"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318"/>
            <p:cNvSpPr>
              <a:spLocks noChangeArrowheads="1"/>
            </p:cNvSpPr>
            <p:nvPr/>
          </p:nvSpPr>
          <p:spPr bwMode="auto">
            <a:xfrm>
              <a:off x="678" y="3359"/>
              <a:ext cx="943"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319"/>
            <p:cNvSpPr>
              <a:spLocks noChangeArrowheads="1"/>
            </p:cNvSpPr>
            <p:nvPr/>
          </p:nvSpPr>
          <p:spPr bwMode="auto">
            <a:xfrm>
              <a:off x="1625" y="3339"/>
              <a:ext cx="624" cy="2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320"/>
            <p:cNvSpPr>
              <a:spLocks noChangeArrowheads="1"/>
            </p:cNvSpPr>
            <p:nvPr/>
          </p:nvSpPr>
          <p:spPr bwMode="auto">
            <a:xfrm>
              <a:off x="1621" y="2935"/>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321"/>
            <p:cNvSpPr>
              <a:spLocks noChangeArrowheads="1"/>
            </p:cNvSpPr>
            <p:nvPr/>
          </p:nvSpPr>
          <p:spPr bwMode="auto">
            <a:xfrm>
              <a:off x="1621" y="3359"/>
              <a:ext cx="6"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322"/>
            <p:cNvSpPr>
              <a:spLocks noChangeArrowheads="1"/>
            </p:cNvSpPr>
            <p:nvPr/>
          </p:nvSpPr>
          <p:spPr bwMode="auto">
            <a:xfrm>
              <a:off x="1627" y="3359"/>
              <a:ext cx="618"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323"/>
            <p:cNvSpPr>
              <a:spLocks noChangeArrowheads="1"/>
            </p:cNvSpPr>
            <p:nvPr/>
          </p:nvSpPr>
          <p:spPr bwMode="auto">
            <a:xfrm>
              <a:off x="2249" y="3339"/>
              <a:ext cx="636" cy="2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324"/>
            <p:cNvSpPr>
              <a:spLocks noChangeArrowheads="1"/>
            </p:cNvSpPr>
            <p:nvPr/>
          </p:nvSpPr>
          <p:spPr bwMode="auto">
            <a:xfrm>
              <a:off x="2245" y="2935"/>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325"/>
            <p:cNvSpPr>
              <a:spLocks noChangeArrowheads="1"/>
            </p:cNvSpPr>
            <p:nvPr/>
          </p:nvSpPr>
          <p:spPr bwMode="auto">
            <a:xfrm>
              <a:off x="2245" y="3359"/>
              <a:ext cx="6"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326"/>
            <p:cNvSpPr>
              <a:spLocks noChangeArrowheads="1"/>
            </p:cNvSpPr>
            <p:nvPr/>
          </p:nvSpPr>
          <p:spPr bwMode="auto">
            <a:xfrm>
              <a:off x="2251" y="3359"/>
              <a:ext cx="631"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327"/>
            <p:cNvSpPr>
              <a:spLocks noChangeArrowheads="1"/>
            </p:cNvSpPr>
            <p:nvPr/>
          </p:nvSpPr>
          <p:spPr bwMode="auto">
            <a:xfrm>
              <a:off x="2885" y="3339"/>
              <a:ext cx="610"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328"/>
            <p:cNvSpPr>
              <a:spLocks noChangeArrowheads="1"/>
            </p:cNvSpPr>
            <p:nvPr/>
          </p:nvSpPr>
          <p:spPr bwMode="auto">
            <a:xfrm>
              <a:off x="2882" y="2935"/>
              <a:ext cx="5"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329"/>
            <p:cNvSpPr>
              <a:spLocks noChangeArrowheads="1"/>
            </p:cNvSpPr>
            <p:nvPr/>
          </p:nvSpPr>
          <p:spPr bwMode="auto">
            <a:xfrm>
              <a:off x="2882" y="3359"/>
              <a:ext cx="5"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330"/>
            <p:cNvSpPr>
              <a:spLocks noChangeArrowheads="1"/>
            </p:cNvSpPr>
            <p:nvPr/>
          </p:nvSpPr>
          <p:spPr bwMode="auto">
            <a:xfrm>
              <a:off x="2887" y="3359"/>
              <a:ext cx="605"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331"/>
            <p:cNvSpPr>
              <a:spLocks noChangeArrowheads="1"/>
            </p:cNvSpPr>
            <p:nvPr/>
          </p:nvSpPr>
          <p:spPr bwMode="auto">
            <a:xfrm>
              <a:off x="3495" y="3339"/>
              <a:ext cx="611"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332"/>
            <p:cNvSpPr>
              <a:spLocks noChangeArrowheads="1"/>
            </p:cNvSpPr>
            <p:nvPr/>
          </p:nvSpPr>
          <p:spPr bwMode="auto">
            <a:xfrm>
              <a:off x="3492" y="2935"/>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333"/>
            <p:cNvSpPr>
              <a:spLocks noChangeArrowheads="1"/>
            </p:cNvSpPr>
            <p:nvPr/>
          </p:nvSpPr>
          <p:spPr bwMode="auto">
            <a:xfrm>
              <a:off x="3492" y="3359"/>
              <a:ext cx="6"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334"/>
            <p:cNvSpPr>
              <a:spLocks noChangeArrowheads="1"/>
            </p:cNvSpPr>
            <p:nvPr/>
          </p:nvSpPr>
          <p:spPr bwMode="auto">
            <a:xfrm>
              <a:off x="3498" y="3359"/>
              <a:ext cx="604"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335"/>
            <p:cNvSpPr>
              <a:spLocks noChangeArrowheads="1"/>
            </p:cNvSpPr>
            <p:nvPr/>
          </p:nvSpPr>
          <p:spPr bwMode="auto">
            <a:xfrm>
              <a:off x="4106" y="3339"/>
              <a:ext cx="610" cy="20"/>
            </a:xfrm>
            <a:prstGeom prst="rect">
              <a:avLst/>
            </a:prstGeom>
            <a:solidFill>
              <a:srgbClr val="D5DF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336"/>
            <p:cNvSpPr>
              <a:spLocks noChangeArrowheads="1"/>
            </p:cNvSpPr>
            <p:nvPr/>
          </p:nvSpPr>
          <p:spPr bwMode="auto">
            <a:xfrm>
              <a:off x="4102" y="2935"/>
              <a:ext cx="6"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337"/>
            <p:cNvSpPr>
              <a:spLocks noChangeArrowheads="1"/>
            </p:cNvSpPr>
            <p:nvPr/>
          </p:nvSpPr>
          <p:spPr bwMode="auto">
            <a:xfrm>
              <a:off x="4102" y="3359"/>
              <a:ext cx="6"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338"/>
            <p:cNvSpPr>
              <a:spLocks noChangeArrowheads="1"/>
            </p:cNvSpPr>
            <p:nvPr/>
          </p:nvSpPr>
          <p:spPr bwMode="auto">
            <a:xfrm>
              <a:off x="4108" y="3359"/>
              <a:ext cx="605"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339"/>
            <p:cNvSpPr>
              <a:spLocks noChangeArrowheads="1"/>
            </p:cNvSpPr>
            <p:nvPr/>
          </p:nvSpPr>
          <p:spPr bwMode="auto">
            <a:xfrm>
              <a:off x="4713" y="2935"/>
              <a:ext cx="5" cy="4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340"/>
            <p:cNvSpPr>
              <a:spLocks noChangeArrowheads="1"/>
            </p:cNvSpPr>
            <p:nvPr/>
          </p:nvSpPr>
          <p:spPr bwMode="auto">
            <a:xfrm>
              <a:off x="4713" y="3359"/>
              <a:ext cx="5"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341"/>
            <p:cNvSpPr>
              <a:spLocks noChangeArrowheads="1"/>
            </p:cNvSpPr>
            <p:nvPr/>
          </p:nvSpPr>
          <p:spPr bwMode="auto">
            <a:xfrm>
              <a:off x="4713" y="3359"/>
              <a:ext cx="5" cy="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342"/>
            <p:cNvSpPr>
              <a:spLocks noChangeArrowheads="1"/>
            </p:cNvSpPr>
            <p:nvPr/>
          </p:nvSpPr>
          <p:spPr bwMode="auto">
            <a:xfrm>
              <a:off x="672" y="3365"/>
              <a:ext cx="49" cy="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6" name="Slide Number Placeholder 5"/>
          <p:cNvSpPr>
            <a:spLocks noGrp="1"/>
          </p:cNvSpPr>
          <p:nvPr>
            <p:ph type="sldNum" sz="quarter" idx="12"/>
          </p:nvPr>
        </p:nvSpPr>
        <p:spPr/>
        <p:txBody>
          <a:bodyPr/>
          <a:lstStyle/>
          <a:p>
            <a:fld id="{8E81FCBC-12BC-47C8-BE87-B3BC886BF939}" type="slidenum">
              <a:rPr lang="en-US" smtClean="0"/>
              <a:pPr/>
              <a:t>77</a:t>
            </a:fld>
            <a:endParaRPr lang="en-US"/>
          </a:p>
        </p:txBody>
      </p:sp>
    </p:spTree>
    <p:extLst>
      <p:ext uri="{BB962C8B-B14F-4D97-AF65-F5344CB8AC3E}">
        <p14:creationId xmlns:p14="http://schemas.microsoft.com/office/powerpoint/2010/main" val="4175132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Responsibilities: </a:t>
            </a:r>
          </a:p>
          <a:p>
            <a:pPr lvl="1"/>
            <a:r>
              <a:rPr lang="en-US" sz="3200" dirty="0"/>
              <a:t>Keep the group on track and focused.</a:t>
            </a:r>
          </a:p>
          <a:p>
            <a:pPr lvl="1"/>
            <a:r>
              <a:rPr lang="en-US" sz="3200" dirty="0"/>
              <a:t>Chart scores.</a:t>
            </a:r>
          </a:p>
          <a:p>
            <a:pPr lvl="1"/>
            <a:r>
              <a:rPr lang="en-US" sz="3200" dirty="0"/>
              <a:t>Ensure that all voices are heard.</a:t>
            </a:r>
          </a:p>
          <a:p>
            <a:pPr lvl="1"/>
            <a:r>
              <a:rPr lang="en-US" sz="3200" dirty="0"/>
              <a:t>Help bring the group to consensus.</a:t>
            </a:r>
          </a:p>
        </p:txBody>
      </p:sp>
      <p:sp>
        <p:nvSpPr>
          <p:cNvPr id="3" name="Title 2"/>
          <p:cNvSpPr>
            <a:spLocks noGrp="1"/>
          </p:cNvSpPr>
          <p:nvPr>
            <p:ph type="title"/>
          </p:nvPr>
        </p:nvSpPr>
        <p:spPr>
          <a:xfrm>
            <a:off x="457200" y="675168"/>
            <a:ext cx="8229600" cy="914400"/>
          </a:xfrm>
        </p:spPr>
        <p:txBody>
          <a:bodyPr/>
          <a:lstStyle/>
          <a:p>
            <a:r>
              <a:rPr lang="en-US" dirty="0"/>
              <a:t>Elect a Table Leader</a:t>
            </a:r>
          </a:p>
        </p:txBody>
      </p:sp>
      <p:sp>
        <p:nvSpPr>
          <p:cNvPr id="4" name="TextBox 3"/>
          <p:cNvSpPr txBox="1"/>
          <p:nvPr/>
        </p:nvSpPr>
        <p:spPr>
          <a:xfrm>
            <a:off x="381000" y="228600"/>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
        <p:nvSpPr>
          <p:cNvPr id="5" name="Slide Number Placeholder 4"/>
          <p:cNvSpPr>
            <a:spLocks noGrp="1"/>
          </p:cNvSpPr>
          <p:nvPr>
            <p:ph type="sldNum" sz="quarter" idx="12"/>
          </p:nvPr>
        </p:nvSpPr>
        <p:spPr/>
        <p:txBody>
          <a:bodyPr/>
          <a:lstStyle/>
          <a:p>
            <a:fld id="{8E81FCBC-12BC-47C8-BE87-B3BC886BF939}" type="slidenum">
              <a:rPr lang="en-US" smtClean="0"/>
              <a:pPr/>
              <a:t>78</a:t>
            </a:fld>
            <a:endParaRPr lang="en-US"/>
          </a:p>
        </p:txBody>
      </p:sp>
    </p:spTree>
    <p:extLst>
      <p:ext uri="{BB962C8B-B14F-4D97-AF65-F5344CB8AC3E}">
        <p14:creationId xmlns:p14="http://schemas.microsoft.com/office/powerpoint/2010/main" val="1722942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229600" cy="4114800"/>
          </a:xfrm>
        </p:spPr>
        <p:txBody>
          <a:bodyPr>
            <a:normAutofit fontScale="77500" lnSpcReduction="20000"/>
          </a:bodyPr>
          <a:lstStyle/>
          <a:p>
            <a:pPr marL="109728" lvl="0" indent="0">
              <a:lnSpc>
                <a:spcPct val="120000"/>
              </a:lnSpc>
              <a:spcBef>
                <a:spcPts val="0"/>
              </a:spcBef>
              <a:spcAft>
                <a:spcPts val="1800"/>
              </a:spcAft>
              <a:buSzPct val="100000"/>
              <a:buNone/>
            </a:pPr>
            <a:r>
              <a:rPr lang="en-US" i="1" dirty="0">
                <a:cs typeface="Georgia"/>
              </a:rPr>
              <a:t>Elementary group: </a:t>
            </a:r>
          </a:p>
          <a:p>
            <a:pPr marL="109728" lvl="0" indent="0">
              <a:spcBef>
                <a:spcPts val="0"/>
              </a:spcBef>
              <a:spcAft>
                <a:spcPts val="1800"/>
              </a:spcAft>
              <a:buSzPct val="100000"/>
              <a:buNone/>
            </a:pPr>
            <a:r>
              <a:rPr lang="en-US" dirty="0">
                <a:cs typeface="Georgia"/>
              </a:rPr>
              <a:t>	</a:t>
            </a:r>
            <a:r>
              <a:rPr lang="en-US" b="1" dirty="0">
                <a:cs typeface="Georgia"/>
              </a:rPr>
              <a:t>Handout 2.12—Elementary Student Samples C and D</a:t>
            </a:r>
          </a:p>
          <a:p>
            <a:pPr marL="109728" lvl="0" indent="0">
              <a:spcBef>
                <a:spcPts val="0"/>
              </a:spcBef>
              <a:spcAft>
                <a:spcPts val="1800"/>
              </a:spcAft>
              <a:buSzPct val="100000"/>
              <a:buNone/>
            </a:pPr>
            <a:r>
              <a:rPr lang="en-US" i="1" dirty="0">
                <a:cs typeface="Georgia"/>
              </a:rPr>
              <a:t>Secondary group: </a:t>
            </a:r>
          </a:p>
          <a:p>
            <a:pPr marL="109728" lvl="0" indent="0">
              <a:spcBef>
                <a:spcPts val="0"/>
              </a:spcBef>
              <a:spcAft>
                <a:spcPts val="1800"/>
              </a:spcAft>
              <a:buSzPct val="100000"/>
              <a:buNone/>
            </a:pPr>
            <a:r>
              <a:rPr lang="en-US" dirty="0">
                <a:cs typeface="Georgia"/>
              </a:rPr>
              <a:t>	</a:t>
            </a:r>
            <a:r>
              <a:rPr lang="en-US" b="1" dirty="0">
                <a:cs typeface="Georgia"/>
              </a:rPr>
              <a:t>Handout 2.13—Secondary Student Samples C and D</a:t>
            </a:r>
            <a:endParaRPr lang="en-US" sz="3200" dirty="0"/>
          </a:p>
          <a:p>
            <a:r>
              <a:rPr lang="en-US" sz="3200" dirty="0"/>
              <a:t>Use the evidence-gathering and scoring process that was just modeled</a:t>
            </a:r>
            <a:r>
              <a:rPr lang="en-US" dirty="0"/>
              <a:t>, using highlighters and blank rubrics provided.</a:t>
            </a:r>
            <a:endParaRPr lang="en-US" sz="3200" dirty="0"/>
          </a:p>
          <a:p>
            <a:r>
              <a:rPr lang="en-US" b="1" dirty="0"/>
              <a:t>Please respect your fellow participants–keep it quiet until the time is up!</a:t>
            </a:r>
          </a:p>
          <a:p>
            <a:pPr marL="0" indent="0">
              <a:buNone/>
            </a:pPr>
            <a:endParaRPr lang="en-US" dirty="0"/>
          </a:p>
        </p:txBody>
      </p:sp>
      <p:sp>
        <p:nvSpPr>
          <p:cNvPr id="3" name="Title 2"/>
          <p:cNvSpPr>
            <a:spLocks noGrp="1"/>
          </p:cNvSpPr>
          <p:nvPr>
            <p:ph type="title"/>
          </p:nvPr>
        </p:nvSpPr>
        <p:spPr>
          <a:xfrm>
            <a:off x="457200" y="685800"/>
            <a:ext cx="8229600" cy="914400"/>
          </a:xfrm>
        </p:spPr>
        <p:txBody>
          <a:bodyPr>
            <a:noAutofit/>
          </a:bodyPr>
          <a:lstStyle/>
          <a:p>
            <a:r>
              <a:rPr lang="en-US" sz="3600" dirty="0"/>
              <a:t>Individual Scoring</a:t>
            </a:r>
          </a:p>
        </p:txBody>
      </p:sp>
      <p:pic>
        <p:nvPicPr>
          <p:cNvPr id="4" name="Picture 3" descr="icon_individual.png"/>
          <p:cNvPicPr/>
          <p:nvPr/>
        </p:nvPicPr>
        <p:blipFill>
          <a:blip r:embed="rId3" cstate="print"/>
          <a:stretch>
            <a:fillRect/>
          </a:stretch>
        </p:blipFill>
        <p:spPr>
          <a:xfrm>
            <a:off x="7772400" y="65175"/>
            <a:ext cx="1295400" cy="1306425"/>
          </a:xfrm>
          <a:prstGeom prst="rect">
            <a:avLst/>
          </a:prstGeom>
        </p:spPr>
      </p:pic>
      <p:sp>
        <p:nvSpPr>
          <p:cNvPr id="5" name="TextBox 4"/>
          <p:cNvSpPr txBox="1"/>
          <p:nvPr/>
        </p:nvSpPr>
        <p:spPr>
          <a:xfrm>
            <a:off x="166270" y="210234"/>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79</a:t>
            </a:fld>
            <a:endParaRPr lang="en-US"/>
          </a:p>
        </p:txBody>
      </p:sp>
    </p:spTree>
    <p:extLst>
      <p:ext uri="{BB962C8B-B14F-4D97-AF65-F5344CB8AC3E}">
        <p14:creationId xmlns:p14="http://schemas.microsoft.com/office/powerpoint/2010/main" val="154399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524000"/>
          </a:xfrm>
        </p:spPr>
        <p:txBody>
          <a:bodyPr>
            <a:normAutofit/>
          </a:bodyPr>
          <a:lstStyle/>
          <a:p>
            <a:r>
              <a:rPr lang="en-US" dirty="0">
                <a:solidFill>
                  <a:srgbClr val="053760"/>
                </a:solidFill>
              </a:rPr>
              <a:t>Session 1.B: </a:t>
            </a:r>
            <a:br>
              <a:rPr lang="en-US" dirty="0">
                <a:solidFill>
                  <a:srgbClr val="053760"/>
                </a:solidFill>
              </a:rPr>
            </a:br>
            <a:r>
              <a:rPr lang="en-US" dirty="0">
                <a:solidFill>
                  <a:srgbClr val="053760"/>
                </a:solidFill>
              </a:rPr>
              <a:t>Types of Assessment</a:t>
            </a:r>
          </a:p>
        </p:txBody>
      </p:sp>
      <p:sp>
        <p:nvSpPr>
          <p:cNvPr id="3" name="Subtitle 2"/>
          <p:cNvSpPr>
            <a:spLocks noGrp="1"/>
          </p:cNvSpPr>
          <p:nvPr>
            <p:ph type="subTitle" idx="1"/>
          </p:nvPr>
        </p:nvSpPr>
        <p:spPr>
          <a:xfrm>
            <a:off x="419100" y="2971800"/>
            <a:ext cx="8305800" cy="1371600"/>
          </a:xfrm>
        </p:spPr>
        <p:txBody>
          <a:bodyPr>
            <a:noAutofit/>
          </a:bodyPr>
          <a:lstStyle/>
          <a:p>
            <a:endParaRPr lang="en-US" sz="3600" dirty="0"/>
          </a:p>
        </p:txBody>
      </p:sp>
      <p:sp>
        <p:nvSpPr>
          <p:cNvPr id="4" name="Slide Number Placeholder 3"/>
          <p:cNvSpPr>
            <a:spLocks noGrp="1"/>
          </p:cNvSpPr>
          <p:nvPr>
            <p:ph type="sldNum" sz="quarter" idx="12"/>
          </p:nvPr>
        </p:nvSpPr>
        <p:spPr/>
        <p:txBody>
          <a:bodyPr/>
          <a:lstStyle/>
          <a:p>
            <a:fld id="{8E81FCBC-12BC-47C8-BE87-B3BC886BF939}" type="slidenum">
              <a:rPr lang="en-US" smtClean="0"/>
              <a:pPr/>
              <a:t>8</a:t>
            </a:fld>
            <a:endParaRPr lang="en-US"/>
          </a:p>
        </p:txBody>
      </p:sp>
    </p:spTree>
    <p:extLst>
      <p:ext uri="{BB962C8B-B14F-4D97-AF65-F5344CB8AC3E}">
        <p14:creationId xmlns:p14="http://schemas.microsoft.com/office/powerpoint/2010/main" val="31866019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295400"/>
          <a:ext cx="8153400" cy="4251960"/>
        </p:xfrm>
        <a:graphic>
          <a:graphicData uri="http://schemas.openxmlformats.org/drawingml/2006/table">
            <a:tbl>
              <a:tblPr firstRow="1" bandRow="1">
                <a:tableStyleId>{5C22544A-7EE6-4342-B048-85BDC9FD1C3A}</a:tableStyleId>
              </a:tblPr>
              <a:tblGrid>
                <a:gridCol w="2133600">
                  <a:extLst>
                    <a:ext uri="{9D8B030D-6E8A-4147-A177-3AD203B41FA5}">
                      <a16:colId xmlns="" xmlns:a16="http://schemas.microsoft.com/office/drawing/2014/main" val="20000"/>
                    </a:ext>
                  </a:extLst>
                </a:gridCol>
                <a:gridCol w="11430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219200">
                  <a:extLst>
                    <a:ext uri="{9D8B030D-6E8A-4147-A177-3AD203B41FA5}">
                      <a16:colId xmlns="" xmlns:a16="http://schemas.microsoft.com/office/drawing/2014/main" val="20003"/>
                    </a:ext>
                  </a:extLst>
                </a:gridCol>
                <a:gridCol w="1219200">
                  <a:extLst>
                    <a:ext uri="{9D8B030D-6E8A-4147-A177-3AD203B41FA5}">
                      <a16:colId xmlns="" xmlns:a16="http://schemas.microsoft.com/office/drawing/2014/main" val="20004"/>
                    </a:ext>
                  </a:extLst>
                </a:gridCol>
                <a:gridCol w="1219200">
                  <a:extLst>
                    <a:ext uri="{9D8B030D-6E8A-4147-A177-3AD203B41FA5}">
                      <a16:colId xmlns="" xmlns:a16="http://schemas.microsoft.com/office/drawing/2014/main" val="20005"/>
                    </a:ext>
                  </a:extLst>
                </a:gridCol>
              </a:tblGrid>
              <a:tr h="370840">
                <a:tc>
                  <a:txBody>
                    <a:bodyPr/>
                    <a:lstStyle/>
                    <a:p>
                      <a:r>
                        <a:rPr lang="en-US" sz="2400" dirty="0"/>
                        <a:t>Dimension/</a:t>
                      </a:r>
                      <a:r>
                        <a:rPr lang="en-US" sz="2400" baseline="0" dirty="0"/>
                        <a:t> </a:t>
                      </a:r>
                      <a:r>
                        <a:rPr lang="en-US" sz="2400" dirty="0"/>
                        <a:t>Score</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 xmlns:a16="http://schemas.microsoft.com/office/drawing/2014/main" val="10000"/>
                  </a:ext>
                </a:extLst>
              </a:tr>
              <a:tr h="370840">
                <a:tc>
                  <a:txBody>
                    <a:bodyPr/>
                    <a:lstStyle/>
                    <a:p>
                      <a:r>
                        <a:rPr lang="en-US" sz="2400" dirty="0"/>
                        <a:t>Organization/ Purpose</a:t>
                      </a:r>
                    </a:p>
                    <a:p>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tx1"/>
                    </a:solidFill>
                  </a:tcPr>
                </a:tc>
                <a:extLst>
                  <a:ext uri="{0D108BD9-81ED-4DB2-BD59-A6C34878D82A}">
                    <a16:rowId xmlns="" xmlns:a16="http://schemas.microsoft.com/office/drawing/2014/main" val="10001"/>
                  </a:ext>
                </a:extLst>
              </a:tr>
              <a:tr h="370840">
                <a:tc>
                  <a:txBody>
                    <a:bodyPr/>
                    <a:lstStyle/>
                    <a:p>
                      <a:r>
                        <a:rPr lang="en-US" sz="2400" dirty="0"/>
                        <a:t>Evidence/ Elaboration</a:t>
                      </a:r>
                    </a:p>
                    <a:p>
                      <a:endParaRPr lang="en-US" sz="2400"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solidFill>
                      <a:schemeClr val="tx1"/>
                    </a:solidFill>
                  </a:tcPr>
                </a:tc>
                <a:extLst>
                  <a:ext uri="{0D108BD9-81ED-4DB2-BD59-A6C34878D82A}">
                    <a16:rowId xmlns="" xmlns:a16="http://schemas.microsoft.com/office/drawing/2014/main" val="10002"/>
                  </a:ext>
                </a:extLst>
              </a:tr>
              <a:tr h="1051560">
                <a:tc>
                  <a:txBody>
                    <a:bodyPr/>
                    <a:lstStyle/>
                    <a:p>
                      <a:r>
                        <a:rPr lang="en-US" sz="2400" dirty="0"/>
                        <a:t>Conventions</a:t>
                      </a:r>
                    </a:p>
                    <a:p>
                      <a:endParaRPr lang="en-US" sz="2400" dirty="0"/>
                    </a:p>
                  </a:txBody>
                  <a:tcPr/>
                </a:tc>
                <a:tc>
                  <a:txBody>
                    <a:bodyPr/>
                    <a:lstStyle/>
                    <a:p>
                      <a:endParaRPr lang="en-US" dirty="0">
                        <a:solidFill>
                          <a:schemeClr val="tx1"/>
                        </a:solidFill>
                      </a:endParaRPr>
                    </a:p>
                  </a:txBody>
                  <a:tcPr>
                    <a:solidFill>
                      <a:schemeClr val="tx1"/>
                    </a:solidFill>
                  </a:tcPr>
                </a:tc>
                <a:tc>
                  <a:txBody>
                    <a:bodyPr/>
                    <a:lstStyle/>
                    <a:p>
                      <a:endParaRPr lang="en-US" dirty="0">
                        <a:solidFill>
                          <a:schemeClr val="tx1"/>
                        </a:solidFill>
                      </a:endParaRPr>
                    </a:p>
                  </a:txBody>
                  <a:tcPr>
                    <a:solidFill>
                      <a:schemeClr val="tx1"/>
                    </a:solidFill>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10003"/>
                  </a:ext>
                </a:extLst>
              </a:tr>
            </a:tbl>
          </a:graphicData>
        </a:graphic>
      </p:graphicFrame>
      <p:sp>
        <p:nvSpPr>
          <p:cNvPr id="3" name="Title 2"/>
          <p:cNvSpPr>
            <a:spLocks noGrp="1"/>
          </p:cNvSpPr>
          <p:nvPr>
            <p:ph type="title"/>
          </p:nvPr>
        </p:nvSpPr>
        <p:spPr>
          <a:xfrm>
            <a:off x="457200" y="274638"/>
            <a:ext cx="8458200" cy="1143000"/>
          </a:xfrm>
        </p:spPr>
        <p:txBody>
          <a:bodyPr>
            <a:noAutofit/>
          </a:bodyPr>
          <a:lstStyle/>
          <a:p>
            <a:r>
              <a:rPr lang="en-US" dirty="0"/>
              <a:t>Chart Your Scores</a:t>
            </a:r>
          </a:p>
        </p:txBody>
      </p:sp>
      <p:sp>
        <p:nvSpPr>
          <p:cNvPr id="5" name="TextBox 4"/>
          <p:cNvSpPr txBox="1"/>
          <p:nvPr/>
        </p:nvSpPr>
        <p:spPr>
          <a:xfrm>
            <a:off x="304800" y="228600"/>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
        <p:nvSpPr>
          <p:cNvPr id="2" name="Slide Number Placeholder 1"/>
          <p:cNvSpPr>
            <a:spLocks noGrp="1"/>
          </p:cNvSpPr>
          <p:nvPr>
            <p:ph type="sldNum" sz="quarter" idx="12"/>
          </p:nvPr>
        </p:nvSpPr>
        <p:spPr/>
        <p:txBody>
          <a:bodyPr/>
          <a:lstStyle/>
          <a:p>
            <a:fld id="{8E81FCBC-12BC-47C8-BE87-B3BC886BF939}" type="slidenum">
              <a:rPr lang="en-US" smtClean="0"/>
              <a:pPr/>
              <a:t>80</a:t>
            </a:fld>
            <a:endParaRPr lang="en-US"/>
          </a:p>
        </p:txBody>
      </p:sp>
    </p:spTree>
    <p:extLst>
      <p:ext uri="{BB962C8B-B14F-4D97-AF65-F5344CB8AC3E}">
        <p14:creationId xmlns:p14="http://schemas.microsoft.com/office/powerpoint/2010/main" val="33979638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Focusing on the samples and score dimensions in which there were more discrepancies within your group, try to come to consensus on </a:t>
            </a:r>
            <a:r>
              <a:rPr lang="en-US" b="1" dirty="0"/>
              <a:t>each</a:t>
            </a:r>
            <a:r>
              <a:rPr lang="en-US" dirty="0"/>
              <a:t> dimension score.</a:t>
            </a:r>
          </a:p>
          <a:p>
            <a:r>
              <a:rPr lang="en-US" dirty="0"/>
              <a:t>When explaining your scores, provide evidence and examples from the paper that support your selected score.</a:t>
            </a:r>
          </a:p>
          <a:p>
            <a:r>
              <a:rPr lang="en-US" dirty="0"/>
              <a:t>Remember: consensus may not be 100% agreement.</a:t>
            </a:r>
          </a:p>
          <a:p>
            <a:r>
              <a:rPr lang="en-US" dirty="0"/>
              <a:t>Sometimes it is okay to agree to disagree!</a:t>
            </a:r>
          </a:p>
          <a:p>
            <a:r>
              <a:rPr lang="en-US" b="1" dirty="0"/>
              <a:t>Don’t get stuck—discuss both samples.</a:t>
            </a:r>
          </a:p>
          <a:p>
            <a:pPr marL="109728" indent="0">
              <a:buNone/>
            </a:pPr>
            <a:endParaRPr lang="en-US" dirty="0"/>
          </a:p>
        </p:txBody>
      </p:sp>
      <p:sp>
        <p:nvSpPr>
          <p:cNvPr id="3" name="Title 2"/>
          <p:cNvSpPr>
            <a:spLocks noGrp="1"/>
          </p:cNvSpPr>
          <p:nvPr>
            <p:ph type="title"/>
          </p:nvPr>
        </p:nvSpPr>
        <p:spPr>
          <a:xfrm>
            <a:off x="457200" y="457200"/>
            <a:ext cx="8229600" cy="914400"/>
          </a:xfrm>
        </p:spPr>
        <p:txBody>
          <a:bodyPr>
            <a:normAutofit/>
          </a:bodyPr>
          <a:lstStyle/>
          <a:p>
            <a:r>
              <a:rPr lang="en-US" dirty="0"/>
              <a:t>Discuss Your Scores</a:t>
            </a:r>
          </a:p>
        </p:txBody>
      </p:sp>
      <p:pic>
        <p:nvPicPr>
          <p:cNvPr id="4" name="Picture 3" descr="icon_group.png"/>
          <p:cNvPicPr/>
          <p:nvPr/>
        </p:nvPicPr>
        <p:blipFill>
          <a:blip r:embed="rId3" cstate="print"/>
          <a:srcRect/>
          <a:stretch>
            <a:fillRect/>
          </a:stretch>
        </p:blipFill>
        <p:spPr>
          <a:xfrm>
            <a:off x="7620000" y="83226"/>
            <a:ext cx="1566041" cy="1288374"/>
          </a:xfrm>
          <a:prstGeom prst="rect">
            <a:avLst/>
          </a:prstGeom>
        </p:spPr>
      </p:pic>
      <p:sp>
        <p:nvSpPr>
          <p:cNvPr id="5" name="TextBox 4"/>
          <p:cNvSpPr txBox="1"/>
          <p:nvPr/>
        </p:nvSpPr>
        <p:spPr>
          <a:xfrm>
            <a:off x="276139" y="230855"/>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
        <p:nvSpPr>
          <p:cNvPr id="6" name="Slide Number Placeholder 5"/>
          <p:cNvSpPr>
            <a:spLocks noGrp="1"/>
          </p:cNvSpPr>
          <p:nvPr>
            <p:ph type="sldNum" sz="quarter" idx="12"/>
          </p:nvPr>
        </p:nvSpPr>
        <p:spPr/>
        <p:txBody>
          <a:bodyPr/>
          <a:lstStyle/>
          <a:p>
            <a:fld id="{8E81FCBC-12BC-47C8-BE87-B3BC886BF939}" type="slidenum">
              <a:rPr lang="en-US" smtClean="0"/>
              <a:pPr/>
              <a:t>81</a:t>
            </a:fld>
            <a:endParaRPr lang="en-US"/>
          </a:p>
        </p:txBody>
      </p:sp>
    </p:spTree>
    <p:extLst>
      <p:ext uri="{BB962C8B-B14F-4D97-AF65-F5344CB8AC3E}">
        <p14:creationId xmlns:p14="http://schemas.microsoft.com/office/powerpoint/2010/main" val="5358521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t>Master Scores and Rationales</a:t>
            </a:r>
          </a:p>
        </p:txBody>
      </p:sp>
      <p:sp>
        <p:nvSpPr>
          <p:cNvPr id="4" name="TextBox 3"/>
          <p:cNvSpPr txBox="1"/>
          <p:nvPr/>
        </p:nvSpPr>
        <p:spPr>
          <a:xfrm>
            <a:off x="283523" y="165288"/>
            <a:ext cx="426520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82</a:t>
            </a:fld>
            <a:endParaRPr lang="en-US"/>
          </a:p>
        </p:txBody>
      </p:sp>
      <p:sp>
        <p:nvSpPr>
          <p:cNvPr id="8" name="Content Placeholder 1"/>
          <p:cNvSpPr>
            <a:spLocks noGrp="1"/>
          </p:cNvSpPr>
          <p:nvPr>
            <p:ph idx="1"/>
          </p:nvPr>
        </p:nvSpPr>
        <p:spPr>
          <a:xfrm>
            <a:off x="457200" y="1511112"/>
            <a:ext cx="8229600" cy="4114800"/>
          </a:xfrm>
        </p:spPr>
        <p:txBody>
          <a:bodyPr>
            <a:normAutofit fontScale="92500" lnSpcReduction="20000"/>
          </a:bodyPr>
          <a:lstStyle/>
          <a:p>
            <a:pPr marL="109728" lvl="0" indent="0">
              <a:lnSpc>
                <a:spcPct val="120000"/>
              </a:lnSpc>
              <a:spcBef>
                <a:spcPts val="0"/>
              </a:spcBef>
              <a:spcAft>
                <a:spcPts val="1800"/>
              </a:spcAft>
              <a:buSzPct val="100000"/>
              <a:buNone/>
            </a:pPr>
            <a:r>
              <a:rPr lang="en-US" i="1" dirty="0">
                <a:cs typeface="Georgia"/>
              </a:rPr>
              <a:t>Elementary group: </a:t>
            </a:r>
          </a:p>
          <a:p>
            <a:pPr marL="509778" lvl="1" indent="0">
              <a:spcBef>
                <a:spcPts val="0"/>
              </a:spcBef>
              <a:spcAft>
                <a:spcPts val="1800"/>
              </a:spcAft>
              <a:buSzPct val="100000"/>
              <a:buNone/>
            </a:pPr>
            <a:r>
              <a:rPr lang="en-US" b="1" dirty="0">
                <a:cs typeface="Georgia"/>
              </a:rPr>
              <a:t>Handout 2.14—Elementary Student Samples C and D with Rationales and Highlighted Rubrics</a:t>
            </a:r>
          </a:p>
          <a:p>
            <a:pPr marL="109728" lvl="0" indent="0">
              <a:spcBef>
                <a:spcPts val="0"/>
              </a:spcBef>
              <a:spcAft>
                <a:spcPts val="1800"/>
              </a:spcAft>
              <a:buSzPct val="100000"/>
              <a:buNone/>
            </a:pPr>
            <a:r>
              <a:rPr lang="en-US" i="1" dirty="0">
                <a:cs typeface="Georgia"/>
              </a:rPr>
              <a:t>Secondary group: </a:t>
            </a:r>
          </a:p>
          <a:p>
            <a:pPr marL="509778" lvl="1" indent="0">
              <a:spcBef>
                <a:spcPts val="0"/>
              </a:spcBef>
              <a:spcAft>
                <a:spcPts val="1800"/>
              </a:spcAft>
              <a:buSzPct val="100000"/>
              <a:buNone/>
            </a:pPr>
            <a:r>
              <a:rPr lang="en-US" b="1" dirty="0">
                <a:cs typeface="Georgia"/>
              </a:rPr>
              <a:t>Handout 2.15—Secondary Student Samples C and D with Rationales and Highlighted Rubrics </a:t>
            </a:r>
          </a:p>
          <a:p>
            <a:pPr marL="566928" indent="-457200">
              <a:spcBef>
                <a:spcPts val="0"/>
              </a:spcBef>
              <a:spcAft>
                <a:spcPts val="1800"/>
              </a:spcAft>
              <a:buSzPct val="100000"/>
            </a:pPr>
            <a:r>
              <a:rPr lang="en-US" dirty="0"/>
              <a:t>Compare your group’s consensus scores with the master scores</a:t>
            </a:r>
          </a:p>
        </p:txBody>
      </p:sp>
    </p:spTree>
    <p:extLst>
      <p:ext uri="{BB962C8B-B14F-4D97-AF65-F5344CB8AC3E}">
        <p14:creationId xmlns:p14="http://schemas.microsoft.com/office/powerpoint/2010/main" val="36229780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797" y="1828800"/>
            <a:ext cx="8229600" cy="3048001"/>
          </a:xfrm>
        </p:spPr>
        <p:txBody>
          <a:bodyPr>
            <a:normAutofit/>
          </a:bodyPr>
          <a:lstStyle/>
          <a:p>
            <a:pPr algn="ctr">
              <a:buNone/>
            </a:pPr>
            <a:r>
              <a:rPr lang="en-US" sz="4000" dirty="0">
                <a:solidFill>
                  <a:srgbClr val="063760"/>
                </a:solidFill>
                <a:ea typeface="+mj-ea"/>
                <a:cs typeface="+mj-cs"/>
              </a:rPr>
              <a:t>Questions about the master scores and rationales?</a:t>
            </a:r>
          </a:p>
        </p:txBody>
      </p:sp>
      <p:sp>
        <p:nvSpPr>
          <p:cNvPr id="4" name="TextBox 3"/>
          <p:cNvSpPr txBox="1"/>
          <p:nvPr/>
        </p:nvSpPr>
        <p:spPr>
          <a:xfrm>
            <a:off x="304800" y="381000"/>
            <a:ext cx="4315797" cy="646331"/>
          </a:xfrm>
          <a:prstGeom prst="rect">
            <a:avLst/>
          </a:prstGeom>
          <a:noFill/>
        </p:spPr>
        <p:txBody>
          <a:bodyPr wrap="none" rtlCol="0">
            <a:spAutoFit/>
          </a:bodyPr>
          <a:lstStyle/>
          <a:p>
            <a:r>
              <a:rPr lang="en-US" dirty="0">
                <a:solidFill>
                  <a:srgbClr val="053760"/>
                </a:solidFill>
              </a:rPr>
              <a:t>Session 2.F: Score and Discuss Two Samples</a:t>
            </a:r>
          </a:p>
          <a:p>
            <a:endParaRPr lang="en-US" dirty="0"/>
          </a:p>
        </p:txBody>
      </p:sp>
      <p:sp>
        <p:nvSpPr>
          <p:cNvPr id="2" name="Slide Number Placeholder 1"/>
          <p:cNvSpPr>
            <a:spLocks noGrp="1"/>
          </p:cNvSpPr>
          <p:nvPr>
            <p:ph type="sldNum" sz="quarter" idx="12"/>
          </p:nvPr>
        </p:nvSpPr>
        <p:spPr/>
        <p:txBody>
          <a:bodyPr/>
          <a:lstStyle/>
          <a:p>
            <a:fld id="{8E81FCBC-12BC-47C8-BE87-B3BC886BF939}" type="slidenum">
              <a:rPr lang="en-US" smtClean="0"/>
              <a:pPr/>
              <a:t>83</a:t>
            </a:fld>
            <a:endParaRPr lang="en-US"/>
          </a:p>
        </p:txBody>
      </p:sp>
    </p:spTree>
    <p:extLst>
      <p:ext uri="{BB962C8B-B14F-4D97-AF65-F5344CB8AC3E}">
        <p14:creationId xmlns:p14="http://schemas.microsoft.com/office/powerpoint/2010/main" val="21994161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1143000"/>
            <a:ext cx="7772400" cy="1829761"/>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Session 2.G: </a:t>
            </a:r>
            <a:r>
              <a:rPr lang="en-US" dirty="0"/>
              <a:t/>
            </a:r>
            <a:br>
              <a:rPr lang="en-US" dirty="0"/>
            </a:br>
            <a:r>
              <a:rPr lang="en-US" dirty="0">
                <a:solidFill>
                  <a:srgbClr val="053760"/>
                </a:solidFill>
              </a:rPr>
              <a:t>Review of Full Scoring Guides and Other Writing Rubrics</a:t>
            </a:r>
          </a:p>
        </p:txBody>
      </p:sp>
      <p:sp>
        <p:nvSpPr>
          <p:cNvPr id="4" name="Slide Number Placeholder 3"/>
          <p:cNvSpPr>
            <a:spLocks noGrp="1"/>
          </p:cNvSpPr>
          <p:nvPr>
            <p:ph type="sldNum" sz="quarter" idx="12"/>
          </p:nvPr>
        </p:nvSpPr>
        <p:spPr/>
        <p:txBody>
          <a:bodyPr/>
          <a:lstStyle/>
          <a:p>
            <a:fld id="{8E81FCBC-12BC-47C8-BE87-B3BC886BF939}" type="slidenum">
              <a:rPr lang="en-US" smtClean="0"/>
              <a:pPr/>
              <a:t>84</a:t>
            </a:fld>
            <a:endParaRPr lang="en-US"/>
          </a:p>
        </p:txBody>
      </p:sp>
      <p:sp>
        <p:nvSpPr>
          <p:cNvPr id="5" name="Subtitle 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39482815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t>Quick Review/Prime for Future Study</a:t>
            </a:r>
          </a:p>
        </p:txBody>
      </p:sp>
      <p:sp>
        <p:nvSpPr>
          <p:cNvPr id="4" name="TextBox 3"/>
          <p:cNvSpPr txBox="1"/>
          <p:nvPr/>
        </p:nvSpPr>
        <p:spPr>
          <a:xfrm>
            <a:off x="283523" y="165288"/>
            <a:ext cx="6604629" cy="646331"/>
          </a:xfrm>
          <a:prstGeom prst="rect">
            <a:avLst/>
          </a:prstGeom>
          <a:noFill/>
        </p:spPr>
        <p:txBody>
          <a:bodyPr wrap="none" rtlCol="0">
            <a:spAutoFit/>
          </a:bodyPr>
          <a:lstStyle/>
          <a:p>
            <a:r>
              <a:rPr lang="en-US" dirty="0">
                <a:solidFill>
                  <a:srgbClr val="053760"/>
                </a:solidFill>
              </a:rPr>
              <a:t>Session 2.G: Review of Full Scoring Guides and Other Writing Rubrics</a:t>
            </a:r>
          </a:p>
          <a:p>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85</a:t>
            </a:fld>
            <a:endParaRPr lang="en-US"/>
          </a:p>
        </p:txBody>
      </p:sp>
      <p:sp>
        <p:nvSpPr>
          <p:cNvPr id="8" name="Content Placeholder 1"/>
          <p:cNvSpPr>
            <a:spLocks noGrp="1"/>
          </p:cNvSpPr>
          <p:nvPr>
            <p:ph idx="1"/>
          </p:nvPr>
        </p:nvSpPr>
        <p:spPr>
          <a:xfrm>
            <a:off x="457200" y="1143000"/>
            <a:ext cx="8229600" cy="4114800"/>
          </a:xfrm>
        </p:spPr>
        <p:txBody>
          <a:bodyPr>
            <a:normAutofit fontScale="92500" lnSpcReduction="10000"/>
          </a:bodyPr>
          <a:lstStyle/>
          <a:p>
            <a:pPr marL="109728" lvl="0" indent="0">
              <a:lnSpc>
                <a:spcPct val="120000"/>
              </a:lnSpc>
              <a:spcBef>
                <a:spcPts val="0"/>
              </a:spcBef>
              <a:spcAft>
                <a:spcPts val="1800"/>
              </a:spcAft>
              <a:buSzPct val="100000"/>
              <a:buNone/>
            </a:pPr>
            <a:r>
              <a:rPr lang="en-US" i="1" dirty="0">
                <a:cs typeface="Georgia"/>
              </a:rPr>
              <a:t>Scan</a:t>
            </a:r>
            <a:r>
              <a:rPr lang="en-US" dirty="0">
                <a:cs typeface="Georgia"/>
              </a:rPr>
              <a:t> Two Resources</a:t>
            </a:r>
          </a:p>
          <a:p>
            <a:pPr marL="566928" indent="-457200">
              <a:lnSpc>
                <a:spcPct val="120000"/>
              </a:lnSpc>
              <a:spcBef>
                <a:spcPts val="0"/>
              </a:spcBef>
              <a:spcAft>
                <a:spcPts val="1800"/>
              </a:spcAft>
              <a:buSzPct val="100000"/>
            </a:pPr>
            <a:r>
              <a:rPr lang="en-US" dirty="0">
                <a:cs typeface="Georgia"/>
              </a:rPr>
              <a:t>Full Scoring Guide for the Performance Task</a:t>
            </a:r>
          </a:p>
          <a:p>
            <a:pPr marL="966978" lvl="1" indent="-457200">
              <a:lnSpc>
                <a:spcPct val="120000"/>
              </a:lnSpc>
              <a:spcBef>
                <a:spcPts val="0"/>
              </a:spcBef>
              <a:spcAft>
                <a:spcPts val="1800"/>
              </a:spcAft>
              <a:buSzPct val="100000"/>
            </a:pPr>
            <a:r>
              <a:rPr lang="en-US" dirty="0">
                <a:cs typeface="Georgia"/>
              </a:rPr>
              <a:t>Take note of scoring criteria for research questions.</a:t>
            </a:r>
          </a:p>
          <a:p>
            <a:pPr marL="566928" indent="-457200">
              <a:lnSpc>
                <a:spcPct val="120000"/>
              </a:lnSpc>
              <a:spcBef>
                <a:spcPts val="0"/>
              </a:spcBef>
              <a:spcAft>
                <a:spcPts val="1800"/>
              </a:spcAft>
              <a:buSzPct val="100000"/>
            </a:pPr>
            <a:r>
              <a:rPr lang="en-US" dirty="0">
                <a:cs typeface="Georgia"/>
              </a:rPr>
              <a:t>Full Set of SBAC Performance Task Writing Rubrics</a:t>
            </a:r>
          </a:p>
          <a:p>
            <a:pPr marL="966978" lvl="1" indent="-457200">
              <a:lnSpc>
                <a:spcPct val="120000"/>
              </a:lnSpc>
              <a:spcBef>
                <a:spcPts val="0"/>
              </a:spcBef>
              <a:spcAft>
                <a:spcPts val="1800"/>
              </a:spcAft>
              <a:buSzPct val="100000"/>
            </a:pPr>
            <a:r>
              <a:rPr lang="en-US" dirty="0">
                <a:cs typeface="Georgia"/>
              </a:rPr>
              <a:t>Take note of key similarities/differences.</a:t>
            </a:r>
          </a:p>
        </p:txBody>
      </p:sp>
    </p:spTree>
    <p:extLst>
      <p:ext uri="{BB962C8B-B14F-4D97-AF65-F5344CB8AC3E}">
        <p14:creationId xmlns:p14="http://schemas.microsoft.com/office/powerpoint/2010/main" val="28545217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838200"/>
            <a:ext cx="8229600" cy="914400"/>
          </a:xfrm>
        </p:spPr>
        <p:txBody>
          <a:bodyPr>
            <a:noAutofit/>
          </a:bodyPr>
          <a:lstStyle/>
          <a:p>
            <a:r>
              <a:rPr lang="en-US" dirty="0">
                <a:solidFill>
                  <a:schemeClr val="tx2">
                    <a:lumMod val="75000"/>
                  </a:schemeClr>
                </a:solidFill>
              </a:rPr>
              <a:t>Note: Three Research Question Formats</a:t>
            </a:r>
          </a:p>
        </p:txBody>
      </p:sp>
      <p:sp>
        <p:nvSpPr>
          <p:cNvPr id="10" name="Content Placeholder 1"/>
          <p:cNvSpPr>
            <a:spLocks noGrp="1"/>
          </p:cNvSpPr>
          <p:nvPr>
            <p:ph idx="1"/>
          </p:nvPr>
        </p:nvSpPr>
        <p:spPr>
          <a:xfrm>
            <a:off x="381000" y="1828800"/>
            <a:ext cx="8229600" cy="4005072"/>
          </a:xfrm>
        </p:spPr>
        <p:txBody>
          <a:bodyPr>
            <a:normAutofit/>
          </a:bodyPr>
          <a:lstStyle/>
          <a:p>
            <a:r>
              <a:rPr lang="en-US" sz="3200" dirty="0"/>
              <a:t>Short text (2 points)</a:t>
            </a:r>
          </a:p>
          <a:p>
            <a:r>
              <a:rPr lang="en-US" sz="3200" dirty="0"/>
              <a:t>Multiple choice (1 point)  </a:t>
            </a:r>
          </a:p>
          <a:p>
            <a:r>
              <a:rPr lang="en-US" sz="3200" dirty="0"/>
              <a:t>Matching table (1 point)</a:t>
            </a:r>
          </a:p>
        </p:txBody>
      </p:sp>
      <p:sp>
        <p:nvSpPr>
          <p:cNvPr id="4" name="TextBox 3"/>
          <p:cNvSpPr txBox="1"/>
          <p:nvPr/>
        </p:nvSpPr>
        <p:spPr>
          <a:xfrm>
            <a:off x="457200" y="381000"/>
            <a:ext cx="6604629" cy="646331"/>
          </a:xfrm>
          <a:prstGeom prst="rect">
            <a:avLst/>
          </a:prstGeom>
          <a:noFill/>
        </p:spPr>
        <p:txBody>
          <a:bodyPr wrap="none" rtlCol="0">
            <a:spAutoFit/>
          </a:bodyPr>
          <a:lstStyle/>
          <a:p>
            <a:r>
              <a:rPr lang="en-US" dirty="0">
                <a:solidFill>
                  <a:srgbClr val="053760"/>
                </a:solidFill>
              </a:rPr>
              <a:t>Session 2.G: Review of Full Scoring Guides and Other Writing Rubrics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1FCBC-12BC-47C8-BE87-B3BC886BF93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87602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838200"/>
            <a:ext cx="8229600" cy="914400"/>
          </a:xfrm>
        </p:spPr>
        <p:txBody>
          <a:bodyPr>
            <a:noAutofit/>
          </a:bodyPr>
          <a:lstStyle/>
          <a:p>
            <a:r>
              <a:rPr lang="en-US" dirty="0">
                <a:solidFill>
                  <a:schemeClr val="tx2">
                    <a:lumMod val="75000"/>
                  </a:schemeClr>
                </a:solidFill>
              </a:rPr>
              <a:t>Note: Writing Purposes for Grade Spans</a:t>
            </a:r>
          </a:p>
        </p:txBody>
      </p:sp>
      <p:sp>
        <p:nvSpPr>
          <p:cNvPr id="10" name="Content Placeholder 1"/>
          <p:cNvSpPr>
            <a:spLocks noGrp="1"/>
          </p:cNvSpPr>
          <p:nvPr>
            <p:ph idx="1"/>
          </p:nvPr>
        </p:nvSpPr>
        <p:spPr>
          <a:xfrm>
            <a:off x="442332" y="1828800"/>
            <a:ext cx="8229600" cy="4005072"/>
          </a:xfrm>
        </p:spPr>
        <p:txBody>
          <a:bodyPr>
            <a:normAutofit/>
          </a:bodyPr>
          <a:lstStyle/>
          <a:p>
            <a:r>
              <a:rPr lang="en-US" dirty="0"/>
              <a:t>Opinion (Grades 3–5)</a:t>
            </a:r>
            <a:endParaRPr lang="en-US" sz="3200" dirty="0"/>
          </a:p>
          <a:p>
            <a:r>
              <a:rPr lang="en-US" dirty="0"/>
              <a:t>Informational (Grades 3–5)</a:t>
            </a:r>
            <a:endParaRPr lang="en-US" sz="3200" dirty="0"/>
          </a:p>
          <a:p>
            <a:r>
              <a:rPr lang="en-US" sz="3200" dirty="0"/>
              <a:t>Narrative (Grades 3–8)</a:t>
            </a:r>
          </a:p>
          <a:p>
            <a:r>
              <a:rPr lang="en-US" dirty="0"/>
              <a:t>Argumentative (Grades 6–11)</a:t>
            </a:r>
            <a:endParaRPr lang="en-US" sz="3200" dirty="0"/>
          </a:p>
          <a:p>
            <a:r>
              <a:rPr lang="en-US" dirty="0"/>
              <a:t>Explanatory (Grades 6–11)</a:t>
            </a:r>
            <a:endParaRPr lang="en-US" sz="3200" dirty="0"/>
          </a:p>
        </p:txBody>
      </p:sp>
      <p:sp>
        <p:nvSpPr>
          <p:cNvPr id="4" name="TextBox 3"/>
          <p:cNvSpPr txBox="1"/>
          <p:nvPr/>
        </p:nvSpPr>
        <p:spPr>
          <a:xfrm>
            <a:off x="457200" y="381000"/>
            <a:ext cx="6604629" cy="646331"/>
          </a:xfrm>
          <a:prstGeom prst="rect">
            <a:avLst/>
          </a:prstGeom>
          <a:noFill/>
        </p:spPr>
        <p:txBody>
          <a:bodyPr wrap="none" rtlCol="0">
            <a:spAutoFit/>
          </a:bodyPr>
          <a:lstStyle/>
          <a:p>
            <a:r>
              <a:rPr lang="en-US" dirty="0">
                <a:solidFill>
                  <a:srgbClr val="053760"/>
                </a:solidFill>
              </a:rPr>
              <a:t>Session 2.G: Review of Full Scoring Guides and Other Writing Rubrics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1FCBC-12BC-47C8-BE87-B3BC886BF93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6" name="Straight Connector 5"/>
          <p:cNvCxnSpPr/>
          <p:nvPr/>
        </p:nvCxnSpPr>
        <p:spPr>
          <a:xfrm>
            <a:off x="3886200" y="3505200"/>
            <a:ext cx="609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p:cNvCxnSpPr>
          <p:nvPr/>
        </p:nvCxnSpPr>
        <p:spPr>
          <a:xfrm flipH="1">
            <a:off x="4495800" y="2057400"/>
            <a:ext cx="22860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cxnSpLocks/>
          </p:cNvCxnSpPr>
          <p:nvPr/>
        </p:nvCxnSpPr>
        <p:spPr>
          <a:xfrm flipH="1">
            <a:off x="5829300" y="3886200"/>
            <a:ext cx="9525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cxnSpLocks/>
          </p:cNvCxnSpPr>
          <p:nvPr/>
        </p:nvCxnSpPr>
        <p:spPr>
          <a:xfrm>
            <a:off x="6781800" y="2057400"/>
            <a:ext cx="0" cy="1828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cxnSpLocks/>
          </p:cNvCxnSpPr>
          <p:nvPr/>
        </p:nvCxnSpPr>
        <p:spPr>
          <a:xfrm>
            <a:off x="6134100" y="2693020"/>
            <a:ext cx="0" cy="18190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cxnSpLocks/>
          </p:cNvCxnSpPr>
          <p:nvPr/>
        </p:nvCxnSpPr>
        <p:spPr>
          <a:xfrm flipH="1">
            <a:off x="5486400" y="2693020"/>
            <a:ext cx="6477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cxnSpLocks/>
          </p:cNvCxnSpPr>
          <p:nvPr/>
        </p:nvCxnSpPr>
        <p:spPr>
          <a:xfrm flipH="1" flipV="1">
            <a:off x="5295900" y="4495800"/>
            <a:ext cx="838200" cy="163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1714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t>Scoring Guide</a:t>
            </a:r>
          </a:p>
        </p:txBody>
      </p:sp>
      <p:sp>
        <p:nvSpPr>
          <p:cNvPr id="4" name="TextBox 3"/>
          <p:cNvSpPr txBox="1"/>
          <p:nvPr/>
        </p:nvSpPr>
        <p:spPr>
          <a:xfrm>
            <a:off x="283523" y="165288"/>
            <a:ext cx="6604629" cy="646331"/>
          </a:xfrm>
          <a:prstGeom prst="rect">
            <a:avLst/>
          </a:prstGeom>
          <a:noFill/>
        </p:spPr>
        <p:txBody>
          <a:bodyPr wrap="none" rtlCol="0">
            <a:spAutoFit/>
          </a:bodyPr>
          <a:lstStyle/>
          <a:p>
            <a:r>
              <a:rPr lang="en-US" dirty="0">
                <a:solidFill>
                  <a:srgbClr val="053760"/>
                </a:solidFill>
              </a:rPr>
              <a:t>Session 2.G: Review of Full Scoring Guides and Other Writing Rubrics</a:t>
            </a:r>
          </a:p>
          <a:p>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88</a:t>
            </a:fld>
            <a:endParaRPr lang="en-US"/>
          </a:p>
        </p:txBody>
      </p:sp>
      <p:sp>
        <p:nvSpPr>
          <p:cNvPr id="8" name="Content Placeholder 1"/>
          <p:cNvSpPr>
            <a:spLocks noGrp="1"/>
          </p:cNvSpPr>
          <p:nvPr>
            <p:ph idx="1"/>
          </p:nvPr>
        </p:nvSpPr>
        <p:spPr>
          <a:xfrm>
            <a:off x="457200" y="1511112"/>
            <a:ext cx="8229600" cy="4114800"/>
          </a:xfrm>
        </p:spPr>
        <p:txBody>
          <a:bodyPr>
            <a:normAutofit/>
          </a:bodyPr>
          <a:lstStyle/>
          <a:p>
            <a:pPr marL="109728" lvl="0" indent="0">
              <a:lnSpc>
                <a:spcPct val="120000"/>
              </a:lnSpc>
              <a:spcBef>
                <a:spcPts val="0"/>
              </a:spcBef>
              <a:spcAft>
                <a:spcPts val="1800"/>
              </a:spcAft>
              <a:buSzPct val="100000"/>
              <a:buNone/>
            </a:pPr>
            <a:r>
              <a:rPr lang="en-US" i="1" dirty="0">
                <a:cs typeface="Georgia"/>
              </a:rPr>
              <a:t>Elementary group: </a:t>
            </a:r>
          </a:p>
          <a:p>
            <a:pPr marL="509778" lvl="1" indent="0">
              <a:spcBef>
                <a:spcPts val="0"/>
              </a:spcBef>
              <a:spcAft>
                <a:spcPts val="1800"/>
              </a:spcAft>
              <a:buSzPct val="100000"/>
              <a:buNone/>
            </a:pPr>
            <a:r>
              <a:rPr lang="en-US" b="1" dirty="0">
                <a:cs typeface="Georgia"/>
              </a:rPr>
              <a:t>Handout 2.16—Full Scoring Guide for the Grade 5 ELA Performance Task</a:t>
            </a:r>
          </a:p>
          <a:p>
            <a:pPr marL="109728" lvl="0" indent="0">
              <a:spcBef>
                <a:spcPts val="0"/>
              </a:spcBef>
              <a:spcAft>
                <a:spcPts val="1800"/>
              </a:spcAft>
              <a:buSzPct val="100000"/>
              <a:buNone/>
            </a:pPr>
            <a:r>
              <a:rPr lang="en-US" i="1" dirty="0">
                <a:cs typeface="Georgia"/>
              </a:rPr>
              <a:t>Secondary group: </a:t>
            </a:r>
          </a:p>
          <a:p>
            <a:pPr marL="509778" lvl="1" indent="0">
              <a:spcBef>
                <a:spcPts val="0"/>
              </a:spcBef>
              <a:spcAft>
                <a:spcPts val="1800"/>
              </a:spcAft>
              <a:buSzPct val="100000"/>
              <a:buNone/>
            </a:pPr>
            <a:r>
              <a:rPr lang="en-US" b="1" dirty="0">
                <a:cs typeface="Georgia"/>
              </a:rPr>
              <a:t>Handout 2.17—Full Scoring Guide for the Grade 8 ELA Performance Task	</a:t>
            </a:r>
          </a:p>
        </p:txBody>
      </p:sp>
    </p:spTree>
    <p:extLst>
      <p:ext uri="{BB962C8B-B14F-4D97-AF65-F5344CB8AC3E}">
        <p14:creationId xmlns:p14="http://schemas.microsoft.com/office/powerpoint/2010/main" val="22816185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a:t>Writing Rubrics</a:t>
            </a:r>
          </a:p>
        </p:txBody>
      </p:sp>
      <p:sp>
        <p:nvSpPr>
          <p:cNvPr id="4" name="TextBox 3"/>
          <p:cNvSpPr txBox="1"/>
          <p:nvPr/>
        </p:nvSpPr>
        <p:spPr>
          <a:xfrm>
            <a:off x="283523" y="165288"/>
            <a:ext cx="6604629" cy="646331"/>
          </a:xfrm>
          <a:prstGeom prst="rect">
            <a:avLst/>
          </a:prstGeom>
          <a:noFill/>
        </p:spPr>
        <p:txBody>
          <a:bodyPr wrap="none" rtlCol="0">
            <a:spAutoFit/>
          </a:bodyPr>
          <a:lstStyle/>
          <a:p>
            <a:r>
              <a:rPr lang="en-US" dirty="0">
                <a:solidFill>
                  <a:srgbClr val="053760"/>
                </a:solidFill>
              </a:rPr>
              <a:t>Session 2.G: Review of Full Scoring Guides and Other Writing Rubrics</a:t>
            </a:r>
          </a:p>
          <a:p>
            <a:endParaRPr lang="en-US" dirty="0"/>
          </a:p>
        </p:txBody>
      </p:sp>
      <p:sp>
        <p:nvSpPr>
          <p:cNvPr id="3" name="Slide Number Placeholder 2"/>
          <p:cNvSpPr>
            <a:spLocks noGrp="1"/>
          </p:cNvSpPr>
          <p:nvPr>
            <p:ph type="sldNum" sz="quarter" idx="12"/>
          </p:nvPr>
        </p:nvSpPr>
        <p:spPr/>
        <p:txBody>
          <a:bodyPr/>
          <a:lstStyle/>
          <a:p>
            <a:fld id="{8E81FCBC-12BC-47C8-BE87-B3BC886BF939}" type="slidenum">
              <a:rPr lang="en-US" smtClean="0"/>
              <a:pPr/>
              <a:t>89</a:t>
            </a:fld>
            <a:endParaRPr lang="en-US"/>
          </a:p>
        </p:txBody>
      </p:sp>
      <p:sp>
        <p:nvSpPr>
          <p:cNvPr id="8" name="Content Placeholder 1"/>
          <p:cNvSpPr>
            <a:spLocks noGrp="1"/>
          </p:cNvSpPr>
          <p:nvPr>
            <p:ph idx="1"/>
          </p:nvPr>
        </p:nvSpPr>
        <p:spPr>
          <a:xfrm>
            <a:off x="457200" y="1511112"/>
            <a:ext cx="8229600" cy="4114800"/>
          </a:xfrm>
        </p:spPr>
        <p:txBody>
          <a:bodyPr>
            <a:normAutofit/>
          </a:bodyPr>
          <a:lstStyle/>
          <a:p>
            <a:pPr marL="109728" lvl="0" indent="0">
              <a:spcBef>
                <a:spcPts val="0"/>
              </a:spcBef>
              <a:spcAft>
                <a:spcPts val="1800"/>
              </a:spcAft>
              <a:buSzPct val="100000"/>
              <a:buNone/>
            </a:pPr>
            <a:r>
              <a:rPr lang="en-US" i="1" dirty="0">
                <a:cs typeface="Georgia"/>
              </a:rPr>
              <a:t>Both groups: </a:t>
            </a:r>
          </a:p>
          <a:p>
            <a:pPr marL="509778" lvl="1" indent="0">
              <a:spcBef>
                <a:spcPts val="0"/>
              </a:spcBef>
              <a:spcAft>
                <a:spcPts val="1800"/>
              </a:spcAft>
              <a:buSzPct val="100000"/>
              <a:buNone/>
            </a:pPr>
            <a:r>
              <a:rPr lang="en-US" b="1" dirty="0">
                <a:cs typeface="Georgia"/>
              </a:rPr>
              <a:t>Handout 2.18—Smarter Balanced Performance Task Writing Rubrics</a:t>
            </a:r>
          </a:p>
          <a:p>
            <a:pPr marL="509778" lvl="1" indent="0">
              <a:spcBef>
                <a:spcPts val="0"/>
              </a:spcBef>
              <a:spcAft>
                <a:spcPts val="1800"/>
              </a:spcAft>
              <a:buSzPct val="100000"/>
              <a:buNone/>
            </a:pPr>
            <a:r>
              <a:rPr lang="en-US" b="1" dirty="0">
                <a:cs typeface="Georgia"/>
              </a:rPr>
              <a:t>	</a:t>
            </a:r>
          </a:p>
        </p:txBody>
      </p:sp>
    </p:spTree>
    <p:extLst>
      <p:ext uri="{BB962C8B-B14F-4D97-AF65-F5344CB8AC3E}">
        <p14:creationId xmlns:p14="http://schemas.microsoft.com/office/powerpoint/2010/main" val="336049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001000" cy="296445"/>
          </a:xfrm>
        </p:spPr>
        <p:txBody>
          <a:bodyPr>
            <a:noAutofit/>
          </a:bodyPr>
          <a:lstStyle/>
          <a:p>
            <a:r>
              <a:rPr lang="en-US" sz="3300" dirty="0"/>
              <a:t>Session 1.B and 1.C Objectives</a:t>
            </a:r>
          </a:p>
        </p:txBody>
      </p:sp>
      <p:sp>
        <p:nvSpPr>
          <p:cNvPr id="3" name="Content Placeholder 2"/>
          <p:cNvSpPr>
            <a:spLocks noGrp="1"/>
          </p:cNvSpPr>
          <p:nvPr>
            <p:ph idx="1"/>
          </p:nvPr>
        </p:nvSpPr>
        <p:spPr/>
        <p:txBody>
          <a:bodyPr>
            <a:normAutofit/>
          </a:bodyPr>
          <a:lstStyle/>
          <a:p>
            <a:r>
              <a:rPr lang="en-US" sz="3000" dirty="0"/>
              <a:t>Develop a shared understanding of the intended purposes of different types of assessment within a balanced assessment system</a:t>
            </a:r>
          </a:p>
          <a:p>
            <a:r>
              <a:rPr lang="en-US" sz="3000" dirty="0"/>
              <a:t>Understand the role of performance assessment in providing robust evidence of student learning</a:t>
            </a:r>
          </a:p>
          <a:p>
            <a:r>
              <a:rPr lang="en-US" sz="3000" dirty="0"/>
              <a:t>Understand the role of performance assessment within the design of the Smarter Balanced Assessment System</a:t>
            </a:r>
            <a:endParaRPr lang="en-US" dirty="0"/>
          </a:p>
        </p:txBody>
      </p:sp>
      <p:sp>
        <p:nvSpPr>
          <p:cNvPr id="5" name="TextBox 4"/>
          <p:cNvSpPr txBox="1"/>
          <p:nvPr/>
        </p:nvSpPr>
        <p:spPr>
          <a:xfrm>
            <a:off x="152400" y="128588"/>
            <a:ext cx="4273550" cy="369332"/>
          </a:xfrm>
          <a:prstGeom prst="rect">
            <a:avLst/>
          </a:prstGeom>
          <a:noFill/>
        </p:spPr>
        <p:txBody>
          <a:bodyPr wrap="square" rtlCol="0" anchor="t">
            <a:spAutoFit/>
          </a:bodyPr>
          <a:lstStyle/>
          <a:p>
            <a:r>
              <a:rPr lang="x-none" dirty="0">
                <a:solidFill>
                  <a:srgbClr val="053760"/>
                </a:solidFill>
              </a:rPr>
              <a:t>Session 1</a:t>
            </a:r>
            <a:r>
              <a:rPr lang="en-US" dirty="0">
                <a:solidFill>
                  <a:srgbClr val="053760"/>
                </a:solidFill>
              </a:rPr>
              <a:t>.B</a:t>
            </a:r>
            <a:r>
              <a:rPr lang="x-none" dirty="0">
                <a:solidFill>
                  <a:srgbClr val="053760"/>
                </a:solidFill>
              </a:rPr>
              <a:t>: </a:t>
            </a:r>
            <a:r>
              <a:rPr lang="en-US" dirty="0">
                <a:solidFill>
                  <a:srgbClr val="053760"/>
                </a:solidFill>
              </a:rPr>
              <a:t>Types of </a:t>
            </a:r>
            <a:r>
              <a:rPr lang="x-none" dirty="0">
                <a:solidFill>
                  <a:srgbClr val="053760"/>
                </a:solidFill>
              </a:rPr>
              <a:t>Assessment</a:t>
            </a:r>
          </a:p>
        </p:txBody>
      </p:sp>
    </p:spTree>
    <p:extLst>
      <p:ext uri="{BB962C8B-B14F-4D97-AF65-F5344CB8AC3E}">
        <p14:creationId xmlns:p14="http://schemas.microsoft.com/office/powerpoint/2010/main" val="16468562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797" y="1828800"/>
            <a:ext cx="8229600" cy="3048001"/>
          </a:xfrm>
        </p:spPr>
        <p:txBody>
          <a:bodyPr>
            <a:normAutofit fontScale="92500" lnSpcReduction="10000"/>
          </a:bodyPr>
          <a:lstStyle/>
          <a:p>
            <a:pPr algn="ctr">
              <a:buNone/>
            </a:pPr>
            <a:r>
              <a:rPr lang="en-US" sz="4000" dirty="0">
                <a:solidFill>
                  <a:srgbClr val="063760"/>
                </a:solidFill>
                <a:ea typeface="+mj-ea"/>
                <a:cs typeface="+mj-cs"/>
              </a:rPr>
              <a:t>Questions about the scoring guides or rubrics?</a:t>
            </a:r>
          </a:p>
          <a:p>
            <a:pPr algn="ctr">
              <a:buNone/>
            </a:pPr>
            <a:endParaRPr lang="en-US" sz="4000" dirty="0">
              <a:solidFill>
                <a:srgbClr val="063760"/>
              </a:solidFill>
              <a:ea typeface="+mj-ea"/>
              <a:cs typeface="+mj-cs"/>
            </a:endParaRPr>
          </a:p>
          <a:p>
            <a:pPr algn="ctr">
              <a:buNone/>
            </a:pPr>
            <a:r>
              <a:rPr lang="en-US" sz="4000" dirty="0">
                <a:solidFill>
                  <a:srgbClr val="063760"/>
                </a:solidFill>
                <a:ea typeface="+mj-ea"/>
                <a:cs typeface="+mj-cs"/>
              </a:rPr>
              <a:t>Any burning questions from Session 2 overall?</a:t>
            </a:r>
          </a:p>
        </p:txBody>
      </p:sp>
      <p:sp>
        <p:nvSpPr>
          <p:cNvPr id="4" name="TextBox 3"/>
          <p:cNvSpPr txBox="1"/>
          <p:nvPr/>
        </p:nvSpPr>
        <p:spPr>
          <a:xfrm>
            <a:off x="304800" y="381000"/>
            <a:ext cx="4315797" cy="646331"/>
          </a:xfrm>
          <a:prstGeom prst="rect">
            <a:avLst/>
          </a:prstGeom>
          <a:noFill/>
        </p:spPr>
        <p:txBody>
          <a:bodyPr wrap="none" rtlCol="0">
            <a:spAutoFit/>
          </a:bodyPr>
          <a:lstStyle/>
          <a:p>
            <a:r>
              <a:rPr lang="en-US" dirty="0">
                <a:solidFill>
                  <a:srgbClr val="053760"/>
                </a:solidFill>
              </a:rPr>
              <a:t>Session 2.G: Score and Discuss Two Samples</a:t>
            </a:r>
          </a:p>
          <a:p>
            <a:endParaRPr lang="en-US" dirty="0"/>
          </a:p>
        </p:txBody>
      </p:sp>
      <p:sp>
        <p:nvSpPr>
          <p:cNvPr id="2" name="Slide Number Placeholder 1"/>
          <p:cNvSpPr>
            <a:spLocks noGrp="1"/>
          </p:cNvSpPr>
          <p:nvPr>
            <p:ph type="sldNum" sz="quarter" idx="12"/>
          </p:nvPr>
        </p:nvSpPr>
        <p:spPr/>
        <p:txBody>
          <a:bodyPr/>
          <a:lstStyle/>
          <a:p>
            <a:fld id="{8E81FCBC-12BC-47C8-BE87-B3BC886BF939}" type="slidenum">
              <a:rPr lang="en-US" smtClean="0"/>
              <a:pPr/>
              <a:t>90</a:t>
            </a:fld>
            <a:endParaRPr lang="en-US"/>
          </a:p>
        </p:txBody>
      </p:sp>
    </p:spTree>
    <p:extLst>
      <p:ext uri="{BB962C8B-B14F-4D97-AF65-F5344CB8AC3E}">
        <p14:creationId xmlns:p14="http://schemas.microsoft.com/office/powerpoint/2010/main" val="8517571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a:solidFill>
                  <a:srgbClr val="053760"/>
                </a:solidFill>
              </a:rPr>
              <a:t>Session 3: Learning from Student Work on Performance Tasks</a:t>
            </a:r>
          </a:p>
        </p:txBody>
      </p:sp>
    </p:spTree>
    <p:extLst>
      <p:ext uri="{BB962C8B-B14F-4D97-AF65-F5344CB8AC3E}">
        <p14:creationId xmlns:p14="http://schemas.microsoft.com/office/powerpoint/2010/main" val="5878345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3 Objectives </a:t>
            </a:r>
          </a:p>
        </p:txBody>
      </p:sp>
      <p:sp>
        <p:nvSpPr>
          <p:cNvPr id="2" name="Content Placeholder 1"/>
          <p:cNvSpPr>
            <a:spLocks noGrp="1"/>
          </p:cNvSpPr>
          <p:nvPr>
            <p:ph idx="1"/>
          </p:nvPr>
        </p:nvSpPr>
        <p:spPr/>
        <p:txBody>
          <a:bodyPr>
            <a:noAutofit/>
          </a:bodyPr>
          <a:lstStyle/>
          <a:p>
            <a:r>
              <a:rPr lang="en-US" sz="2800" dirty="0"/>
              <a:t>Deepen understanding of the formative assessment process</a:t>
            </a:r>
          </a:p>
          <a:p>
            <a:r>
              <a:rPr lang="en-US" sz="2800" dirty="0"/>
              <a:t>Analyze evidence of student learning elicited by a rigorous performance task</a:t>
            </a:r>
          </a:p>
          <a:p>
            <a:r>
              <a:rPr lang="en-US" sz="2800" dirty="0"/>
              <a:t>Explore meaningful ways of responding to evidence of student learning</a:t>
            </a:r>
          </a:p>
          <a:p>
            <a:r>
              <a:rPr lang="en-US" sz="2800" dirty="0"/>
              <a:t>Plan for modifying instruction based on evidence of student learning</a:t>
            </a:r>
          </a:p>
        </p:txBody>
      </p:sp>
      <p:sp>
        <p:nvSpPr>
          <p:cNvPr id="4" name="TextBox 3"/>
          <p:cNvSpPr txBox="1"/>
          <p:nvPr/>
        </p:nvSpPr>
        <p:spPr>
          <a:xfrm>
            <a:off x="152400" y="128312"/>
            <a:ext cx="5897064" cy="369332"/>
          </a:xfrm>
          <a:prstGeom prst="rect">
            <a:avLst/>
          </a:prstGeom>
          <a:noFill/>
        </p:spPr>
        <p:txBody>
          <a:bodyPr wrap="none" rtlCol="0">
            <a:spAutoFit/>
          </a:bodyPr>
          <a:lstStyle/>
          <a:p>
            <a:r>
              <a:rPr lang="en-US" dirty="0">
                <a:solidFill>
                  <a:srgbClr val="053760"/>
                </a:solidFill>
              </a:rPr>
              <a:t>Session 3: Learning from Student Work on Performance Tasks</a:t>
            </a:r>
          </a:p>
        </p:txBody>
      </p:sp>
      <p:sp>
        <p:nvSpPr>
          <p:cNvPr id="5" name="Slide Number Placeholder 4"/>
          <p:cNvSpPr>
            <a:spLocks noGrp="1"/>
          </p:cNvSpPr>
          <p:nvPr>
            <p:ph type="sldNum" sz="quarter" idx="12"/>
          </p:nvPr>
        </p:nvSpPr>
        <p:spPr/>
        <p:txBody>
          <a:bodyPr/>
          <a:lstStyle/>
          <a:p>
            <a:fld id="{8E81FCBC-12BC-47C8-BE87-B3BC886BF939}" type="slidenum">
              <a:rPr lang="en-US" smtClean="0"/>
              <a:pPr/>
              <a:t>92</a:t>
            </a:fld>
            <a:endParaRPr lang="en-US"/>
          </a:p>
        </p:txBody>
      </p:sp>
    </p:spTree>
    <p:extLst>
      <p:ext uri="{BB962C8B-B14F-4D97-AF65-F5344CB8AC3E}">
        <p14:creationId xmlns:p14="http://schemas.microsoft.com/office/powerpoint/2010/main" val="14017701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1143000"/>
            <a:ext cx="7772400" cy="1829761"/>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Session 3.A: </a:t>
            </a:r>
            <a:r>
              <a:rPr lang="en-US" dirty="0"/>
              <a:t/>
            </a:r>
            <a:br>
              <a:rPr lang="en-US" dirty="0"/>
            </a:br>
            <a:r>
              <a:rPr lang="en-US" dirty="0">
                <a:solidFill>
                  <a:srgbClr val="053760"/>
                </a:solidFill>
              </a:rPr>
              <a:t>Introduction</a:t>
            </a:r>
          </a:p>
        </p:txBody>
      </p:sp>
      <p:sp>
        <p:nvSpPr>
          <p:cNvPr id="4" name="Slide Number Placeholder 3"/>
          <p:cNvSpPr>
            <a:spLocks noGrp="1"/>
          </p:cNvSpPr>
          <p:nvPr>
            <p:ph type="sldNum" sz="quarter" idx="12"/>
          </p:nvPr>
        </p:nvSpPr>
        <p:spPr/>
        <p:txBody>
          <a:bodyPr/>
          <a:lstStyle/>
          <a:p>
            <a:fld id="{8E81FCBC-12BC-47C8-BE87-B3BC886BF939}" type="slidenum">
              <a:rPr lang="en-US" smtClean="0"/>
              <a:pPr/>
              <a:t>93</a:t>
            </a:fld>
            <a:endParaRPr lang="en-US"/>
          </a:p>
        </p:txBody>
      </p:sp>
      <p:sp>
        <p:nvSpPr>
          <p:cNvPr id="5" name="Subtitle 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3638466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 on the Task and Student Work</a:t>
            </a:r>
          </a:p>
        </p:txBody>
      </p:sp>
      <p:sp>
        <p:nvSpPr>
          <p:cNvPr id="3" name="Content Placeholder 2"/>
          <p:cNvSpPr>
            <a:spLocks noGrp="1"/>
          </p:cNvSpPr>
          <p:nvPr>
            <p:ph idx="1"/>
          </p:nvPr>
        </p:nvSpPr>
        <p:spPr>
          <a:xfrm>
            <a:off x="457200" y="1371600"/>
            <a:ext cx="8229600" cy="4343401"/>
          </a:xfrm>
        </p:spPr>
        <p:txBody>
          <a:bodyPr>
            <a:normAutofit fontScale="40000" lnSpcReduction="20000"/>
          </a:bodyPr>
          <a:lstStyle/>
          <a:p>
            <a:pPr marL="0" indent="0">
              <a:buNone/>
            </a:pPr>
            <a:r>
              <a:rPr lang="en-US" sz="6000" dirty="0"/>
              <a:t>Consider the task and student work you reviewed earlier today:</a:t>
            </a:r>
          </a:p>
          <a:p>
            <a:endParaRPr lang="en-US" sz="5100" dirty="0"/>
          </a:p>
          <a:p>
            <a:r>
              <a:rPr lang="en-US" sz="6000" dirty="0"/>
              <a:t>If the responses you reviewed had been from your own students, where would you want to go in your own instruction?</a:t>
            </a:r>
          </a:p>
          <a:p>
            <a:endParaRPr lang="en-US" sz="6000" dirty="0"/>
          </a:p>
          <a:p>
            <a:r>
              <a:rPr lang="en-US" sz="6000" dirty="0"/>
              <a:t>What kinds of learning experiences and formative assessment opportunities would support students in being successful on tasks like this?</a:t>
            </a:r>
          </a:p>
          <a:p>
            <a:endParaRPr lang="en-US" sz="6000" dirty="0"/>
          </a:p>
          <a:p>
            <a:r>
              <a:rPr lang="en-US" sz="6000" dirty="0"/>
              <a:t>How are the student responses similar to evidence you are accustomed to seeing in student work in your context?</a:t>
            </a:r>
          </a:p>
          <a:p>
            <a:endParaRPr lang="en-US" dirty="0"/>
          </a:p>
        </p:txBody>
      </p:sp>
      <p:sp>
        <p:nvSpPr>
          <p:cNvPr id="6" name="TextBox 5"/>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3.A: Introduction</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12431611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700" dirty="0"/>
              <a:t>Assessment in the Classroom</a:t>
            </a:r>
          </a:p>
        </p:txBody>
      </p:sp>
      <p:pic>
        <p:nvPicPr>
          <p:cNvPr id="6" name="Picture 5" descr="interactive graphic.png"/>
          <p:cNvPicPr>
            <a:picLocks noChangeAspect="1"/>
          </p:cNvPicPr>
          <p:nvPr/>
        </p:nvPicPr>
        <p:blipFill>
          <a:blip r:embed="rId3" cstate="print"/>
          <a:stretch>
            <a:fillRect/>
          </a:stretch>
        </p:blipFill>
        <p:spPr>
          <a:xfrm>
            <a:off x="0" y="1447800"/>
            <a:ext cx="9144000" cy="4495800"/>
          </a:xfrm>
          <a:prstGeom prst="rect">
            <a:avLst/>
          </a:prstGeom>
        </p:spPr>
      </p:pic>
      <p:sp>
        <p:nvSpPr>
          <p:cNvPr id="5" name="TextBox 4"/>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3.A: Introduction</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5916793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1143000"/>
            <a:ext cx="7772400" cy="1829761"/>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Session 3.B: </a:t>
            </a:r>
            <a:r>
              <a:rPr lang="en-US" dirty="0"/>
              <a:t/>
            </a:r>
            <a:br>
              <a:rPr lang="en-US" dirty="0"/>
            </a:br>
            <a:r>
              <a:rPr lang="en-US" dirty="0">
                <a:solidFill>
                  <a:srgbClr val="053760"/>
                </a:solidFill>
              </a:rPr>
              <a:t>Analyzing Student Work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96</a:t>
            </a:fld>
            <a:endParaRPr lang="en-US"/>
          </a:p>
        </p:txBody>
      </p:sp>
      <p:sp>
        <p:nvSpPr>
          <p:cNvPr id="5" name="Subtitle 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4207812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3.B Objectives</a:t>
            </a:r>
          </a:p>
        </p:txBody>
      </p:sp>
      <p:sp>
        <p:nvSpPr>
          <p:cNvPr id="3" name="Content Placeholder 2"/>
          <p:cNvSpPr>
            <a:spLocks noGrp="1"/>
          </p:cNvSpPr>
          <p:nvPr>
            <p:ph idx="1"/>
          </p:nvPr>
        </p:nvSpPr>
        <p:spPr/>
        <p:txBody>
          <a:bodyPr>
            <a:normAutofit lnSpcReduction="10000"/>
          </a:bodyPr>
          <a:lstStyle/>
          <a:p>
            <a:r>
              <a:rPr lang="en-US" dirty="0"/>
              <a:t>Deepen understanding of formative assessment by analyzing and interpreting student work elicited by a performance task.</a:t>
            </a:r>
          </a:p>
          <a:p>
            <a:pPr marL="0" indent="0">
              <a:buNone/>
            </a:pPr>
            <a:endParaRPr lang="en-US" dirty="0"/>
          </a:p>
          <a:p>
            <a:r>
              <a:rPr lang="en-US" dirty="0"/>
              <a:t>Find and read additional student work samples:</a:t>
            </a:r>
          </a:p>
          <a:p>
            <a:pPr lvl="1"/>
            <a:r>
              <a:rPr lang="en-US" dirty="0"/>
              <a:t>Elementary: Handout 3.1 </a:t>
            </a:r>
          </a:p>
          <a:p>
            <a:pPr lvl="1"/>
            <a:r>
              <a:rPr lang="en-US" dirty="0"/>
              <a:t>Secondary: Handout 3.2</a:t>
            </a:r>
          </a:p>
        </p:txBody>
      </p:sp>
      <p:sp>
        <p:nvSpPr>
          <p:cNvPr id="5" name="TextBox 4"/>
          <p:cNvSpPr txBox="1"/>
          <p:nvPr/>
        </p:nvSpPr>
        <p:spPr>
          <a:xfrm>
            <a:off x="152400" y="128313"/>
            <a:ext cx="6096000" cy="646331"/>
          </a:xfrm>
          <a:prstGeom prst="rect">
            <a:avLst/>
          </a:prstGeom>
          <a:noFill/>
        </p:spPr>
        <p:txBody>
          <a:bodyPr wrap="square" rtlCol="0">
            <a:spAutoFit/>
          </a:bodyPr>
          <a:lstStyle/>
          <a:p>
            <a:r>
              <a:rPr lang="en-US" dirty="0">
                <a:solidFill>
                  <a:srgbClr val="053760"/>
                </a:solidFill>
              </a:rPr>
              <a:t>Session 3.B: Analyzing Evidence</a:t>
            </a:r>
          </a:p>
          <a:p>
            <a:endParaRPr lang="en-US" dirty="0">
              <a:solidFill>
                <a:srgbClr val="053760"/>
              </a:solidFill>
            </a:endParaRPr>
          </a:p>
        </p:txBody>
      </p:sp>
    </p:spTree>
    <p:extLst>
      <p:ext uri="{BB962C8B-B14F-4D97-AF65-F5344CB8AC3E}">
        <p14:creationId xmlns:p14="http://schemas.microsoft.com/office/powerpoint/2010/main" val="14085907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457200"/>
            <a:ext cx="8204200" cy="1020762"/>
          </a:xfrm>
        </p:spPr>
        <p:txBody>
          <a:bodyPr>
            <a:noAutofit/>
          </a:bodyPr>
          <a:lstStyle/>
          <a:p>
            <a:r>
              <a:rPr lang="en-US" sz="3600" dirty="0"/>
              <a:t>Review student work for formative purposes</a:t>
            </a:r>
          </a:p>
        </p:txBody>
      </p:sp>
      <p:sp>
        <p:nvSpPr>
          <p:cNvPr id="3" name="Content Placeholder 2"/>
          <p:cNvSpPr>
            <a:spLocks noGrp="1"/>
          </p:cNvSpPr>
          <p:nvPr>
            <p:ph idx="1"/>
          </p:nvPr>
        </p:nvSpPr>
        <p:spPr>
          <a:xfrm>
            <a:off x="482600" y="1806849"/>
            <a:ext cx="8204200" cy="3908152"/>
          </a:xfrm>
        </p:spPr>
        <p:txBody>
          <a:bodyPr>
            <a:normAutofit/>
          </a:bodyPr>
          <a:lstStyle/>
          <a:p>
            <a:r>
              <a:rPr lang="en-US" dirty="0"/>
              <a:t>Use Handout 3.3: Student Work Analysis Organizer to help guide your review. </a:t>
            </a:r>
          </a:p>
          <a:p>
            <a:pPr lvl="1"/>
            <a:r>
              <a:rPr lang="en-US" dirty="0"/>
              <a:t>What strengths and challenges can you identify?</a:t>
            </a:r>
          </a:p>
          <a:p>
            <a:pPr lvl="1"/>
            <a:r>
              <a:rPr lang="en-US" dirty="0"/>
              <a:t>What gaps in skills or content knowledge might cause these challenges?</a:t>
            </a:r>
          </a:p>
          <a:p>
            <a:pPr lvl="1"/>
            <a:r>
              <a:rPr lang="en-US" dirty="0"/>
              <a:t>How might these challenges be addressed?</a:t>
            </a:r>
          </a:p>
        </p:txBody>
      </p:sp>
      <p:sp>
        <p:nvSpPr>
          <p:cNvPr id="4" name="TextBox 3"/>
          <p:cNvSpPr txBox="1"/>
          <p:nvPr/>
        </p:nvSpPr>
        <p:spPr>
          <a:xfrm>
            <a:off x="152400" y="128313"/>
            <a:ext cx="6096000" cy="923330"/>
          </a:xfrm>
          <a:prstGeom prst="rect">
            <a:avLst/>
          </a:prstGeom>
          <a:noFill/>
        </p:spPr>
        <p:txBody>
          <a:bodyPr wrap="square" rtlCol="0">
            <a:spAutoFit/>
          </a:bodyPr>
          <a:lstStyle/>
          <a:p>
            <a:r>
              <a:rPr lang="en-US" dirty="0">
                <a:solidFill>
                  <a:srgbClr val="053760"/>
                </a:solidFill>
              </a:rPr>
              <a:t>Session 3.B: Analyzing Evidence</a:t>
            </a:r>
          </a:p>
          <a:p>
            <a:endParaRPr lang="en-US" dirty="0">
              <a:solidFill>
                <a:srgbClr val="053760"/>
              </a:solidFill>
            </a:endParaRPr>
          </a:p>
          <a:p>
            <a:endParaRPr lang="en-US" dirty="0">
              <a:solidFill>
                <a:srgbClr val="053760"/>
              </a:solidFill>
            </a:endParaRPr>
          </a:p>
        </p:txBody>
      </p:sp>
    </p:spTree>
    <p:extLst>
      <p:ext uri="{BB962C8B-B14F-4D97-AF65-F5344CB8AC3E}">
        <p14:creationId xmlns:p14="http://schemas.microsoft.com/office/powerpoint/2010/main" val="22862114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1143000"/>
            <a:ext cx="7772400" cy="1829761"/>
          </a:xfrm>
        </p:spPr>
        <p:txBody>
          <a:bodyPr>
            <a:normAutofit fontScale="90000"/>
          </a:bodyPr>
          <a:lstStyle/>
          <a:p>
            <a:r>
              <a:rPr lang="en-US" dirty="0">
                <a:solidFill>
                  <a:srgbClr val="053760"/>
                </a:solidFill>
              </a:rPr>
              <a:t/>
            </a:r>
            <a:br>
              <a:rPr lang="en-US" dirty="0">
                <a:solidFill>
                  <a:srgbClr val="053760"/>
                </a:solidFill>
              </a:rPr>
            </a:br>
            <a:r>
              <a:rPr lang="en-US" dirty="0">
                <a:solidFill>
                  <a:srgbClr val="053760"/>
                </a:solidFill>
              </a:rPr>
              <a:t>Session 3.C: </a:t>
            </a:r>
            <a:r>
              <a:rPr lang="en-US" dirty="0"/>
              <a:t/>
            </a:r>
            <a:br>
              <a:rPr lang="en-US" dirty="0"/>
            </a:br>
            <a:r>
              <a:rPr lang="en-US" dirty="0">
                <a:solidFill>
                  <a:srgbClr val="053760"/>
                </a:solidFill>
              </a:rPr>
              <a:t>Giving Feedback</a:t>
            </a:r>
          </a:p>
        </p:txBody>
      </p:sp>
      <p:sp>
        <p:nvSpPr>
          <p:cNvPr id="4" name="Slide Number Placeholder 3"/>
          <p:cNvSpPr>
            <a:spLocks noGrp="1"/>
          </p:cNvSpPr>
          <p:nvPr>
            <p:ph type="sldNum" sz="quarter" idx="12"/>
          </p:nvPr>
        </p:nvSpPr>
        <p:spPr/>
        <p:txBody>
          <a:bodyPr/>
          <a:lstStyle/>
          <a:p>
            <a:fld id="{8E81FCBC-12BC-47C8-BE87-B3BC886BF939}" type="slidenum">
              <a:rPr lang="en-US" smtClean="0"/>
              <a:pPr/>
              <a:t>99</a:t>
            </a:fld>
            <a:endParaRPr lang="en-US"/>
          </a:p>
        </p:txBody>
      </p:sp>
      <p:sp>
        <p:nvSpPr>
          <p:cNvPr id="5" name="Subtitle 4"/>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901906694"/>
      </p:ext>
    </p:extLst>
  </p:cSld>
  <p:clrMapOvr>
    <a:masterClrMapping/>
  </p:clrMapOvr>
</p:sld>
</file>

<file path=ppt/theme/theme1.xml><?xml version="1.0" encoding="utf-8"?>
<a:theme xmlns:a="http://schemas.openxmlformats.org/drawingml/2006/main" name="BE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8402</TotalTime>
  <Words>4830</Words>
  <Application>Microsoft Macintosh PowerPoint</Application>
  <PresentationFormat>On-screen Show (4:3)</PresentationFormat>
  <Paragraphs>968</Paragraphs>
  <Slides>119</Slides>
  <Notes>119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119</vt:i4>
      </vt:variant>
    </vt:vector>
  </HeadingPairs>
  <TitlesOfParts>
    <vt:vector size="127" baseType="lpstr">
      <vt:lpstr>Calibri</vt:lpstr>
      <vt:lpstr>Georgia</vt:lpstr>
      <vt:lpstr>Helvetica</vt:lpstr>
      <vt:lpstr>Segoe Print</vt:lpstr>
      <vt:lpstr>Verdana</vt:lpstr>
      <vt:lpstr>Wingdings</vt:lpstr>
      <vt:lpstr>Arial</vt:lpstr>
      <vt:lpstr>BEAL</vt:lpstr>
      <vt:lpstr>WELCOME</vt:lpstr>
      <vt:lpstr>Session 1:  Assessment Literacy Introduction</vt:lpstr>
      <vt:lpstr>Session 1.A:  Orientation and Purpose Setting</vt:lpstr>
      <vt:lpstr>Purposes of This Training</vt:lpstr>
      <vt:lpstr>Who Is in the Room?</vt:lpstr>
      <vt:lpstr>Note-Taking Guide</vt:lpstr>
      <vt:lpstr>Getting to Know You . . .</vt:lpstr>
      <vt:lpstr>Session 1.B:  Types of Assessment</vt:lpstr>
      <vt:lpstr>Session 1.B and 1.C Objectives</vt:lpstr>
      <vt:lpstr>Types of Assessment</vt:lpstr>
      <vt:lpstr>Formative Assessment</vt:lpstr>
      <vt:lpstr>Key Features of Formative Assessment: </vt:lpstr>
      <vt:lpstr>Formative Assessment</vt:lpstr>
      <vt:lpstr>Interim Assessment</vt:lpstr>
      <vt:lpstr>Interim Assessment</vt:lpstr>
      <vt:lpstr>Summative Assessment</vt:lpstr>
      <vt:lpstr>Summative Assessment </vt:lpstr>
      <vt:lpstr>Balanced Assessment Systems</vt:lpstr>
      <vt:lpstr>Balanced and Coherent  Assessment System</vt:lpstr>
      <vt:lpstr>Assessment Cycles and Levels of Information</vt:lpstr>
      <vt:lpstr>PowerPoint Presentation</vt:lpstr>
      <vt:lpstr>Session 1.C:  Performance Assessment</vt:lpstr>
      <vt:lpstr>Item Types</vt:lpstr>
      <vt:lpstr>PowerPoint Presentation</vt:lpstr>
      <vt:lpstr>The Smarter Balanced  Assessment System </vt:lpstr>
      <vt:lpstr>Why Performance Tasks?</vt:lpstr>
      <vt:lpstr>PowerPoint Presentation</vt:lpstr>
      <vt:lpstr>Key Phrases</vt:lpstr>
      <vt:lpstr>Reflect . . . </vt:lpstr>
      <vt:lpstr>Four Principles of Performance Assessment</vt:lpstr>
      <vt:lpstr>Session 2:  Deep Dive into a Smarter Balanced Performance Task</vt:lpstr>
      <vt:lpstr>Session 2 Objectives </vt:lpstr>
      <vt:lpstr>Session 2.A:  Experiencing and Unpacking a Task</vt:lpstr>
      <vt:lpstr>What Does a Smarter Balanced Performance Task Look Like? </vt:lpstr>
      <vt:lpstr>Experience a Task </vt:lpstr>
      <vt:lpstr>Table Discussion and Activity</vt:lpstr>
      <vt:lpstr>Whole-Group Discussion</vt:lpstr>
      <vt:lpstr>Session 2.B:  Claims and Targets</vt:lpstr>
      <vt:lpstr>Claims and Targets Resource</vt:lpstr>
      <vt:lpstr>What Are Claims and Targets?</vt:lpstr>
      <vt:lpstr>PowerPoint Presentation</vt:lpstr>
      <vt:lpstr>Claims, Targets, and Standards</vt:lpstr>
      <vt:lpstr>ELA Claim #1 (Reading)</vt:lpstr>
      <vt:lpstr>ELA Claim #2 (Writing)</vt:lpstr>
      <vt:lpstr>ELA Claim #3 (Speaking and Listening)</vt:lpstr>
      <vt:lpstr>ELA Claim #4 (Research/Inquiry)</vt:lpstr>
      <vt:lpstr>Important Things to Note</vt:lpstr>
      <vt:lpstr>Review Excerpt from Appendix B</vt:lpstr>
      <vt:lpstr>What do you notice?</vt:lpstr>
      <vt:lpstr>PowerPoint Presentation</vt:lpstr>
      <vt:lpstr>Session 2.C:  Introduction to the Writing Rubric</vt:lpstr>
      <vt:lpstr>Context</vt:lpstr>
      <vt:lpstr>Rubric Review 1</vt:lpstr>
      <vt:lpstr>Rubric Review 2</vt:lpstr>
      <vt:lpstr>Key Features of the Rubric</vt:lpstr>
      <vt:lpstr>Key Attributes of Writing That Are Assessed</vt:lpstr>
      <vt:lpstr>Key Attributes of Writing That Are Assessed</vt:lpstr>
      <vt:lpstr>Key Attributes of Writing That Are Assessed</vt:lpstr>
      <vt:lpstr>Rubric Adjectives        Refer to Handout 2.7</vt:lpstr>
      <vt:lpstr>NS—Not Scorable</vt:lpstr>
      <vt:lpstr>PowerPoint Presentation</vt:lpstr>
      <vt:lpstr>Session 2.D: Gathering Evidence and Scoring </vt:lpstr>
      <vt:lpstr>Video</vt:lpstr>
      <vt:lpstr>Step 1</vt:lpstr>
      <vt:lpstr>Step 2</vt:lpstr>
      <vt:lpstr>Step 3</vt:lpstr>
      <vt:lpstr>Step 3, continued…</vt:lpstr>
      <vt:lpstr>PowerPoint Presentation</vt:lpstr>
      <vt:lpstr> Session 2.E:  Review of the Scoring Process with Anchor Papers </vt:lpstr>
      <vt:lpstr>Anchor Papers</vt:lpstr>
      <vt:lpstr>Sample A</vt:lpstr>
      <vt:lpstr>Discuss with your table group:</vt:lpstr>
      <vt:lpstr>Sample B</vt:lpstr>
      <vt:lpstr>Session 2.F:  Score and Discuss Two Samples</vt:lpstr>
      <vt:lpstr>Individual Practice and Discussion</vt:lpstr>
      <vt:lpstr>Write Your Scores on Sticky Notes</vt:lpstr>
      <vt:lpstr>How Do You Chart Your Scores?</vt:lpstr>
      <vt:lpstr>Elect a Table Leader</vt:lpstr>
      <vt:lpstr>Individual Scoring</vt:lpstr>
      <vt:lpstr>Chart Your Scores</vt:lpstr>
      <vt:lpstr>Discuss Your Scores</vt:lpstr>
      <vt:lpstr>Master Scores and Rationales</vt:lpstr>
      <vt:lpstr>PowerPoint Presentation</vt:lpstr>
      <vt:lpstr> Session 2.G:  Review of Full Scoring Guides and Other Writing Rubrics</vt:lpstr>
      <vt:lpstr>Quick Review/Prime for Future Study</vt:lpstr>
      <vt:lpstr>Note: Three Research Question Formats</vt:lpstr>
      <vt:lpstr>Note: Writing Purposes for Grade Spans</vt:lpstr>
      <vt:lpstr>Scoring Guide</vt:lpstr>
      <vt:lpstr>Writing Rubrics</vt:lpstr>
      <vt:lpstr>PowerPoint Presentation</vt:lpstr>
      <vt:lpstr>Session 3: Learning from Student Work on Performance Tasks</vt:lpstr>
      <vt:lpstr>Session 3 Objectives </vt:lpstr>
      <vt:lpstr> Session 3.A:  Introduction</vt:lpstr>
      <vt:lpstr>Reflect on the Task and Student Work</vt:lpstr>
      <vt:lpstr>Assessment in the Classroom</vt:lpstr>
      <vt:lpstr> Session 3.B:  Analyzing Student Work</vt:lpstr>
      <vt:lpstr>Session 3.B Objectives</vt:lpstr>
      <vt:lpstr>Review student work for formative purposes</vt:lpstr>
      <vt:lpstr> Session 3.C:  Giving Feedback</vt:lpstr>
      <vt:lpstr>Session 3.C Objective</vt:lpstr>
      <vt:lpstr>A Thought Experiment on Feedback</vt:lpstr>
      <vt:lpstr>Effective Feedback</vt:lpstr>
      <vt:lpstr>Focus of Formative Feedback:</vt:lpstr>
      <vt:lpstr>Qualities of Effective Feedback</vt:lpstr>
      <vt:lpstr>Modes of Feedback</vt:lpstr>
      <vt:lpstr>Practice – Planning Feedback Strategies</vt:lpstr>
      <vt:lpstr>Practice – Planning Feedback Conversations</vt:lpstr>
      <vt:lpstr>Enacting Feedback</vt:lpstr>
      <vt:lpstr>Feedback</vt:lpstr>
      <vt:lpstr> Session 3.D:  Modifying Instruction</vt:lpstr>
      <vt:lpstr>Session 3.D Objectives</vt:lpstr>
      <vt:lpstr>Defining “Curriculum-Embedded”</vt:lpstr>
      <vt:lpstr>PowerPoint Presentation</vt:lpstr>
      <vt:lpstr>Adapting a Task for the Classroom</vt:lpstr>
      <vt:lpstr>Adapting a Task for the Classroom</vt:lpstr>
      <vt:lpstr>Gallery Walk</vt:lpstr>
      <vt:lpstr>Performance Assessment Resource Bank (PARB)</vt:lpstr>
      <vt:lpstr>Session 3.D: Modifying Instruction </vt:lpstr>
      <vt:lpstr>Closing Reflections</vt:lpstr>
    </vt:vector>
  </TitlesOfParts>
  <Company>WestEd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icarey</dc:creator>
  <cp:lastModifiedBy>Jessica Arnold</cp:lastModifiedBy>
  <cp:revision>543</cp:revision>
  <cp:lastPrinted>2016-12-13T18:26:46Z</cp:lastPrinted>
  <dcterms:created xsi:type="dcterms:W3CDTF">2014-10-17T00:39:15Z</dcterms:created>
  <dcterms:modified xsi:type="dcterms:W3CDTF">2017-09-27T22:35:30Z</dcterms:modified>
</cp:coreProperties>
</file>