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6"/>
  </p:notesMasterIdLst>
  <p:handoutMasterIdLst>
    <p:handoutMasterId r:id="rId117"/>
  </p:handoutMasterIdLst>
  <p:sldIdLst>
    <p:sldId id="591" r:id="rId2"/>
    <p:sldId id="706" r:id="rId3"/>
    <p:sldId id="707" r:id="rId4"/>
    <p:sldId id="708" r:id="rId5"/>
    <p:sldId id="709" r:id="rId6"/>
    <p:sldId id="710" r:id="rId7"/>
    <p:sldId id="711" r:id="rId8"/>
    <p:sldId id="712" r:id="rId9"/>
    <p:sldId id="713" r:id="rId10"/>
    <p:sldId id="714" r:id="rId11"/>
    <p:sldId id="715" r:id="rId12"/>
    <p:sldId id="716" r:id="rId13"/>
    <p:sldId id="717" r:id="rId14"/>
    <p:sldId id="718" r:id="rId15"/>
    <p:sldId id="719" r:id="rId16"/>
    <p:sldId id="720" r:id="rId17"/>
    <p:sldId id="721" r:id="rId18"/>
    <p:sldId id="722" r:id="rId19"/>
    <p:sldId id="724" r:id="rId20"/>
    <p:sldId id="725" r:id="rId21"/>
    <p:sldId id="726" r:id="rId22"/>
    <p:sldId id="727" r:id="rId23"/>
    <p:sldId id="728" r:id="rId24"/>
    <p:sldId id="729" r:id="rId25"/>
    <p:sldId id="730" r:id="rId26"/>
    <p:sldId id="731" r:id="rId27"/>
    <p:sldId id="732" r:id="rId28"/>
    <p:sldId id="733" r:id="rId29"/>
    <p:sldId id="734" r:id="rId30"/>
    <p:sldId id="615" r:id="rId31"/>
    <p:sldId id="616" r:id="rId32"/>
    <p:sldId id="617" r:id="rId33"/>
    <p:sldId id="618" r:id="rId34"/>
    <p:sldId id="619" r:id="rId35"/>
    <p:sldId id="620" r:id="rId36"/>
    <p:sldId id="621" r:id="rId37"/>
    <p:sldId id="622" r:id="rId38"/>
    <p:sldId id="623" r:id="rId39"/>
    <p:sldId id="624" r:id="rId40"/>
    <p:sldId id="625" r:id="rId41"/>
    <p:sldId id="626" r:id="rId42"/>
    <p:sldId id="627" r:id="rId43"/>
    <p:sldId id="705" r:id="rId44"/>
    <p:sldId id="629" r:id="rId45"/>
    <p:sldId id="630" r:id="rId46"/>
    <p:sldId id="631" r:id="rId47"/>
    <p:sldId id="632" r:id="rId48"/>
    <p:sldId id="633" r:id="rId49"/>
    <p:sldId id="634" r:id="rId50"/>
    <p:sldId id="635" r:id="rId51"/>
    <p:sldId id="636" r:id="rId52"/>
    <p:sldId id="637" r:id="rId53"/>
    <p:sldId id="638" r:id="rId54"/>
    <p:sldId id="639" r:id="rId55"/>
    <p:sldId id="640" r:id="rId56"/>
    <p:sldId id="641" r:id="rId57"/>
    <p:sldId id="642" r:id="rId58"/>
    <p:sldId id="643" r:id="rId59"/>
    <p:sldId id="644" r:id="rId60"/>
    <p:sldId id="645" r:id="rId61"/>
    <p:sldId id="646" r:id="rId62"/>
    <p:sldId id="647" r:id="rId63"/>
    <p:sldId id="648" r:id="rId64"/>
    <p:sldId id="649" r:id="rId65"/>
    <p:sldId id="650" r:id="rId66"/>
    <p:sldId id="651" r:id="rId67"/>
    <p:sldId id="652" r:id="rId68"/>
    <p:sldId id="653" r:id="rId69"/>
    <p:sldId id="654" r:id="rId70"/>
    <p:sldId id="655" r:id="rId71"/>
    <p:sldId id="656" r:id="rId72"/>
    <p:sldId id="657" r:id="rId73"/>
    <p:sldId id="658" r:id="rId74"/>
    <p:sldId id="659" r:id="rId75"/>
    <p:sldId id="660" r:id="rId76"/>
    <p:sldId id="661" r:id="rId77"/>
    <p:sldId id="662" r:id="rId78"/>
    <p:sldId id="663" r:id="rId79"/>
    <p:sldId id="664" r:id="rId80"/>
    <p:sldId id="665" r:id="rId81"/>
    <p:sldId id="666" r:id="rId82"/>
    <p:sldId id="667" r:id="rId83"/>
    <p:sldId id="668" r:id="rId84"/>
    <p:sldId id="669" r:id="rId85"/>
    <p:sldId id="670" r:id="rId86"/>
    <p:sldId id="671" r:id="rId87"/>
    <p:sldId id="672" r:id="rId88"/>
    <p:sldId id="673" r:id="rId89"/>
    <p:sldId id="674" r:id="rId90"/>
    <p:sldId id="675" r:id="rId91"/>
    <p:sldId id="676" r:id="rId92"/>
    <p:sldId id="677" r:id="rId93"/>
    <p:sldId id="678" r:id="rId94"/>
    <p:sldId id="701" r:id="rId95"/>
    <p:sldId id="679" r:id="rId96"/>
    <p:sldId id="703" r:id="rId97"/>
    <p:sldId id="704" r:id="rId98"/>
    <p:sldId id="680" r:id="rId99"/>
    <p:sldId id="681" r:id="rId100"/>
    <p:sldId id="682" r:id="rId101"/>
    <p:sldId id="683" r:id="rId102"/>
    <p:sldId id="684" r:id="rId103"/>
    <p:sldId id="685" r:id="rId104"/>
    <p:sldId id="686" r:id="rId105"/>
    <p:sldId id="696" r:id="rId106"/>
    <p:sldId id="695" r:id="rId107"/>
    <p:sldId id="699" r:id="rId108"/>
    <p:sldId id="694" r:id="rId109"/>
    <p:sldId id="688" r:id="rId110"/>
    <p:sldId id="689" r:id="rId111"/>
    <p:sldId id="690" r:id="rId112"/>
    <p:sldId id="691" r:id="rId113"/>
    <p:sldId id="692" r:id="rId114"/>
    <p:sldId id="693" r:id="rId1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essica Arnold" initials="JA [6]" lastIdx="1" clrIdx="6">
    <p:extLst/>
  </p:cmAuthor>
  <p:cmAuthor id="1" name="Deb Sigman" initials="DS" lastIdx="9" clrIdx="0">
    <p:extLst/>
  </p:cmAuthor>
  <p:cmAuthor id="8" name="Jessica Arnold" initials="JA [7]" lastIdx="1" clrIdx="7">
    <p:extLst/>
  </p:cmAuthor>
  <p:cmAuthor id="2" name="Jessica Arnold" initials="JA" lastIdx="36" clrIdx="1">
    <p:extLst/>
  </p:cmAuthor>
  <p:cmAuthor id="9" name="Lindy Wolf" initials="LW" lastIdx="23" clrIdx="8">
    <p:extLst/>
  </p:cmAuthor>
  <p:cmAuthor id="3" name="Jessica Arnold" initials="JA [2]" lastIdx="1" clrIdx="2">
    <p:extLst/>
  </p:cmAuthor>
  <p:cmAuthor id="10" name="Vinci Daro" initials="" lastIdx="3" clrIdx="9"/>
  <p:cmAuthor id="4" name="Jessica Arnold" initials="JA [3]" lastIdx="1" clrIdx="3">
    <p:extLst/>
  </p:cmAuthor>
  <p:cmAuthor id="5" name="Jessica Arnold" initials="JA [4]" lastIdx="1" clrIdx="4">
    <p:extLst/>
  </p:cmAuthor>
  <p:cmAuthor id="6" name="Jessica Arnold" initials="JA [5]"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943A"/>
    <a:srgbClr val="063760"/>
    <a:srgbClr val="782C2A"/>
    <a:srgbClr val="883230"/>
    <a:srgbClr val="0537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38" autoAdjust="0"/>
    <p:restoredTop sz="71028" autoAdjust="0"/>
  </p:normalViewPr>
  <p:slideViewPr>
    <p:cSldViewPr>
      <p:cViewPr varScale="1">
        <p:scale>
          <a:sx n="44" d="100"/>
          <a:sy n="44" d="100"/>
        </p:scale>
        <p:origin x="1400" y="192"/>
      </p:cViewPr>
      <p:guideLst>
        <p:guide orient="horz" pos="2160"/>
        <p:guide pos="2880"/>
      </p:guideLst>
    </p:cSldViewPr>
  </p:slideViewPr>
  <p:notesTextViewPr>
    <p:cViewPr>
      <p:scale>
        <a:sx n="155" d="100"/>
        <a:sy n="155" d="100"/>
      </p:scale>
      <p:origin x="0" y="0"/>
    </p:cViewPr>
  </p:notesTextViewPr>
  <p:sorterViewPr>
    <p:cViewPr>
      <p:scale>
        <a:sx n="66" d="100"/>
        <a:sy n="66" d="100"/>
      </p:scale>
      <p:origin x="0" y="0"/>
    </p:cViewPr>
  </p:sorterViewPr>
  <p:notesViewPr>
    <p:cSldViewPr>
      <p:cViewPr varScale="1">
        <p:scale>
          <a:sx n="85" d="100"/>
          <a:sy n="85" d="100"/>
        </p:scale>
        <p:origin x="3928" y="168"/>
      </p:cViewPr>
      <p:guideLst/>
    </p:cSldViewPr>
  </p:notes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viewProps" Target="viewProps.xml"/><Relationship Id="rId121" Type="http://schemas.openxmlformats.org/officeDocument/2006/relationships/theme" Target="theme/theme1.xml"/><Relationship Id="rId122"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notesMaster" Target="notesMasters/notesMaster1.xml"/><Relationship Id="rId117" Type="http://schemas.openxmlformats.org/officeDocument/2006/relationships/handoutMaster" Target="handoutMasters/handoutMaster1.xml"/><Relationship Id="rId118" Type="http://schemas.openxmlformats.org/officeDocument/2006/relationships/commentAuthors" Target="commentAuthors.xml"/><Relationship Id="rId119" Type="http://schemas.openxmlformats.org/officeDocument/2006/relationships/presProps" Target="presProps.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E2FA0F-DDBE-4455-89D1-E06FCEEBC719}" type="doc">
      <dgm:prSet loTypeId="urn:microsoft.com/office/officeart/2005/8/layout/pyramid3" loCatId="pyramid" qsTypeId="urn:microsoft.com/office/officeart/2005/8/quickstyle/3d1" qsCatId="3D" csTypeId="urn:microsoft.com/office/officeart/2005/8/colors/colorful2" csCatId="colorful" phldr="1"/>
      <dgm:spPr/>
    </dgm:pt>
    <dgm:pt modelId="{BBD85FB1-EC10-4CE1-9830-167E165FDF89}">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en-US" sz="1800" b="1" dirty="0"/>
            <a:t>Formative practices (teacher &amp; student)</a:t>
          </a:r>
        </a:p>
      </dgm:t>
    </dgm:pt>
    <dgm:pt modelId="{DFEFCFC9-9EA1-4382-AFEF-6277AD373C4B}" type="parTrans" cxnId="{6AC04F4E-90B5-4485-B630-663280FA5377}">
      <dgm:prSet/>
      <dgm:spPr/>
      <dgm:t>
        <a:bodyPr/>
        <a:lstStyle/>
        <a:p>
          <a:endParaRPr lang="en-US"/>
        </a:p>
      </dgm:t>
    </dgm:pt>
    <dgm:pt modelId="{6C69010D-4788-461E-B187-B0B782BA4823}" type="sibTrans" cxnId="{6AC04F4E-90B5-4485-B630-663280FA5377}">
      <dgm:prSet/>
      <dgm:spPr/>
      <dgm:t>
        <a:bodyPr/>
        <a:lstStyle/>
        <a:p>
          <a:endParaRPr lang="en-US"/>
        </a:p>
      </dgm:t>
    </dgm:pt>
    <dgm:pt modelId="{0BADD403-6FF5-4557-83F8-F4BD909A7C01}">
      <dgm:prSet phldrT="[Text]" custT="1">
        <dgm:style>
          <a:lnRef idx="1">
            <a:schemeClr val="accent6"/>
          </a:lnRef>
          <a:fillRef idx="2">
            <a:schemeClr val="accent6"/>
          </a:fillRef>
          <a:effectRef idx="1">
            <a:schemeClr val="accent6"/>
          </a:effectRef>
          <a:fontRef idx="minor">
            <a:schemeClr val="dk1"/>
          </a:fontRef>
        </dgm:style>
      </dgm:prSet>
      <dgm:spPr/>
      <dgm:t>
        <a:bodyPr/>
        <a:lstStyle/>
        <a:p>
          <a:pPr>
            <a:spcAft>
              <a:spcPts val="0"/>
            </a:spcAft>
          </a:pPr>
          <a:r>
            <a:rPr lang="en-US" sz="1800" b="1" dirty="0"/>
            <a:t>Summative</a:t>
          </a:r>
        </a:p>
        <a:p>
          <a:pPr>
            <a:spcAft>
              <a:spcPts val="0"/>
            </a:spcAft>
          </a:pPr>
          <a:endParaRPr lang="en-US" sz="1800" b="1" dirty="0"/>
        </a:p>
      </dgm:t>
    </dgm:pt>
    <dgm:pt modelId="{149CA8BB-8E0B-403C-86D4-D402CC6BFD4C}" type="sibTrans" cxnId="{6C7F2B97-3C23-4EFD-8A9C-3222E53ED2F4}">
      <dgm:prSet/>
      <dgm:spPr/>
      <dgm:t>
        <a:bodyPr/>
        <a:lstStyle/>
        <a:p>
          <a:endParaRPr lang="en-US"/>
        </a:p>
      </dgm:t>
    </dgm:pt>
    <dgm:pt modelId="{BF5E2AF7-EA8E-4E20-B4EF-AEF3F643C0FE}" type="parTrans" cxnId="{6C7F2B97-3C23-4EFD-8A9C-3222E53ED2F4}">
      <dgm:prSet/>
      <dgm:spPr/>
      <dgm:t>
        <a:bodyPr/>
        <a:lstStyle/>
        <a:p>
          <a:endParaRPr lang="en-US"/>
        </a:p>
      </dgm:t>
    </dgm:pt>
    <dgm:pt modelId="{08E1D705-A514-4688-9052-7DFDB2A51217}">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1800" b="1" dirty="0"/>
            <a:t>Interim</a:t>
          </a:r>
        </a:p>
      </dgm:t>
    </dgm:pt>
    <dgm:pt modelId="{180FA2D9-5D39-401B-98F3-534F97FEBAD2}" type="sibTrans" cxnId="{F96B566A-F6AC-4F83-9C29-18B55D63B7E4}">
      <dgm:prSet/>
      <dgm:spPr/>
      <dgm:t>
        <a:bodyPr/>
        <a:lstStyle/>
        <a:p>
          <a:endParaRPr lang="en-US"/>
        </a:p>
      </dgm:t>
    </dgm:pt>
    <dgm:pt modelId="{E03790EC-8853-490C-BF18-7DF971C09EA2}" type="parTrans" cxnId="{F96B566A-F6AC-4F83-9C29-18B55D63B7E4}">
      <dgm:prSet/>
      <dgm:spPr/>
      <dgm:t>
        <a:bodyPr/>
        <a:lstStyle/>
        <a:p>
          <a:endParaRPr lang="en-US"/>
        </a:p>
      </dgm:t>
    </dgm:pt>
    <dgm:pt modelId="{62C613CB-9DFD-4152-ADA3-27DE7C16BD61}" type="pres">
      <dgm:prSet presAssocID="{CCE2FA0F-DDBE-4455-89D1-E06FCEEBC719}" presName="Name0" presStyleCnt="0">
        <dgm:presLayoutVars>
          <dgm:dir/>
          <dgm:animLvl val="lvl"/>
          <dgm:resizeHandles val="exact"/>
        </dgm:presLayoutVars>
      </dgm:prSet>
      <dgm:spPr/>
    </dgm:pt>
    <dgm:pt modelId="{178806DB-0106-4864-B361-A99488FC655F}" type="pres">
      <dgm:prSet presAssocID="{BBD85FB1-EC10-4CE1-9830-167E165FDF89}" presName="Name8" presStyleCnt="0"/>
      <dgm:spPr/>
    </dgm:pt>
    <dgm:pt modelId="{643C1A15-0E18-41FC-A954-E7FC28483B03}" type="pres">
      <dgm:prSet presAssocID="{BBD85FB1-EC10-4CE1-9830-167E165FDF89}" presName="level" presStyleLbl="node1" presStyleIdx="0" presStyleCnt="3">
        <dgm:presLayoutVars>
          <dgm:chMax val="1"/>
          <dgm:bulletEnabled val="1"/>
        </dgm:presLayoutVars>
      </dgm:prSet>
      <dgm:spPr/>
      <dgm:t>
        <a:bodyPr/>
        <a:lstStyle/>
        <a:p>
          <a:endParaRPr lang="en-US"/>
        </a:p>
      </dgm:t>
    </dgm:pt>
    <dgm:pt modelId="{721A24CB-44F1-4A6B-A4FD-48591C679798}" type="pres">
      <dgm:prSet presAssocID="{BBD85FB1-EC10-4CE1-9830-167E165FDF89}" presName="levelTx" presStyleLbl="revTx" presStyleIdx="0" presStyleCnt="0">
        <dgm:presLayoutVars>
          <dgm:chMax val="1"/>
          <dgm:bulletEnabled val="1"/>
        </dgm:presLayoutVars>
      </dgm:prSet>
      <dgm:spPr/>
      <dgm:t>
        <a:bodyPr/>
        <a:lstStyle/>
        <a:p>
          <a:endParaRPr lang="en-US"/>
        </a:p>
      </dgm:t>
    </dgm:pt>
    <dgm:pt modelId="{CCE84D00-37A8-4C97-BD55-EC1AF4EDF6C4}" type="pres">
      <dgm:prSet presAssocID="{08E1D705-A514-4688-9052-7DFDB2A51217}" presName="Name8" presStyleCnt="0"/>
      <dgm:spPr/>
    </dgm:pt>
    <dgm:pt modelId="{E7F51D98-EDF5-4B50-9129-92D9B54906AF}" type="pres">
      <dgm:prSet presAssocID="{08E1D705-A514-4688-9052-7DFDB2A51217}" presName="level" presStyleLbl="node1" presStyleIdx="1" presStyleCnt="3">
        <dgm:presLayoutVars>
          <dgm:chMax val="1"/>
          <dgm:bulletEnabled val="1"/>
        </dgm:presLayoutVars>
      </dgm:prSet>
      <dgm:spPr/>
      <dgm:t>
        <a:bodyPr/>
        <a:lstStyle/>
        <a:p>
          <a:endParaRPr lang="en-US"/>
        </a:p>
      </dgm:t>
    </dgm:pt>
    <dgm:pt modelId="{2B224D07-3188-4BB5-83FA-69E4BB285762}" type="pres">
      <dgm:prSet presAssocID="{08E1D705-A514-4688-9052-7DFDB2A51217}" presName="levelTx" presStyleLbl="revTx" presStyleIdx="0" presStyleCnt="0">
        <dgm:presLayoutVars>
          <dgm:chMax val="1"/>
          <dgm:bulletEnabled val="1"/>
        </dgm:presLayoutVars>
      </dgm:prSet>
      <dgm:spPr/>
      <dgm:t>
        <a:bodyPr/>
        <a:lstStyle/>
        <a:p>
          <a:endParaRPr lang="en-US"/>
        </a:p>
      </dgm:t>
    </dgm:pt>
    <dgm:pt modelId="{4D1316C8-7561-47A1-ACE3-6F0E34024E79}" type="pres">
      <dgm:prSet presAssocID="{0BADD403-6FF5-4557-83F8-F4BD909A7C01}" presName="Name8" presStyleCnt="0"/>
      <dgm:spPr/>
    </dgm:pt>
    <dgm:pt modelId="{155BBD78-DD9C-43FD-AED9-00B7FBF7C398}" type="pres">
      <dgm:prSet presAssocID="{0BADD403-6FF5-4557-83F8-F4BD909A7C01}" presName="level" presStyleLbl="node1" presStyleIdx="2" presStyleCnt="3" custLinFactNeighborY="0">
        <dgm:presLayoutVars>
          <dgm:chMax val="1"/>
          <dgm:bulletEnabled val="1"/>
        </dgm:presLayoutVars>
      </dgm:prSet>
      <dgm:spPr/>
      <dgm:t>
        <a:bodyPr/>
        <a:lstStyle/>
        <a:p>
          <a:endParaRPr lang="en-US"/>
        </a:p>
      </dgm:t>
    </dgm:pt>
    <dgm:pt modelId="{897CEB81-D9AB-49EE-A932-C415845E0269}" type="pres">
      <dgm:prSet presAssocID="{0BADD403-6FF5-4557-83F8-F4BD909A7C01}" presName="levelTx" presStyleLbl="revTx" presStyleIdx="0" presStyleCnt="0">
        <dgm:presLayoutVars>
          <dgm:chMax val="1"/>
          <dgm:bulletEnabled val="1"/>
        </dgm:presLayoutVars>
      </dgm:prSet>
      <dgm:spPr/>
      <dgm:t>
        <a:bodyPr/>
        <a:lstStyle/>
        <a:p>
          <a:endParaRPr lang="en-US"/>
        </a:p>
      </dgm:t>
    </dgm:pt>
  </dgm:ptLst>
  <dgm:cxnLst>
    <dgm:cxn modelId="{F96B566A-F6AC-4F83-9C29-18B55D63B7E4}" srcId="{CCE2FA0F-DDBE-4455-89D1-E06FCEEBC719}" destId="{08E1D705-A514-4688-9052-7DFDB2A51217}" srcOrd="1" destOrd="0" parTransId="{E03790EC-8853-490C-BF18-7DF971C09EA2}" sibTransId="{180FA2D9-5D39-401B-98F3-534F97FEBAD2}"/>
    <dgm:cxn modelId="{91BD03F2-1108-0841-B20F-1E958D01F352}" type="presOf" srcId="{BBD85FB1-EC10-4CE1-9830-167E165FDF89}" destId="{721A24CB-44F1-4A6B-A4FD-48591C679798}" srcOrd="1" destOrd="0" presId="urn:microsoft.com/office/officeart/2005/8/layout/pyramid3"/>
    <dgm:cxn modelId="{B6655396-4B3D-F54A-8265-9B5D75B37911}" type="presOf" srcId="{CCE2FA0F-DDBE-4455-89D1-E06FCEEBC719}" destId="{62C613CB-9DFD-4152-ADA3-27DE7C16BD61}" srcOrd="0" destOrd="0" presId="urn:microsoft.com/office/officeart/2005/8/layout/pyramid3"/>
    <dgm:cxn modelId="{6C7F2B97-3C23-4EFD-8A9C-3222E53ED2F4}" srcId="{CCE2FA0F-DDBE-4455-89D1-E06FCEEBC719}" destId="{0BADD403-6FF5-4557-83F8-F4BD909A7C01}" srcOrd="2" destOrd="0" parTransId="{BF5E2AF7-EA8E-4E20-B4EF-AEF3F643C0FE}" sibTransId="{149CA8BB-8E0B-403C-86D4-D402CC6BFD4C}"/>
    <dgm:cxn modelId="{6AC04F4E-90B5-4485-B630-663280FA5377}" srcId="{CCE2FA0F-DDBE-4455-89D1-E06FCEEBC719}" destId="{BBD85FB1-EC10-4CE1-9830-167E165FDF89}" srcOrd="0" destOrd="0" parTransId="{DFEFCFC9-9EA1-4382-AFEF-6277AD373C4B}" sibTransId="{6C69010D-4788-461E-B187-B0B782BA4823}"/>
    <dgm:cxn modelId="{EB37BFA4-78E8-C54F-8890-030E8D377551}" type="presOf" srcId="{08E1D705-A514-4688-9052-7DFDB2A51217}" destId="{2B224D07-3188-4BB5-83FA-69E4BB285762}" srcOrd="1" destOrd="0" presId="urn:microsoft.com/office/officeart/2005/8/layout/pyramid3"/>
    <dgm:cxn modelId="{F68C8667-E6A7-4E43-9329-6F300894AECC}" type="presOf" srcId="{BBD85FB1-EC10-4CE1-9830-167E165FDF89}" destId="{643C1A15-0E18-41FC-A954-E7FC28483B03}" srcOrd="0" destOrd="0" presId="urn:microsoft.com/office/officeart/2005/8/layout/pyramid3"/>
    <dgm:cxn modelId="{640D7816-724B-F94D-89AA-FE207D1F94EA}" type="presOf" srcId="{08E1D705-A514-4688-9052-7DFDB2A51217}" destId="{E7F51D98-EDF5-4B50-9129-92D9B54906AF}" srcOrd="0" destOrd="0" presId="urn:microsoft.com/office/officeart/2005/8/layout/pyramid3"/>
    <dgm:cxn modelId="{0071980D-28E0-7A47-8525-AD881A3D3683}" type="presOf" srcId="{0BADD403-6FF5-4557-83F8-F4BD909A7C01}" destId="{897CEB81-D9AB-49EE-A932-C415845E0269}" srcOrd="1" destOrd="0" presId="urn:microsoft.com/office/officeart/2005/8/layout/pyramid3"/>
    <dgm:cxn modelId="{8FE11546-B80E-5743-BEB7-C8ACBD302D48}" type="presOf" srcId="{0BADD403-6FF5-4557-83F8-F4BD909A7C01}" destId="{155BBD78-DD9C-43FD-AED9-00B7FBF7C398}" srcOrd="0" destOrd="0" presId="urn:microsoft.com/office/officeart/2005/8/layout/pyramid3"/>
    <dgm:cxn modelId="{85184FB8-9163-F64D-8B0C-33CBA3786833}" type="presParOf" srcId="{62C613CB-9DFD-4152-ADA3-27DE7C16BD61}" destId="{178806DB-0106-4864-B361-A99488FC655F}" srcOrd="0" destOrd="0" presId="urn:microsoft.com/office/officeart/2005/8/layout/pyramid3"/>
    <dgm:cxn modelId="{3C03E79B-BA51-304A-8300-86D176EA1097}" type="presParOf" srcId="{178806DB-0106-4864-B361-A99488FC655F}" destId="{643C1A15-0E18-41FC-A954-E7FC28483B03}" srcOrd="0" destOrd="0" presId="urn:microsoft.com/office/officeart/2005/8/layout/pyramid3"/>
    <dgm:cxn modelId="{CB141DA7-0CE9-C640-BF9C-16E2DE355E13}" type="presParOf" srcId="{178806DB-0106-4864-B361-A99488FC655F}" destId="{721A24CB-44F1-4A6B-A4FD-48591C679798}" srcOrd="1" destOrd="0" presId="urn:microsoft.com/office/officeart/2005/8/layout/pyramid3"/>
    <dgm:cxn modelId="{0683CCA4-04A0-694E-BBC9-4485AD99275F}" type="presParOf" srcId="{62C613CB-9DFD-4152-ADA3-27DE7C16BD61}" destId="{CCE84D00-37A8-4C97-BD55-EC1AF4EDF6C4}" srcOrd="1" destOrd="0" presId="urn:microsoft.com/office/officeart/2005/8/layout/pyramid3"/>
    <dgm:cxn modelId="{61660E18-1A82-1743-8DB8-090950C247F7}" type="presParOf" srcId="{CCE84D00-37A8-4C97-BD55-EC1AF4EDF6C4}" destId="{E7F51D98-EDF5-4B50-9129-92D9B54906AF}" srcOrd="0" destOrd="0" presId="urn:microsoft.com/office/officeart/2005/8/layout/pyramid3"/>
    <dgm:cxn modelId="{7283FC5A-8EAB-E741-9D04-67A27B305B13}" type="presParOf" srcId="{CCE84D00-37A8-4C97-BD55-EC1AF4EDF6C4}" destId="{2B224D07-3188-4BB5-83FA-69E4BB285762}" srcOrd="1" destOrd="0" presId="urn:microsoft.com/office/officeart/2005/8/layout/pyramid3"/>
    <dgm:cxn modelId="{856F36B0-3A81-E144-91F5-21C1476BAB61}" type="presParOf" srcId="{62C613CB-9DFD-4152-ADA3-27DE7C16BD61}" destId="{4D1316C8-7561-47A1-ACE3-6F0E34024E79}" srcOrd="2" destOrd="0" presId="urn:microsoft.com/office/officeart/2005/8/layout/pyramid3"/>
    <dgm:cxn modelId="{1DE508CA-DA10-8245-93AC-E2679F6F2CEF}" type="presParOf" srcId="{4D1316C8-7561-47A1-ACE3-6F0E34024E79}" destId="{155BBD78-DD9C-43FD-AED9-00B7FBF7C398}" srcOrd="0" destOrd="0" presId="urn:microsoft.com/office/officeart/2005/8/layout/pyramid3"/>
    <dgm:cxn modelId="{224B477E-9E98-434B-91F2-109A48BC6B39}" type="presParOf" srcId="{4D1316C8-7561-47A1-ACE3-6F0E34024E79}" destId="{897CEB81-D9AB-49EE-A932-C415845E0269}"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6720EB-BFB5-7F4C-B54F-6BCD593F7DB7}" type="doc">
      <dgm:prSet loTypeId="urn:microsoft.com/office/officeart/2005/8/layout/vList5" loCatId="" qsTypeId="urn:microsoft.com/office/officeart/2005/8/quickstyle/simple2" qsCatId="simple" csTypeId="urn:microsoft.com/office/officeart/2005/8/colors/accent1_2" csCatId="accent1" phldr="1"/>
      <dgm:spPr/>
      <dgm:t>
        <a:bodyPr/>
        <a:lstStyle/>
        <a:p>
          <a:endParaRPr lang="en-US"/>
        </a:p>
      </dgm:t>
    </dgm:pt>
    <dgm:pt modelId="{31AF9C0C-4816-D643-897E-DB50BC83E2F5}">
      <dgm:prSet phldrT="[Text]"/>
      <dgm:spPr/>
      <dgm:t>
        <a:bodyPr/>
        <a:lstStyle/>
        <a:p>
          <a:r>
            <a:rPr lang="en-US" dirty="0">
              <a:latin typeface="+mj-lt"/>
            </a:rPr>
            <a:t>Claim 1: Concepts and Procedures</a:t>
          </a:r>
        </a:p>
      </dgm:t>
    </dgm:pt>
    <dgm:pt modelId="{AE652776-0652-524B-8187-1405B5931D71}" type="parTrans" cxnId="{4C428D88-E49E-0E40-9051-12CC8DA0CA35}">
      <dgm:prSet/>
      <dgm:spPr/>
      <dgm:t>
        <a:bodyPr/>
        <a:lstStyle/>
        <a:p>
          <a:endParaRPr lang="en-US"/>
        </a:p>
      </dgm:t>
    </dgm:pt>
    <dgm:pt modelId="{3C7C1165-6248-A940-94F5-3E4AF0C34764}" type="sibTrans" cxnId="{4C428D88-E49E-0E40-9051-12CC8DA0CA35}">
      <dgm:prSet/>
      <dgm:spPr/>
      <dgm:t>
        <a:bodyPr/>
        <a:lstStyle/>
        <a:p>
          <a:endParaRPr lang="en-US"/>
        </a:p>
      </dgm:t>
    </dgm:pt>
    <dgm:pt modelId="{2B8AC869-E196-914A-A9D7-583E2C47C2EE}">
      <dgm:prSet phldrT="[Text]"/>
      <dgm:spPr/>
      <dgm:t>
        <a:bodyPr/>
        <a:lstStyle/>
        <a:p>
          <a:r>
            <a:rPr lang="en-US" dirty="0">
              <a:latin typeface="+mj-lt"/>
            </a:rPr>
            <a:t>Students can explain and apply mathematical concepts and carry out mathematical procedures with precision and fluency.</a:t>
          </a:r>
        </a:p>
      </dgm:t>
    </dgm:pt>
    <dgm:pt modelId="{78762D6B-C790-F946-A2BD-6819BB6135A2}" type="parTrans" cxnId="{F17DBFC0-02F1-B444-B871-4644CA162C87}">
      <dgm:prSet/>
      <dgm:spPr/>
      <dgm:t>
        <a:bodyPr/>
        <a:lstStyle/>
        <a:p>
          <a:endParaRPr lang="en-US"/>
        </a:p>
      </dgm:t>
    </dgm:pt>
    <dgm:pt modelId="{48CA117E-42E9-C043-B8E0-A444FF56E5BC}" type="sibTrans" cxnId="{F17DBFC0-02F1-B444-B871-4644CA162C87}">
      <dgm:prSet/>
      <dgm:spPr/>
      <dgm:t>
        <a:bodyPr/>
        <a:lstStyle/>
        <a:p>
          <a:endParaRPr lang="en-US"/>
        </a:p>
      </dgm:t>
    </dgm:pt>
    <dgm:pt modelId="{DD3C618F-3A9C-0A49-A8D3-AFD08F7F7DC3}">
      <dgm:prSet phldrT="[Text]"/>
      <dgm:spPr/>
      <dgm:t>
        <a:bodyPr/>
        <a:lstStyle/>
        <a:p>
          <a:r>
            <a:rPr lang="en-US" dirty="0">
              <a:latin typeface="+mj-lt"/>
            </a:rPr>
            <a:t>Claim 3: Communicating Reasoning</a:t>
          </a:r>
        </a:p>
      </dgm:t>
    </dgm:pt>
    <dgm:pt modelId="{48C018FF-0966-7842-9D43-D4059C2AF875}" type="parTrans" cxnId="{F4387D9A-04E3-CC41-AA8E-C3FBB2023979}">
      <dgm:prSet/>
      <dgm:spPr/>
      <dgm:t>
        <a:bodyPr/>
        <a:lstStyle/>
        <a:p>
          <a:endParaRPr lang="en-US"/>
        </a:p>
      </dgm:t>
    </dgm:pt>
    <dgm:pt modelId="{16810F1E-0239-6945-BD15-E579AD65B55D}" type="sibTrans" cxnId="{F4387D9A-04E3-CC41-AA8E-C3FBB2023979}">
      <dgm:prSet/>
      <dgm:spPr/>
      <dgm:t>
        <a:bodyPr/>
        <a:lstStyle/>
        <a:p>
          <a:endParaRPr lang="en-US"/>
        </a:p>
      </dgm:t>
    </dgm:pt>
    <dgm:pt modelId="{6E53B52A-284D-7D4E-91B2-733FE24349AC}">
      <dgm:prSet phldrT="[Text]"/>
      <dgm:spPr/>
      <dgm:t>
        <a:bodyPr/>
        <a:lstStyle/>
        <a:p>
          <a:r>
            <a:rPr lang="en-US" dirty="0">
              <a:latin typeface="+mj-lt"/>
            </a:rPr>
            <a:t>Students can clearly and precisely construct viable arguments to support their own reasoning and to critique the reasoning of others.</a:t>
          </a:r>
        </a:p>
      </dgm:t>
    </dgm:pt>
    <dgm:pt modelId="{1BF292F6-5F2D-7142-B9BE-15883E8C63F6}" type="parTrans" cxnId="{64667254-562D-AB4A-9C3D-6B2900E12706}">
      <dgm:prSet/>
      <dgm:spPr/>
      <dgm:t>
        <a:bodyPr/>
        <a:lstStyle/>
        <a:p>
          <a:endParaRPr lang="en-US"/>
        </a:p>
      </dgm:t>
    </dgm:pt>
    <dgm:pt modelId="{09068D00-1CBE-0A40-9568-DDBD8E269C35}" type="sibTrans" cxnId="{64667254-562D-AB4A-9C3D-6B2900E12706}">
      <dgm:prSet/>
      <dgm:spPr/>
      <dgm:t>
        <a:bodyPr/>
        <a:lstStyle/>
        <a:p>
          <a:endParaRPr lang="en-US"/>
        </a:p>
      </dgm:t>
    </dgm:pt>
    <dgm:pt modelId="{FD007E43-B4D8-3D4A-96D2-E06B984E1E8A}">
      <dgm:prSet phldrT="[Text]"/>
      <dgm:spPr/>
      <dgm:t>
        <a:bodyPr/>
        <a:lstStyle/>
        <a:p>
          <a:r>
            <a:rPr lang="en-US" dirty="0">
              <a:latin typeface="+mj-lt"/>
            </a:rPr>
            <a:t>Claim 4: Data Analysis and Modeling</a:t>
          </a:r>
        </a:p>
      </dgm:t>
    </dgm:pt>
    <dgm:pt modelId="{0121158F-32BE-F441-8305-888196BC60E8}" type="parTrans" cxnId="{672B3BDE-692C-834F-9B66-DA1AE0FBEA7E}">
      <dgm:prSet/>
      <dgm:spPr/>
      <dgm:t>
        <a:bodyPr/>
        <a:lstStyle/>
        <a:p>
          <a:endParaRPr lang="en-US"/>
        </a:p>
      </dgm:t>
    </dgm:pt>
    <dgm:pt modelId="{DE06BB41-631D-C146-971D-8E236CABA33E}" type="sibTrans" cxnId="{672B3BDE-692C-834F-9B66-DA1AE0FBEA7E}">
      <dgm:prSet/>
      <dgm:spPr/>
      <dgm:t>
        <a:bodyPr/>
        <a:lstStyle/>
        <a:p>
          <a:endParaRPr lang="en-US"/>
        </a:p>
      </dgm:t>
    </dgm:pt>
    <dgm:pt modelId="{4033086F-C84E-9E45-B8CB-FE001E364051}">
      <dgm:prSet phldrT="[Text]"/>
      <dgm:spPr/>
      <dgm:t>
        <a:bodyPr/>
        <a:lstStyle/>
        <a:p>
          <a:r>
            <a:rPr lang="en-US" dirty="0">
              <a:latin typeface="+mj-lt"/>
            </a:rPr>
            <a:t>Students can analyze complex, real-world scenarios and </a:t>
          </a:r>
          <a:r>
            <a:rPr lang="en-US" dirty="0" smtClean="0">
              <a:latin typeface="+mj-lt"/>
            </a:rPr>
            <a:t>can construct and </a:t>
          </a:r>
          <a:r>
            <a:rPr lang="en-US" dirty="0">
              <a:latin typeface="+mj-lt"/>
            </a:rPr>
            <a:t>use mathematical models to interpret and solve problems.</a:t>
          </a:r>
        </a:p>
      </dgm:t>
    </dgm:pt>
    <dgm:pt modelId="{D14AFD65-B39D-4C47-8284-02A16F454E05}" type="parTrans" cxnId="{C573AA8D-6245-684D-A447-A6AA8EEDE851}">
      <dgm:prSet/>
      <dgm:spPr/>
      <dgm:t>
        <a:bodyPr/>
        <a:lstStyle/>
        <a:p>
          <a:endParaRPr lang="en-US"/>
        </a:p>
      </dgm:t>
    </dgm:pt>
    <dgm:pt modelId="{BAB5745A-9A2E-F644-86FC-ACBD45B47364}" type="sibTrans" cxnId="{C573AA8D-6245-684D-A447-A6AA8EEDE851}">
      <dgm:prSet/>
      <dgm:spPr/>
      <dgm:t>
        <a:bodyPr/>
        <a:lstStyle/>
        <a:p>
          <a:endParaRPr lang="en-US"/>
        </a:p>
      </dgm:t>
    </dgm:pt>
    <dgm:pt modelId="{B787A562-4FBE-D840-A647-A34F3B2B6C90}">
      <dgm:prSet/>
      <dgm:spPr/>
      <dgm:t>
        <a:bodyPr/>
        <a:lstStyle/>
        <a:p>
          <a:r>
            <a:rPr lang="en-US" dirty="0">
              <a:latin typeface="+mj-lt"/>
            </a:rPr>
            <a:t>Claim 2: Problem Solving</a:t>
          </a:r>
        </a:p>
      </dgm:t>
    </dgm:pt>
    <dgm:pt modelId="{50CCA3FD-838E-0B49-905B-54C2917564C3}" type="parTrans" cxnId="{B057E730-7DAC-9045-8EFC-A812FDED3627}">
      <dgm:prSet/>
      <dgm:spPr/>
      <dgm:t>
        <a:bodyPr/>
        <a:lstStyle/>
        <a:p>
          <a:endParaRPr lang="en-US"/>
        </a:p>
      </dgm:t>
    </dgm:pt>
    <dgm:pt modelId="{FB40E56C-B349-864C-A7AA-8E32C341BBEB}" type="sibTrans" cxnId="{B057E730-7DAC-9045-8EFC-A812FDED3627}">
      <dgm:prSet/>
      <dgm:spPr/>
      <dgm:t>
        <a:bodyPr/>
        <a:lstStyle/>
        <a:p>
          <a:endParaRPr lang="en-US"/>
        </a:p>
      </dgm:t>
    </dgm:pt>
    <dgm:pt modelId="{BFE9375A-6CB6-8648-BBAF-4B5F6D895029}">
      <dgm:prSet/>
      <dgm:spPr/>
      <dgm:t>
        <a:bodyPr/>
        <a:lstStyle/>
        <a:p>
          <a:r>
            <a:rPr lang="en-US" dirty="0">
              <a:latin typeface="+mj-lt"/>
            </a:rPr>
            <a:t>Students can frame and solve a range of </a:t>
          </a:r>
          <a:r>
            <a:rPr lang="en-US" dirty="0" smtClean="0">
              <a:latin typeface="+mj-lt"/>
            </a:rPr>
            <a:t>complex well-posed </a:t>
          </a:r>
          <a:r>
            <a:rPr lang="en-US" dirty="0">
              <a:latin typeface="+mj-lt"/>
            </a:rPr>
            <a:t>problems in pure and applied </a:t>
          </a:r>
          <a:r>
            <a:rPr lang="en-US" dirty="0" smtClean="0">
              <a:latin typeface="+mj-lt"/>
            </a:rPr>
            <a:t>mathematics, making productive use of knowledge and problem solving strategies.</a:t>
          </a:r>
          <a:endParaRPr lang="en-US" dirty="0">
            <a:latin typeface="+mj-lt"/>
          </a:endParaRPr>
        </a:p>
      </dgm:t>
    </dgm:pt>
    <dgm:pt modelId="{820FD091-3812-CD48-9C12-FCB1CA846C10}" type="parTrans" cxnId="{607218D3-7CDB-8A4D-ADE6-00C8F2437187}">
      <dgm:prSet/>
      <dgm:spPr/>
      <dgm:t>
        <a:bodyPr/>
        <a:lstStyle/>
        <a:p>
          <a:endParaRPr lang="en-US"/>
        </a:p>
      </dgm:t>
    </dgm:pt>
    <dgm:pt modelId="{6AAA1882-DF81-E540-AAA5-C3185764E7C7}" type="sibTrans" cxnId="{607218D3-7CDB-8A4D-ADE6-00C8F2437187}">
      <dgm:prSet/>
      <dgm:spPr/>
      <dgm:t>
        <a:bodyPr/>
        <a:lstStyle/>
        <a:p>
          <a:endParaRPr lang="en-US"/>
        </a:p>
      </dgm:t>
    </dgm:pt>
    <dgm:pt modelId="{3F97F786-874F-424E-9300-DB04481A1233}" type="pres">
      <dgm:prSet presAssocID="{2D6720EB-BFB5-7F4C-B54F-6BCD593F7DB7}" presName="Name0" presStyleCnt="0">
        <dgm:presLayoutVars>
          <dgm:dir/>
          <dgm:animLvl val="lvl"/>
          <dgm:resizeHandles val="exact"/>
        </dgm:presLayoutVars>
      </dgm:prSet>
      <dgm:spPr/>
      <dgm:t>
        <a:bodyPr/>
        <a:lstStyle/>
        <a:p>
          <a:endParaRPr lang="en-US"/>
        </a:p>
      </dgm:t>
    </dgm:pt>
    <dgm:pt modelId="{56F0625C-BA4D-BE43-98F1-5E3313ED3701}" type="pres">
      <dgm:prSet presAssocID="{31AF9C0C-4816-D643-897E-DB50BC83E2F5}" presName="linNode" presStyleCnt="0"/>
      <dgm:spPr/>
    </dgm:pt>
    <dgm:pt modelId="{7C0EC8AF-AB49-6547-9836-406C5CC984BF}" type="pres">
      <dgm:prSet presAssocID="{31AF9C0C-4816-D643-897E-DB50BC83E2F5}" presName="parentText" presStyleLbl="node1" presStyleIdx="0" presStyleCnt="4">
        <dgm:presLayoutVars>
          <dgm:chMax val="1"/>
          <dgm:bulletEnabled val="1"/>
        </dgm:presLayoutVars>
      </dgm:prSet>
      <dgm:spPr/>
      <dgm:t>
        <a:bodyPr/>
        <a:lstStyle/>
        <a:p>
          <a:endParaRPr lang="en-US"/>
        </a:p>
      </dgm:t>
    </dgm:pt>
    <dgm:pt modelId="{00777661-FCAF-EC40-9C1D-984E452D2954}" type="pres">
      <dgm:prSet presAssocID="{31AF9C0C-4816-D643-897E-DB50BC83E2F5}" presName="descendantText" presStyleLbl="alignAccFollowNode1" presStyleIdx="0" presStyleCnt="4">
        <dgm:presLayoutVars>
          <dgm:bulletEnabled val="1"/>
        </dgm:presLayoutVars>
      </dgm:prSet>
      <dgm:spPr/>
      <dgm:t>
        <a:bodyPr/>
        <a:lstStyle/>
        <a:p>
          <a:endParaRPr lang="en-US"/>
        </a:p>
      </dgm:t>
    </dgm:pt>
    <dgm:pt modelId="{D0B7D9C7-4786-A24B-BB7D-7E7BC6FDCAB0}" type="pres">
      <dgm:prSet presAssocID="{3C7C1165-6248-A940-94F5-3E4AF0C34764}" presName="sp" presStyleCnt="0"/>
      <dgm:spPr/>
    </dgm:pt>
    <dgm:pt modelId="{098083F7-5682-F842-9F8D-2C797DA7DBBE}" type="pres">
      <dgm:prSet presAssocID="{B787A562-4FBE-D840-A647-A34F3B2B6C90}" presName="linNode" presStyleCnt="0"/>
      <dgm:spPr/>
    </dgm:pt>
    <dgm:pt modelId="{5DD309A3-AD29-6445-B5E4-DDC30A5EA840}" type="pres">
      <dgm:prSet presAssocID="{B787A562-4FBE-D840-A647-A34F3B2B6C90}" presName="parentText" presStyleLbl="node1" presStyleIdx="1" presStyleCnt="4" custLinFactNeighborY="2440">
        <dgm:presLayoutVars>
          <dgm:chMax val="1"/>
          <dgm:bulletEnabled val="1"/>
        </dgm:presLayoutVars>
      </dgm:prSet>
      <dgm:spPr/>
      <dgm:t>
        <a:bodyPr/>
        <a:lstStyle/>
        <a:p>
          <a:endParaRPr lang="en-US"/>
        </a:p>
      </dgm:t>
    </dgm:pt>
    <dgm:pt modelId="{0BF3743A-0FA1-6B49-923D-2B2368106DAF}" type="pres">
      <dgm:prSet presAssocID="{B787A562-4FBE-D840-A647-A34F3B2B6C90}" presName="descendantText" presStyleLbl="alignAccFollowNode1" presStyleIdx="1" presStyleCnt="4">
        <dgm:presLayoutVars>
          <dgm:bulletEnabled val="1"/>
        </dgm:presLayoutVars>
      </dgm:prSet>
      <dgm:spPr/>
      <dgm:t>
        <a:bodyPr/>
        <a:lstStyle/>
        <a:p>
          <a:endParaRPr lang="en-US"/>
        </a:p>
      </dgm:t>
    </dgm:pt>
    <dgm:pt modelId="{31A8CCBD-A4BF-0A41-A8CA-8DC65729BF80}" type="pres">
      <dgm:prSet presAssocID="{FB40E56C-B349-864C-A7AA-8E32C341BBEB}" presName="sp" presStyleCnt="0"/>
      <dgm:spPr/>
    </dgm:pt>
    <dgm:pt modelId="{8644DB44-AFDC-324A-B243-DD3773489538}" type="pres">
      <dgm:prSet presAssocID="{DD3C618F-3A9C-0A49-A8D3-AFD08F7F7DC3}" presName="linNode" presStyleCnt="0"/>
      <dgm:spPr/>
    </dgm:pt>
    <dgm:pt modelId="{4AD7D540-C19A-5C4E-BE75-7522397CCCBF}" type="pres">
      <dgm:prSet presAssocID="{DD3C618F-3A9C-0A49-A8D3-AFD08F7F7DC3}" presName="parentText" presStyleLbl="node1" presStyleIdx="2" presStyleCnt="4">
        <dgm:presLayoutVars>
          <dgm:chMax val="1"/>
          <dgm:bulletEnabled val="1"/>
        </dgm:presLayoutVars>
      </dgm:prSet>
      <dgm:spPr/>
      <dgm:t>
        <a:bodyPr/>
        <a:lstStyle/>
        <a:p>
          <a:endParaRPr lang="en-US"/>
        </a:p>
      </dgm:t>
    </dgm:pt>
    <dgm:pt modelId="{AB4E557F-7531-1C4C-BF74-34D40D415466}" type="pres">
      <dgm:prSet presAssocID="{DD3C618F-3A9C-0A49-A8D3-AFD08F7F7DC3}" presName="descendantText" presStyleLbl="alignAccFollowNode1" presStyleIdx="2" presStyleCnt="4">
        <dgm:presLayoutVars>
          <dgm:bulletEnabled val="1"/>
        </dgm:presLayoutVars>
      </dgm:prSet>
      <dgm:spPr/>
      <dgm:t>
        <a:bodyPr/>
        <a:lstStyle/>
        <a:p>
          <a:endParaRPr lang="en-US"/>
        </a:p>
      </dgm:t>
    </dgm:pt>
    <dgm:pt modelId="{E143802D-B2C7-224E-81DE-F16FAC8448D9}" type="pres">
      <dgm:prSet presAssocID="{16810F1E-0239-6945-BD15-E579AD65B55D}" presName="sp" presStyleCnt="0"/>
      <dgm:spPr/>
    </dgm:pt>
    <dgm:pt modelId="{BC273C25-FE07-2249-9186-D3D081CEB336}" type="pres">
      <dgm:prSet presAssocID="{FD007E43-B4D8-3D4A-96D2-E06B984E1E8A}" presName="linNode" presStyleCnt="0"/>
      <dgm:spPr/>
    </dgm:pt>
    <dgm:pt modelId="{E9318786-49A6-7645-8E92-7DA4423E5F45}" type="pres">
      <dgm:prSet presAssocID="{FD007E43-B4D8-3D4A-96D2-E06B984E1E8A}" presName="parentText" presStyleLbl="node1" presStyleIdx="3" presStyleCnt="4" custLinFactNeighborY="-1824">
        <dgm:presLayoutVars>
          <dgm:chMax val="1"/>
          <dgm:bulletEnabled val="1"/>
        </dgm:presLayoutVars>
      </dgm:prSet>
      <dgm:spPr/>
      <dgm:t>
        <a:bodyPr/>
        <a:lstStyle/>
        <a:p>
          <a:endParaRPr lang="en-US"/>
        </a:p>
      </dgm:t>
    </dgm:pt>
    <dgm:pt modelId="{AC9041E2-342F-8247-9412-6400C8A48CB5}" type="pres">
      <dgm:prSet presAssocID="{FD007E43-B4D8-3D4A-96D2-E06B984E1E8A}" presName="descendantText" presStyleLbl="alignAccFollowNode1" presStyleIdx="3" presStyleCnt="4">
        <dgm:presLayoutVars>
          <dgm:bulletEnabled val="1"/>
        </dgm:presLayoutVars>
      </dgm:prSet>
      <dgm:spPr/>
      <dgm:t>
        <a:bodyPr/>
        <a:lstStyle/>
        <a:p>
          <a:endParaRPr lang="en-US"/>
        </a:p>
      </dgm:t>
    </dgm:pt>
  </dgm:ptLst>
  <dgm:cxnLst>
    <dgm:cxn modelId="{ACC04FFA-A344-A148-8353-A9DBAB9E0D49}" type="presOf" srcId="{2B8AC869-E196-914A-A9D7-583E2C47C2EE}" destId="{00777661-FCAF-EC40-9C1D-984E452D2954}" srcOrd="0" destOrd="0" presId="urn:microsoft.com/office/officeart/2005/8/layout/vList5"/>
    <dgm:cxn modelId="{5B9DB678-DEDD-D148-ABC4-2BDCC9FEA493}" type="presOf" srcId="{6E53B52A-284D-7D4E-91B2-733FE24349AC}" destId="{AB4E557F-7531-1C4C-BF74-34D40D415466}" srcOrd="0" destOrd="0" presId="urn:microsoft.com/office/officeart/2005/8/layout/vList5"/>
    <dgm:cxn modelId="{C8983645-F799-BE47-9468-611ECC99D1AF}" type="presOf" srcId="{2D6720EB-BFB5-7F4C-B54F-6BCD593F7DB7}" destId="{3F97F786-874F-424E-9300-DB04481A1233}" srcOrd="0" destOrd="0" presId="urn:microsoft.com/office/officeart/2005/8/layout/vList5"/>
    <dgm:cxn modelId="{DCB04BE0-6F01-E348-8246-7FBB6AB8430F}" type="presOf" srcId="{DD3C618F-3A9C-0A49-A8D3-AFD08F7F7DC3}" destId="{4AD7D540-C19A-5C4E-BE75-7522397CCCBF}" srcOrd="0" destOrd="0" presId="urn:microsoft.com/office/officeart/2005/8/layout/vList5"/>
    <dgm:cxn modelId="{A03AAB42-CF79-7440-AF33-843F5348EBE5}" type="presOf" srcId="{4033086F-C84E-9E45-B8CB-FE001E364051}" destId="{AC9041E2-342F-8247-9412-6400C8A48CB5}" srcOrd="0" destOrd="0" presId="urn:microsoft.com/office/officeart/2005/8/layout/vList5"/>
    <dgm:cxn modelId="{672B3BDE-692C-834F-9B66-DA1AE0FBEA7E}" srcId="{2D6720EB-BFB5-7F4C-B54F-6BCD593F7DB7}" destId="{FD007E43-B4D8-3D4A-96D2-E06B984E1E8A}" srcOrd="3" destOrd="0" parTransId="{0121158F-32BE-F441-8305-888196BC60E8}" sibTransId="{DE06BB41-631D-C146-971D-8E236CABA33E}"/>
    <dgm:cxn modelId="{915A911F-05C7-164D-AEE6-051A89919FF7}" type="presOf" srcId="{FD007E43-B4D8-3D4A-96D2-E06B984E1E8A}" destId="{E9318786-49A6-7645-8E92-7DA4423E5F45}" srcOrd="0" destOrd="0" presId="urn:microsoft.com/office/officeart/2005/8/layout/vList5"/>
    <dgm:cxn modelId="{F17DBFC0-02F1-B444-B871-4644CA162C87}" srcId="{31AF9C0C-4816-D643-897E-DB50BC83E2F5}" destId="{2B8AC869-E196-914A-A9D7-583E2C47C2EE}" srcOrd="0" destOrd="0" parTransId="{78762D6B-C790-F946-A2BD-6819BB6135A2}" sibTransId="{48CA117E-42E9-C043-B8E0-A444FF56E5BC}"/>
    <dgm:cxn modelId="{C573AA8D-6245-684D-A447-A6AA8EEDE851}" srcId="{FD007E43-B4D8-3D4A-96D2-E06B984E1E8A}" destId="{4033086F-C84E-9E45-B8CB-FE001E364051}" srcOrd="0" destOrd="0" parTransId="{D14AFD65-B39D-4C47-8284-02A16F454E05}" sibTransId="{BAB5745A-9A2E-F644-86FC-ACBD45B47364}"/>
    <dgm:cxn modelId="{0AADF6F6-FBA2-C24D-91E6-21EA5ACCAE62}" type="presOf" srcId="{31AF9C0C-4816-D643-897E-DB50BC83E2F5}" destId="{7C0EC8AF-AB49-6547-9836-406C5CC984BF}" srcOrd="0" destOrd="0" presId="urn:microsoft.com/office/officeart/2005/8/layout/vList5"/>
    <dgm:cxn modelId="{64667254-562D-AB4A-9C3D-6B2900E12706}" srcId="{DD3C618F-3A9C-0A49-A8D3-AFD08F7F7DC3}" destId="{6E53B52A-284D-7D4E-91B2-733FE24349AC}" srcOrd="0" destOrd="0" parTransId="{1BF292F6-5F2D-7142-B9BE-15883E8C63F6}" sibTransId="{09068D00-1CBE-0A40-9568-DDBD8E269C35}"/>
    <dgm:cxn modelId="{607218D3-7CDB-8A4D-ADE6-00C8F2437187}" srcId="{B787A562-4FBE-D840-A647-A34F3B2B6C90}" destId="{BFE9375A-6CB6-8648-BBAF-4B5F6D895029}" srcOrd="0" destOrd="0" parTransId="{820FD091-3812-CD48-9C12-FCB1CA846C10}" sibTransId="{6AAA1882-DF81-E540-AAA5-C3185764E7C7}"/>
    <dgm:cxn modelId="{F4387D9A-04E3-CC41-AA8E-C3FBB2023979}" srcId="{2D6720EB-BFB5-7F4C-B54F-6BCD593F7DB7}" destId="{DD3C618F-3A9C-0A49-A8D3-AFD08F7F7DC3}" srcOrd="2" destOrd="0" parTransId="{48C018FF-0966-7842-9D43-D4059C2AF875}" sibTransId="{16810F1E-0239-6945-BD15-E579AD65B55D}"/>
    <dgm:cxn modelId="{4C428D88-E49E-0E40-9051-12CC8DA0CA35}" srcId="{2D6720EB-BFB5-7F4C-B54F-6BCD593F7DB7}" destId="{31AF9C0C-4816-D643-897E-DB50BC83E2F5}" srcOrd="0" destOrd="0" parTransId="{AE652776-0652-524B-8187-1405B5931D71}" sibTransId="{3C7C1165-6248-A940-94F5-3E4AF0C34764}"/>
    <dgm:cxn modelId="{F978C078-B5AE-F841-BA27-A5E28A9876C4}" type="presOf" srcId="{BFE9375A-6CB6-8648-BBAF-4B5F6D895029}" destId="{0BF3743A-0FA1-6B49-923D-2B2368106DAF}" srcOrd="0" destOrd="0" presId="urn:microsoft.com/office/officeart/2005/8/layout/vList5"/>
    <dgm:cxn modelId="{B057E730-7DAC-9045-8EFC-A812FDED3627}" srcId="{2D6720EB-BFB5-7F4C-B54F-6BCD593F7DB7}" destId="{B787A562-4FBE-D840-A647-A34F3B2B6C90}" srcOrd="1" destOrd="0" parTransId="{50CCA3FD-838E-0B49-905B-54C2917564C3}" sibTransId="{FB40E56C-B349-864C-A7AA-8E32C341BBEB}"/>
    <dgm:cxn modelId="{47087C8A-9490-1244-BB76-A0DF9966FA67}" type="presOf" srcId="{B787A562-4FBE-D840-A647-A34F3B2B6C90}" destId="{5DD309A3-AD29-6445-B5E4-DDC30A5EA840}" srcOrd="0" destOrd="0" presId="urn:microsoft.com/office/officeart/2005/8/layout/vList5"/>
    <dgm:cxn modelId="{172440D5-E5E5-C642-8802-C99257D1CA50}" type="presParOf" srcId="{3F97F786-874F-424E-9300-DB04481A1233}" destId="{56F0625C-BA4D-BE43-98F1-5E3313ED3701}" srcOrd="0" destOrd="0" presId="urn:microsoft.com/office/officeart/2005/8/layout/vList5"/>
    <dgm:cxn modelId="{B696DB9D-FC9E-CD4D-8137-348B8519979F}" type="presParOf" srcId="{56F0625C-BA4D-BE43-98F1-5E3313ED3701}" destId="{7C0EC8AF-AB49-6547-9836-406C5CC984BF}" srcOrd="0" destOrd="0" presId="urn:microsoft.com/office/officeart/2005/8/layout/vList5"/>
    <dgm:cxn modelId="{D385C997-8539-8246-BB01-AA4499C5B34E}" type="presParOf" srcId="{56F0625C-BA4D-BE43-98F1-5E3313ED3701}" destId="{00777661-FCAF-EC40-9C1D-984E452D2954}" srcOrd="1" destOrd="0" presId="urn:microsoft.com/office/officeart/2005/8/layout/vList5"/>
    <dgm:cxn modelId="{679D9D01-C569-7F41-BDB5-D96BFA3B7A29}" type="presParOf" srcId="{3F97F786-874F-424E-9300-DB04481A1233}" destId="{D0B7D9C7-4786-A24B-BB7D-7E7BC6FDCAB0}" srcOrd="1" destOrd="0" presId="urn:microsoft.com/office/officeart/2005/8/layout/vList5"/>
    <dgm:cxn modelId="{8B3CF3B3-EF9E-0142-B0D4-13BA1BE33E6E}" type="presParOf" srcId="{3F97F786-874F-424E-9300-DB04481A1233}" destId="{098083F7-5682-F842-9F8D-2C797DA7DBBE}" srcOrd="2" destOrd="0" presId="urn:microsoft.com/office/officeart/2005/8/layout/vList5"/>
    <dgm:cxn modelId="{50B103FF-A98A-1242-850E-449B52C1D4E2}" type="presParOf" srcId="{098083F7-5682-F842-9F8D-2C797DA7DBBE}" destId="{5DD309A3-AD29-6445-B5E4-DDC30A5EA840}" srcOrd="0" destOrd="0" presId="urn:microsoft.com/office/officeart/2005/8/layout/vList5"/>
    <dgm:cxn modelId="{F7E56077-4FCD-9848-9512-D2718E815741}" type="presParOf" srcId="{098083F7-5682-F842-9F8D-2C797DA7DBBE}" destId="{0BF3743A-0FA1-6B49-923D-2B2368106DAF}" srcOrd="1" destOrd="0" presId="urn:microsoft.com/office/officeart/2005/8/layout/vList5"/>
    <dgm:cxn modelId="{62ECD845-FE0C-4343-81A7-9CDB564FF1DA}" type="presParOf" srcId="{3F97F786-874F-424E-9300-DB04481A1233}" destId="{31A8CCBD-A4BF-0A41-A8CA-8DC65729BF80}" srcOrd="3" destOrd="0" presId="urn:microsoft.com/office/officeart/2005/8/layout/vList5"/>
    <dgm:cxn modelId="{DA94C057-70BA-894E-A7BD-F517D315F725}" type="presParOf" srcId="{3F97F786-874F-424E-9300-DB04481A1233}" destId="{8644DB44-AFDC-324A-B243-DD3773489538}" srcOrd="4" destOrd="0" presId="urn:microsoft.com/office/officeart/2005/8/layout/vList5"/>
    <dgm:cxn modelId="{D962E21F-105E-C44C-B6A1-4A5FDDC77E81}" type="presParOf" srcId="{8644DB44-AFDC-324A-B243-DD3773489538}" destId="{4AD7D540-C19A-5C4E-BE75-7522397CCCBF}" srcOrd="0" destOrd="0" presId="urn:microsoft.com/office/officeart/2005/8/layout/vList5"/>
    <dgm:cxn modelId="{B01A1947-4DAE-6545-B602-5CA4420C51C1}" type="presParOf" srcId="{8644DB44-AFDC-324A-B243-DD3773489538}" destId="{AB4E557F-7531-1C4C-BF74-34D40D415466}" srcOrd="1" destOrd="0" presId="urn:microsoft.com/office/officeart/2005/8/layout/vList5"/>
    <dgm:cxn modelId="{084B176F-D062-8F45-AE94-A897E9A7F401}" type="presParOf" srcId="{3F97F786-874F-424E-9300-DB04481A1233}" destId="{E143802D-B2C7-224E-81DE-F16FAC8448D9}" srcOrd="5" destOrd="0" presId="urn:microsoft.com/office/officeart/2005/8/layout/vList5"/>
    <dgm:cxn modelId="{CC7A86AA-A200-984E-A43B-12700109664B}" type="presParOf" srcId="{3F97F786-874F-424E-9300-DB04481A1233}" destId="{BC273C25-FE07-2249-9186-D3D081CEB336}" srcOrd="6" destOrd="0" presId="urn:microsoft.com/office/officeart/2005/8/layout/vList5"/>
    <dgm:cxn modelId="{C6EBE1F0-35A9-DE4E-A697-AA8316547DF0}" type="presParOf" srcId="{BC273C25-FE07-2249-9186-D3D081CEB336}" destId="{E9318786-49A6-7645-8E92-7DA4423E5F45}" srcOrd="0" destOrd="0" presId="urn:microsoft.com/office/officeart/2005/8/layout/vList5"/>
    <dgm:cxn modelId="{0AFA138E-5464-0742-8F3A-5027F776D424}" type="presParOf" srcId="{BC273C25-FE07-2249-9186-D3D081CEB336}" destId="{AC9041E2-342F-8247-9412-6400C8A48CB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C1A15-0E18-41FC-A954-E7FC28483B03}">
      <dsp:nvSpPr>
        <dsp:cNvPr id="0" name=""/>
        <dsp:cNvSpPr/>
      </dsp:nvSpPr>
      <dsp:spPr>
        <a:xfrm rot="10800000">
          <a:off x="0" y="0"/>
          <a:ext cx="4239986" cy="1195940"/>
        </a:xfrm>
        <a:prstGeom prst="trapezoid">
          <a:avLst>
            <a:gd name="adj" fmla="val 59089"/>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t>Formative practices (teacher &amp; student)</a:t>
          </a:r>
        </a:p>
      </dsp:txBody>
      <dsp:txXfrm rot="-10800000">
        <a:off x="741997" y="0"/>
        <a:ext cx="2755990" cy="1195940"/>
      </dsp:txXfrm>
    </dsp:sp>
    <dsp:sp modelId="{E7F51D98-EDF5-4B50-9129-92D9B54906AF}">
      <dsp:nvSpPr>
        <dsp:cNvPr id="0" name=""/>
        <dsp:cNvSpPr/>
      </dsp:nvSpPr>
      <dsp:spPr>
        <a:xfrm rot="10800000">
          <a:off x="706664" y="1195940"/>
          <a:ext cx="2826657" cy="1195940"/>
        </a:xfrm>
        <a:prstGeom prst="trapezoid">
          <a:avLst>
            <a:gd name="adj" fmla="val 59089"/>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2"/>
        </a:lnRef>
        <a:fillRef idx="3">
          <a:schemeClr val="accent2"/>
        </a:fillRef>
        <a:effectRef idx="2">
          <a:schemeClr val="accent2"/>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t>Interim</a:t>
          </a:r>
        </a:p>
      </dsp:txBody>
      <dsp:txXfrm rot="-10800000">
        <a:off x="1201329" y="1195940"/>
        <a:ext cx="1837327" cy="1195940"/>
      </dsp:txXfrm>
    </dsp:sp>
    <dsp:sp modelId="{155BBD78-DD9C-43FD-AED9-00B7FBF7C398}">
      <dsp:nvSpPr>
        <dsp:cNvPr id="0" name=""/>
        <dsp:cNvSpPr/>
      </dsp:nvSpPr>
      <dsp:spPr>
        <a:xfrm rot="10800000">
          <a:off x="1413328" y="2391880"/>
          <a:ext cx="1413328" cy="1195940"/>
        </a:xfrm>
        <a:prstGeom prst="trapezoid">
          <a:avLst>
            <a:gd name="adj" fmla="val 59089"/>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ts val="0"/>
            </a:spcAft>
          </a:pPr>
          <a:r>
            <a:rPr lang="en-US" sz="1800" b="1" kern="1200" dirty="0"/>
            <a:t>Summative</a:t>
          </a:r>
        </a:p>
        <a:p>
          <a:pPr lvl="0" algn="ctr" defTabSz="800100">
            <a:lnSpc>
              <a:spcPct val="90000"/>
            </a:lnSpc>
            <a:spcBef>
              <a:spcPct val="0"/>
            </a:spcBef>
            <a:spcAft>
              <a:spcPts val="0"/>
            </a:spcAft>
          </a:pPr>
          <a:endParaRPr lang="en-US" sz="1800" b="1" kern="1200" dirty="0"/>
        </a:p>
      </dsp:txBody>
      <dsp:txXfrm rot="-10800000">
        <a:off x="1413328" y="2391880"/>
        <a:ext cx="1413328" cy="11959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77661-FCAF-EC40-9C1D-984E452D2954}">
      <dsp:nvSpPr>
        <dsp:cNvPr id="0" name=""/>
        <dsp:cNvSpPr/>
      </dsp:nvSpPr>
      <dsp:spPr>
        <a:xfrm rot="5400000">
          <a:off x="4690005" y="-1821352"/>
          <a:ext cx="983188" cy="48768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j-lt"/>
            </a:rPr>
            <a:t>Students can explain and apply mathematical concepts and carry out mathematical procedures with precision and fluency.</a:t>
          </a:r>
        </a:p>
      </dsp:txBody>
      <dsp:txXfrm rot="-5400000">
        <a:off x="2743200" y="173448"/>
        <a:ext cx="4828805" cy="887198"/>
      </dsp:txXfrm>
    </dsp:sp>
    <dsp:sp modelId="{7C0EC8AF-AB49-6547-9836-406C5CC984BF}">
      <dsp:nvSpPr>
        <dsp:cNvPr id="0" name=""/>
        <dsp:cNvSpPr/>
      </dsp:nvSpPr>
      <dsp:spPr>
        <a:xfrm>
          <a:off x="0" y="2555"/>
          <a:ext cx="2743200" cy="122898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latin typeface="+mj-lt"/>
            </a:rPr>
            <a:t>Claim 1: Concepts and Procedures</a:t>
          </a:r>
        </a:p>
      </dsp:txBody>
      <dsp:txXfrm>
        <a:off x="59994" y="62549"/>
        <a:ext cx="2623212" cy="1108997"/>
      </dsp:txXfrm>
    </dsp:sp>
    <dsp:sp modelId="{0BF3743A-0FA1-6B49-923D-2B2368106DAF}">
      <dsp:nvSpPr>
        <dsp:cNvPr id="0" name=""/>
        <dsp:cNvSpPr/>
      </dsp:nvSpPr>
      <dsp:spPr>
        <a:xfrm rot="5400000">
          <a:off x="4690005" y="-530917"/>
          <a:ext cx="983188" cy="48768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j-lt"/>
            </a:rPr>
            <a:t>Students can frame and solve a range of </a:t>
          </a:r>
          <a:r>
            <a:rPr lang="en-US" sz="1400" kern="1200" dirty="0" smtClean="0">
              <a:latin typeface="+mj-lt"/>
            </a:rPr>
            <a:t>complex well-posed </a:t>
          </a:r>
          <a:r>
            <a:rPr lang="en-US" sz="1400" kern="1200" dirty="0">
              <a:latin typeface="+mj-lt"/>
            </a:rPr>
            <a:t>problems in pure and applied </a:t>
          </a:r>
          <a:r>
            <a:rPr lang="en-US" sz="1400" kern="1200" dirty="0" smtClean="0">
              <a:latin typeface="+mj-lt"/>
            </a:rPr>
            <a:t>mathematics, making productive use of knowledge and problem solving strategies.</a:t>
          </a:r>
          <a:endParaRPr lang="en-US" sz="1400" kern="1200" dirty="0">
            <a:latin typeface="+mj-lt"/>
          </a:endParaRPr>
        </a:p>
      </dsp:txBody>
      <dsp:txXfrm rot="-5400000">
        <a:off x="2743200" y="1463883"/>
        <a:ext cx="4828805" cy="887198"/>
      </dsp:txXfrm>
    </dsp:sp>
    <dsp:sp modelId="{5DD309A3-AD29-6445-B5E4-DDC30A5EA840}">
      <dsp:nvSpPr>
        <dsp:cNvPr id="0" name=""/>
        <dsp:cNvSpPr/>
      </dsp:nvSpPr>
      <dsp:spPr>
        <a:xfrm>
          <a:off x="0" y="1322977"/>
          <a:ext cx="2743200" cy="122898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latin typeface="+mj-lt"/>
            </a:rPr>
            <a:t>Claim 2: Problem Solving</a:t>
          </a:r>
        </a:p>
      </dsp:txBody>
      <dsp:txXfrm>
        <a:off x="59994" y="1382971"/>
        <a:ext cx="2623212" cy="1108997"/>
      </dsp:txXfrm>
    </dsp:sp>
    <dsp:sp modelId="{AB4E557F-7531-1C4C-BF74-34D40D415466}">
      <dsp:nvSpPr>
        <dsp:cNvPr id="0" name=""/>
        <dsp:cNvSpPr/>
      </dsp:nvSpPr>
      <dsp:spPr>
        <a:xfrm rot="5400000">
          <a:off x="4690005" y="759517"/>
          <a:ext cx="983188" cy="48768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j-lt"/>
            </a:rPr>
            <a:t>Students can clearly and precisely construct viable arguments to support their own reasoning and to critique the reasoning of others.</a:t>
          </a:r>
        </a:p>
      </dsp:txBody>
      <dsp:txXfrm rot="-5400000">
        <a:off x="2743200" y="2754318"/>
        <a:ext cx="4828805" cy="887198"/>
      </dsp:txXfrm>
    </dsp:sp>
    <dsp:sp modelId="{4AD7D540-C19A-5C4E-BE75-7522397CCCBF}">
      <dsp:nvSpPr>
        <dsp:cNvPr id="0" name=""/>
        <dsp:cNvSpPr/>
      </dsp:nvSpPr>
      <dsp:spPr>
        <a:xfrm>
          <a:off x="0" y="2583424"/>
          <a:ext cx="2743200" cy="122898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latin typeface="+mj-lt"/>
            </a:rPr>
            <a:t>Claim 3: Communicating Reasoning</a:t>
          </a:r>
        </a:p>
      </dsp:txBody>
      <dsp:txXfrm>
        <a:off x="59994" y="2643418"/>
        <a:ext cx="2623212" cy="1108997"/>
      </dsp:txXfrm>
    </dsp:sp>
    <dsp:sp modelId="{AC9041E2-342F-8247-9412-6400C8A48CB5}">
      <dsp:nvSpPr>
        <dsp:cNvPr id="0" name=""/>
        <dsp:cNvSpPr/>
      </dsp:nvSpPr>
      <dsp:spPr>
        <a:xfrm rot="5400000">
          <a:off x="4690005" y="2049952"/>
          <a:ext cx="983188" cy="48768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j-lt"/>
            </a:rPr>
            <a:t>Students can analyze complex, real-world scenarios and </a:t>
          </a:r>
          <a:r>
            <a:rPr lang="en-US" sz="1400" kern="1200" dirty="0" smtClean="0">
              <a:latin typeface="+mj-lt"/>
            </a:rPr>
            <a:t>can construct and </a:t>
          </a:r>
          <a:r>
            <a:rPr lang="en-US" sz="1400" kern="1200" dirty="0">
              <a:latin typeface="+mj-lt"/>
            </a:rPr>
            <a:t>use mathematical models to interpret and solve problems.</a:t>
          </a:r>
        </a:p>
      </dsp:txBody>
      <dsp:txXfrm rot="-5400000">
        <a:off x="2743200" y="4044753"/>
        <a:ext cx="4828805" cy="887198"/>
      </dsp:txXfrm>
    </dsp:sp>
    <dsp:sp modelId="{E9318786-49A6-7645-8E92-7DA4423E5F45}">
      <dsp:nvSpPr>
        <dsp:cNvPr id="0" name=""/>
        <dsp:cNvSpPr/>
      </dsp:nvSpPr>
      <dsp:spPr>
        <a:xfrm>
          <a:off x="0" y="3851442"/>
          <a:ext cx="2743200" cy="122898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latin typeface="+mj-lt"/>
            </a:rPr>
            <a:t>Claim 4: Data Analysis and Modeling</a:t>
          </a:r>
        </a:p>
      </dsp:txBody>
      <dsp:txXfrm>
        <a:off x="59994" y="3911436"/>
        <a:ext cx="2623212" cy="1108997"/>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BEFE64-78DB-F648-AA22-B563B7032FF1}" type="datetimeFigureOut">
              <a:rPr lang="en-US" smtClean="0"/>
              <a:t>9/27/17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941613-7A84-B24D-8DAC-883C2754A9BE}" type="slidenum">
              <a:rPr lang="en-US" smtClean="0"/>
              <a:t>‹#›</a:t>
            </a:fld>
            <a:endParaRPr lang="en-US"/>
          </a:p>
        </p:txBody>
      </p:sp>
    </p:spTree>
    <p:extLst>
      <p:ext uri="{BB962C8B-B14F-4D97-AF65-F5344CB8AC3E}">
        <p14:creationId xmlns:p14="http://schemas.microsoft.com/office/powerpoint/2010/main" val="695079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B5FDFE-BFA6-DE4A-8919-8D579D8E5290}" type="datetimeFigureOut">
              <a:rPr lang="en-US" smtClean="0"/>
              <a:pPr/>
              <a:t>9/27/17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0482A-77F2-BB4F-A8FD-2D4A4049F1D1}" type="slidenum">
              <a:rPr lang="en-US" smtClean="0"/>
              <a:pPr/>
              <a:t>‹#›</a:t>
            </a:fld>
            <a:endParaRPr lang="en-US" dirty="0"/>
          </a:p>
        </p:txBody>
      </p:sp>
    </p:spTree>
    <p:extLst>
      <p:ext uri="{BB962C8B-B14F-4D97-AF65-F5344CB8AC3E}">
        <p14:creationId xmlns:p14="http://schemas.microsoft.com/office/powerpoint/2010/main" val="32718027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www.csai-online.org/resources/formative-assessment-examples-practice"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www.csai-online.org/resource/68"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hyperlink" Target="http://www.csai-online.org/sos?t=assessment&amp;m="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463BB1-F6BC-B445-936E-074AAFCCB955}" type="slidenum">
              <a:rPr lang="en-US" smtClean="0"/>
              <a:pPr/>
              <a:t>1</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272404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b="0" baseline="0" dirty="0">
              <a:solidFill>
                <a:srgbClr val="000000"/>
              </a:solidFill>
            </a:endParaRPr>
          </a:p>
        </p:txBody>
      </p:sp>
      <p:sp>
        <p:nvSpPr>
          <p:cNvPr id="4" name="Slide Number Placeholder 3"/>
          <p:cNvSpPr>
            <a:spLocks noGrp="1"/>
          </p:cNvSpPr>
          <p:nvPr>
            <p:ph type="sldNum" sz="quarter" idx="10"/>
          </p:nvPr>
        </p:nvSpPr>
        <p:spPr/>
        <p:txBody>
          <a:bodyPr/>
          <a:lstStyle/>
          <a:p>
            <a:fld id="{CD20482A-77F2-BB4F-A8FD-2D4A4049F1D1}" type="slidenum">
              <a:rPr lang="en-US" smtClean="0"/>
              <a:pPr/>
              <a:t>10</a:t>
            </a:fld>
            <a:endParaRPr lang="en-US" dirty="0"/>
          </a:p>
        </p:txBody>
      </p:sp>
    </p:spTree>
    <p:extLst>
      <p:ext uri="{BB962C8B-B14F-4D97-AF65-F5344CB8AC3E}">
        <p14:creationId xmlns:p14="http://schemas.microsoft.com/office/powerpoint/2010/main" val="210289502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252">
              <a:defRPr/>
            </a:pPr>
            <a:endParaRPr lang="en-US" b="0" dirty="0"/>
          </a:p>
        </p:txBody>
      </p:sp>
      <p:sp>
        <p:nvSpPr>
          <p:cNvPr id="4" name="Slide Number Placeholder 3"/>
          <p:cNvSpPr>
            <a:spLocks noGrp="1"/>
          </p:cNvSpPr>
          <p:nvPr>
            <p:ph type="sldNum" sz="quarter" idx="10"/>
          </p:nvPr>
        </p:nvSpPr>
        <p:spPr/>
        <p:txBody>
          <a:bodyPr/>
          <a:lstStyle/>
          <a:p>
            <a:fld id="{02463BB1-F6BC-B445-936E-074AAFCCB955}" type="slidenum">
              <a:rPr lang="en-US" smtClean="0">
                <a:solidFill>
                  <a:prstClr val="black"/>
                </a:solidFill>
                <a:latin typeface="Calibri"/>
              </a:rPr>
              <a:pPr/>
              <a:t>100</a:t>
            </a:fld>
            <a:endParaRPr lang="en-US">
              <a:solidFill>
                <a:prstClr val="black"/>
              </a:solidFill>
              <a:latin typeface="Calibri"/>
            </a:endParaRPr>
          </a:p>
        </p:txBody>
      </p:sp>
    </p:spTree>
    <p:extLst>
      <p:ext uri="{BB962C8B-B14F-4D97-AF65-F5344CB8AC3E}">
        <p14:creationId xmlns:p14="http://schemas.microsoft.com/office/powerpoint/2010/main" val="318771118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101</a:t>
            </a:fld>
            <a:endParaRPr lang="en-US"/>
          </a:p>
        </p:txBody>
      </p:sp>
    </p:spTree>
    <p:extLst>
      <p:ext uri="{BB962C8B-B14F-4D97-AF65-F5344CB8AC3E}">
        <p14:creationId xmlns:p14="http://schemas.microsoft.com/office/powerpoint/2010/main" val="373316105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solidFill>
                <a:srgbClr val="FF0000"/>
              </a:solidFill>
            </a:endParaRPr>
          </a:p>
        </p:txBody>
      </p:sp>
      <p:sp>
        <p:nvSpPr>
          <p:cNvPr id="4" name="Slide Number Placeholder 3"/>
          <p:cNvSpPr>
            <a:spLocks noGrp="1"/>
          </p:cNvSpPr>
          <p:nvPr>
            <p:ph type="sldNum" sz="quarter" idx="10"/>
          </p:nvPr>
        </p:nvSpPr>
        <p:spPr/>
        <p:txBody>
          <a:bodyPr/>
          <a:lstStyle/>
          <a:p>
            <a:fld id="{02463BB1-F6BC-B445-936E-074AAFCCB955}" type="slidenum">
              <a:rPr lang="en-US" smtClean="0"/>
              <a:pPr/>
              <a:t>102</a:t>
            </a:fld>
            <a:endParaRPr lang="en-US"/>
          </a:p>
        </p:txBody>
      </p:sp>
    </p:spTree>
    <p:extLst>
      <p:ext uri="{BB962C8B-B14F-4D97-AF65-F5344CB8AC3E}">
        <p14:creationId xmlns:p14="http://schemas.microsoft.com/office/powerpoint/2010/main" val="371665798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02463BB1-F6BC-B445-936E-074AAFCCB955}" type="slidenum">
              <a:rPr lang="en-US" smtClean="0">
                <a:solidFill>
                  <a:prstClr val="black"/>
                </a:solidFill>
                <a:latin typeface="Calibri"/>
              </a:rPr>
              <a:pPr/>
              <a:t>103</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82427529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104</a:t>
            </a:fld>
            <a:endParaRPr lang="en-US"/>
          </a:p>
        </p:txBody>
      </p:sp>
    </p:spTree>
    <p:extLst>
      <p:ext uri="{BB962C8B-B14F-4D97-AF65-F5344CB8AC3E}">
        <p14:creationId xmlns:p14="http://schemas.microsoft.com/office/powerpoint/2010/main" val="227441358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463BB1-F6BC-B445-936E-074AAFCCB955}" type="slidenum">
              <a:rPr lang="en-US" smtClean="0"/>
              <a:pPr/>
              <a:t>105</a:t>
            </a:fld>
            <a:endParaRPr lang="en-US"/>
          </a:p>
        </p:txBody>
      </p:sp>
    </p:spTree>
    <p:extLst>
      <p:ext uri="{BB962C8B-B14F-4D97-AF65-F5344CB8AC3E}">
        <p14:creationId xmlns:p14="http://schemas.microsoft.com/office/powerpoint/2010/main" val="238995398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20482A-77F2-BB4F-A8FD-2D4A4049F1D1}" type="slidenum">
              <a:rPr lang="en-US" smtClean="0"/>
              <a:pPr/>
              <a:t>106</a:t>
            </a:fld>
            <a:endParaRPr lang="en-US"/>
          </a:p>
        </p:txBody>
      </p:sp>
    </p:spTree>
    <p:extLst>
      <p:ext uri="{BB962C8B-B14F-4D97-AF65-F5344CB8AC3E}">
        <p14:creationId xmlns:p14="http://schemas.microsoft.com/office/powerpoint/2010/main" val="57723728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63BB1-F6BC-B445-936E-074AAFCCB955}" type="slidenum">
              <a:rPr lang="en-US" smtClean="0"/>
              <a:pPr/>
              <a:t>107</a:t>
            </a:fld>
            <a:endParaRPr lang="en-US"/>
          </a:p>
        </p:txBody>
      </p:sp>
    </p:spTree>
    <p:extLst>
      <p:ext uri="{BB962C8B-B14F-4D97-AF65-F5344CB8AC3E}">
        <p14:creationId xmlns:p14="http://schemas.microsoft.com/office/powerpoint/2010/main" val="417556691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108</a:t>
            </a:fld>
            <a:endParaRPr lang="en-US"/>
          </a:p>
        </p:txBody>
      </p:sp>
    </p:spTree>
    <p:extLst>
      <p:ext uri="{BB962C8B-B14F-4D97-AF65-F5344CB8AC3E}">
        <p14:creationId xmlns:p14="http://schemas.microsoft.com/office/powerpoint/2010/main" val="127344860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109</a:t>
            </a:fld>
            <a:endParaRPr lang="en-US"/>
          </a:p>
        </p:txBody>
      </p:sp>
    </p:spTree>
    <p:extLst>
      <p:ext uri="{BB962C8B-B14F-4D97-AF65-F5344CB8AC3E}">
        <p14:creationId xmlns:p14="http://schemas.microsoft.com/office/powerpoint/2010/main" val="576414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pPr defTabSz="465887">
              <a:defRPr/>
            </a:pPr>
            <a:r>
              <a:rPr lang="en-US" b="1" dirty="0" smtClean="0"/>
              <a:t>Source:</a:t>
            </a:r>
            <a:r>
              <a:rPr lang="en-US" dirty="0" smtClean="0"/>
              <a:t> </a:t>
            </a:r>
            <a:r>
              <a:rPr lang="en-US" dirty="0" err="1" smtClean="0"/>
              <a:t>Linquanti</a:t>
            </a:r>
            <a:r>
              <a:rPr lang="en-US" dirty="0" smtClean="0"/>
              <a:t>, R. (2014). </a:t>
            </a:r>
            <a:r>
              <a:rPr lang="en-US" i="1" dirty="0" smtClean="0"/>
              <a:t>Supporting Formative Assessment for Deeper Learning: A Primer for Policymakers.</a:t>
            </a:r>
            <a:r>
              <a:rPr lang="en-US" dirty="0" smtClean="0"/>
              <a:t> Paper prepared for the Formative Assessment for Students and Teachers/State Collaborative on Assessment and Student Standards, 2. Washington, DC: Council of Chief State School Officers. Taken</a:t>
            </a:r>
            <a:r>
              <a:rPr lang="en-US" baseline="0" dirty="0" smtClean="0"/>
              <a:t> </a:t>
            </a:r>
            <a:r>
              <a:rPr lang="en-US" dirty="0" smtClean="0"/>
              <a:t>from the California ELA/ELD Framework,</a:t>
            </a:r>
            <a:r>
              <a:rPr lang="en-US" baseline="0" dirty="0" smtClean="0"/>
              <a:t> p. 823. </a:t>
            </a:r>
            <a:endParaRPr lang="en-US" dirty="0" smtClean="0"/>
          </a:p>
          <a:p>
            <a:endParaRPr lang="en-US" dirty="0"/>
          </a:p>
        </p:txBody>
      </p:sp>
      <p:sp>
        <p:nvSpPr>
          <p:cNvPr id="4" name="Slide Number Placeholder 3"/>
          <p:cNvSpPr>
            <a:spLocks noGrp="1"/>
          </p:cNvSpPr>
          <p:nvPr>
            <p:ph type="sldNum" sz="quarter" idx="10"/>
          </p:nvPr>
        </p:nvSpPr>
        <p:spPr/>
        <p:txBody>
          <a:bodyPr/>
          <a:lstStyle/>
          <a:p>
            <a:fld id="{02463BB1-F6BC-B445-936E-074AAFCCB955}" type="slidenum">
              <a:rPr lang="en-US" smtClean="0"/>
              <a:pPr/>
              <a:t>11</a:t>
            </a:fld>
            <a:endParaRPr lang="en-US"/>
          </a:p>
        </p:txBody>
      </p:sp>
    </p:spTree>
    <p:extLst>
      <p:ext uri="{BB962C8B-B14F-4D97-AF65-F5344CB8AC3E}">
        <p14:creationId xmlns:p14="http://schemas.microsoft.com/office/powerpoint/2010/main" val="89615795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110</a:t>
            </a:fld>
            <a:endParaRPr lang="en-US"/>
          </a:p>
        </p:txBody>
      </p:sp>
    </p:spTree>
    <p:extLst>
      <p:ext uri="{BB962C8B-B14F-4D97-AF65-F5344CB8AC3E}">
        <p14:creationId xmlns:p14="http://schemas.microsoft.com/office/powerpoint/2010/main" val="411737380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111</a:t>
            </a:fld>
            <a:endParaRPr lang="en-US"/>
          </a:p>
        </p:txBody>
      </p:sp>
    </p:spTree>
    <p:extLst>
      <p:ext uri="{BB962C8B-B14F-4D97-AF65-F5344CB8AC3E}">
        <p14:creationId xmlns:p14="http://schemas.microsoft.com/office/powerpoint/2010/main" val="21433161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ELA Elementary</a:t>
            </a:r>
          </a:p>
        </p:txBody>
      </p:sp>
      <p:sp>
        <p:nvSpPr>
          <p:cNvPr id="5" name="Slide Number Placeholder 4"/>
          <p:cNvSpPr>
            <a:spLocks noGrp="1"/>
          </p:cNvSpPr>
          <p:nvPr>
            <p:ph type="sldNum" sz="quarter" idx="11"/>
          </p:nvPr>
        </p:nvSpPr>
        <p:spPr/>
        <p:txBody>
          <a:bodyPr/>
          <a:lstStyle/>
          <a:p>
            <a:fld id="{CD20482A-77F2-BB4F-A8FD-2D4A4049F1D1}" type="slidenum">
              <a:rPr lang="en-US" smtClean="0"/>
              <a:pPr/>
              <a:t>112</a:t>
            </a:fld>
            <a:endParaRPr lang="en-US"/>
          </a:p>
        </p:txBody>
      </p:sp>
    </p:spTree>
    <p:extLst>
      <p:ext uri="{BB962C8B-B14F-4D97-AF65-F5344CB8AC3E}">
        <p14:creationId xmlns:p14="http://schemas.microsoft.com/office/powerpoint/2010/main" val="62059641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113</a:t>
            </a:fld>
            <a:endParaRPr lang="en-US"/>
          </a:p>
        </p:txBody>
      </p:sp>
    </p:spTree>
    <p:extLst>
      <p:ext uri="{BB962C8B-B14F-4D97-AF65-F5344CB8AC3E}">
        <p14:creationId xmlns:p14="http://schemas.microsoft.com/office/powerpoint/2010/main" val="73918627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114</a:t>
            </a:fld>
            <a:endParaRPr lang="en-US"/>
          </a:p>
        </p:txBody>
      </p:sp>
    </p:spTree>
    <p:extLst>
      <p:ext uri="{BB962C8B-B14F-4D97-AF65-F5344CB8AC3E}">
        <p14:creationId xmlns:p14="http://schemas.microsoft.com/office/powerpoint/2010/main" val="735679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b="0" dirty="0" smtClean="0">
              <a:solidFill>
                <a:srgbClr val="000000"/>
              </a:solidFill>
            </a:endParaRPr>
          </a:p>
          <a:p>
            <a:pPr defTabSz="465887">
              <a:defRPr/>
            </a:pPr>
            <a:r>
              <a:rPr lang="en-US" dirty="0" smtClean="0">
                <a:solidFill>
                  <a:schemeClr val="tx1">
                    <a:lumMod val="65000"/>
                    <a:lumOff val="35000"/>
                  </a:schemeClr>
                </a:solidFill>
                <a:latin typeface="Helvetica" panose="020B0604020202020204" pitchFamily="34" charset="0"/>
                <a:cs typeface="Helvetica" panose="020B0604020202020204" pitchFamily="34" charset="0"/>
              </a:rPr>
              <a:t>For other examples, please see CCSSO’s “Formative Assessment: Examples of Practice” document: </a:t>
            </a:r>
            <a:r>
              <a:rPr lang="en-US" dirty="0" smtClean="0">
                <a:latin typeface="Helvetica" panose="020B0604020202020204" pitchFamily="34" charset="0"/>
                <a:cs typeface="Helvetica" panose="020B0604020202020204" pitchFamily="34" charset="0"/>
                <a:hlinkClick r:id="rId3"/>
              </a:rPr>
              <a:t>http://www.csai-online.org/resources/formative-assessment-examples-practice</a:t>
            </a:r>
            <a:r>
              <a:rPr lang="en-US" dirty="0" smtClean="0">
                <a:latin typeface="Helvetica" panose="020B0604020202020204" pitchFamily="34" charset="0"/>
                <a:cs typeface="Helvetica" panose="020B0604020202020204" pitchFamily="34" charset="0"/>
              </a:rPr>
              <a:t>. </a:t>
            </a:r>
          </a:p>
          <a:p>
            <a:pPr defTabSz="465887">
              <a:defRPr/>
            </a:pPr>
            <a:endParaRPr lang="en-US" b="0" dirty="0">
              <a:solidFill>
                <a:srgbClr val="000000"/>
              </a:solidFill>
            </a:endParaRPr>
          </a:p>
        </p:txBody>
      </p:sp>
      <p:sp>
        <p:nvSpPr>
          <p:cNvPr id="4" name="Slide Number Placeholder 3"/>
          <p:cNvSpPr>
            <a:spLocks noGrp="1"/>
          </p:cNvSpPr>
          <p:nvPr>
            <p:ph type="sldNum" sz="quarter" idx="10"/>
          </p:nvPr>
        </p:nvSpPr>
        <p:spPr/>
        <p:txBody>
          <a:bodyPr/>
          <a:lstStyle/>
          <a:p>
            <a:fld id="{CD20482A-77F2-BB4F-A8FD-2D4A4049F1D1}" type="slidenum">
              <a:rPr lang="en-US" smtClean="0"/>
              <a:pPr/>
              <a:t>12</a:t>
            </a:fld>
            <a:endParaRPr lang="en-US" dirty="0"/>
          </a:p>
        </p:txBody>
      </p:sp>
    </p:spTree>
    <p:extLst>
      <p:ext uri="{BB962C8B-B14F-4D97-AF65-F5344CB8AC3E}">
        <p14:creationId xmlns:p14="http://schemas.microsoft.com/office/powerpoint/2010/main" val="206298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b="0" dirty="0">
              <a:solidFill>
                <a:srgbClr val="000000"/>
              </a:solidFill>
            </a:endParaRPr>
          </a:p>
        </p:txBody>
      </p:sp>
      <p:sp>
        <p:nvSpPr>
          <p:cNvPr id="4" name="Slide Number Placeholder 3"/>
          <p:cNvSpPr>
            <a:spLocks noGrp="1"/>
          </p:cNvSpPr>
          <p:nvPr>
            <p:ph type="sldNum" sz="quarter" idx="10"/>
          </p:nvPr>
        </p:nvSpPr>
        <p:spPr/>
        <p:txBody>
          <a:bodyPr/>
          <a:lstStyle/>
          <a:p>
            <a:fld id="{CD20482A-77F2-BB4F-A8FD-2D4A4049F1D1}" type="slidenum">
              <a:rPr lang="en-US" smtClean="0"/>
              <a:pPr/>
              <a:t>13</a:t>
            </a:fld>
            <a:endParaRPr lang="en-US" dirty="0"/>
          </a:p>
        </p:txBody>
      </p:sp>
    </p:spTree>
    <p:extLst>
      <p:ext uri="{BB962C8B-B14F-4D97-AF65-F5344CB8AC3E}">
        <p14:creationId xmlns:p14="http://schemas.microsoft.com/office/powerpoint/2010/main" val="1774569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b="0" dirty="0" smtClean="0">
              <a:solidFill>
                <a:srgbClr val="000000"/>
              </a:solidFill>
            </a:endParaRPr>
          </a:p>
          <a:p>
            <a:pPr defTabSz="465887">
              <a:defRPr/>
            </a:pPr>
            <a:r>
              <a:rPr lang="en-US" dirty="0" smtClean="0">
                <a:cs typeface="Helvetica" panose="020B0604020202020204" pitchFamily="34" charset="0"/>
              </a:rPr>
              <a:t>For more information about</a:t>
            </a:r>
            <a:r>
              <a:rPr lang="en-US" baseline="0" dirty="0" smtClean="0">
                <a:cs typeface="Helvetica" panose="020B0604020202020204" pitchFamily="34" charset="0"/>
              </a:rPr>
              <a:t> interim assessment</a:t>
            </a:r>
            <a:r>
              <a:rPr lang="en-US" dirty="0" smtClean="0">
                <a:cs typeface="Helvetica" panose="020B0604020202020204" pitchFamily="34" charset="0"/>
              </a:rPr>
              <a:t>, please see CRESST’s “District Adoption and Implementation of Interim and Benchmark Assessments” report: </a:t>
            </a:r>
            <a:r>
              <a:rPr lang="en-US" dirty="0" smtClean="0">
                <a:hlinkClick r:id="rId3"/>
              </a:rPr>
              <a:t>http://www.csai-online.org/resource/68</a:t>
            </a:r>
            <a:r>
              <a:rPr lang="en-US" dirty="0" smtClean="0"/>
              <a:t>. </a:t>
            </a:r>
          </a:p>
          <a:p>
            <a:pPr defTabSz="465887">
              <a:defRPr/>
            </a:pPr>
            <a:endParaRPr lang="en-US" b="0" dirty="0">
              <a:solidFill>
                <a:srgbClr val="000000"/>
              </a:solidFill>
            </a:endParaRPr>
          </a:p>
        </p:txBody>
      </p:sp>
      <p:sp>
        <p:nvSpPr>
          <p:cNvPr id="4" name="Slide Number Placeholder 3"/>
          <p:cNvSpPr>
            <a:spLocks noGrp="1"/>
          </p:cNvSpPr>
          <p:nvPr>
            <p:ph type="sldNum" sz="quarter" idx="10"/>
          </p:nvPr>
        </p:nvSpPr>
        <p:spPr/>
        <p:txBody>
          <a:bodyPr/>
          <a:lstStyle/>
          <a:p>
            <a:fld id="{CD20482A-77F2-BB4F-A8FD-2D4A4049F1D1}" type="slidenum">
              <a:rPr lang="en-US" smtClean="0"/>
              <a:pPr/>
              <a:t>14</a:t>
            </a:fld>
            <a:endParaRPr lang="en-US" dirty="0"/>
          </a:p>
        </p:txBody>
      </p:sp>
    </p:spTree>
    <p:extLst>
      <p:ext uri="{BB962C8B-B14F-4D97-AF65-F5344CB8AC3E}">
        <p14:creationId xmlns:p14="http://schemas.microsoft.com/office/powerpoint/2010/main" val="921885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b="0" dirty="0">
              <a:solidFill>
                <a:srgbClr val="000000"/>
              </a:solidFill>
            </a:endParaRPr>
          </a:p>
          <a:p>
            <a:pPr defTabSz="465887">
              <a:defRPr/>
            </a:pPr>
            <a:endParaRPr lang="en-US" b="0" dirty="0">
              <a:solidFill>
                <a:srgbClr val="000000"/>
              </a:solidFill>
            </a:endParaRPr>
          </a:p>
        </p:txBody>
      </p:sp>
      <p:sp>
        <p:nvSpPr>
          <p:cNvPr id="4" name="Slide Number Placeholder 3"/>
          <p:cNvSpPr>
            <a:spLocks noGrp="1"/>
          </p:cNvSpPr>
          <p:nvPr>
            <p:ph type="sldNum" sz="quarter" idx="10"/>
          </p:nvPr>
        </p:nvSpPr>
        <p:spPr/>
        <p:txBody>
          <a:bodyPr/>
          <a:lstStyle/>
          <a:p>
            <a:fld id="{CD20482A-77F2-BB4F-A8FD-2D4A4049F1D1}" type="slidenum">
              <a:rPr lang="en-US" smtClean="0"/>
              <a:pPr/>
              <a:t>15</a:t>
            </a:fld>
            <a:endParaRPr lang="en-US" dirty="0"/>
          </a:p>
        </p:txBody>
      </p:sp>
    </p:spTree>
    <p:extLst>
      <p:ext uri="{BB962C8B-B14F-4D97-AF65-F5344CB8AC3E}">
        <p14:creationId xmlns:p14="http://schemas.microsoft.com/office/powerpoint/2010/main" val="1527938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smtClean="0">
                <a:cs typeface="Helvetica" panose="020B0604020202020204" pitchFamily="34" charset="0"/>
              </a:rPr>
              <a:t>For </a:t>
            </a:r>
            <a:r>
              <a:rPr lang="en-US" dirty="0">
                <a:cs typeface="Helvetica" panose="020B0604020202020204" pitchFamily="34" charset="0"/>
              </a:rPr>
              <a:t>more information on state summative assessments, visit the CSAI site: </a:t>
            </a:r>
            <a:r>
              <a:rPr lang="en-US" dirty="0">
                <a:hlinkClick r:id="rId3"/>
              </a:rPr>
              <a:t>http://www.csai-online.org/sos?t=assessment&amp;m=</a:t>
            </a:r>
            <a:r>
              <a:rPr lang="en-US" dirty="0"/>
              <a:t>. </a:t>
            </a:r>
            <a:endParaRPr lang="en-US" dirty="0">
              <a:cs typeface="Helvetica"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16</a:t>
            </a:fld>
            <a:endParaRPr lang="en-US" dirty="0"/>
          </a:p>
        </p:txBody>
      </p:sp>
    </p:spTree>
    <p:extLst>
      <p:ext uri="{BB962C8B-B14F-4D97-AF65-F5344CB8AC3E}">
        <p14:creationId xmlns:p14="http://schemas.microsoft.com/office/powerpoint/2010/main" val="525418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17</a:t>
            </a:fld>
            <a:endParaRPr lang="en-US" dirty="0"/>
          </a:p>
        </p:txBody>
      </p:sp>
    </p:spTree>
    <p:extLst>
      <p:ext uri="{BB962C8B-B14F-4D97-AF65-F5344CB8AC3E}">
        <p14:creationId xmlns:p14="http://schemas.microsoft.com/office/powerpoint/2010/main" val="572349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i="1" dirty="0"/>
          </a:p>
        </p:txBody>
      </p:sp>
      <p:sp>
        <p:nvSpPr>
          <p:cNvPr id="4" name="Slide Number Placeholder 3"/>
          <p:cNvSpPr>
            <a:spLocks noGrp="1"/>
          </p:cNvSpPr>
          <p:nvPr>
            <p:ph type="sldNum" sz="quarter" idx="10"/>
          </p:nvPr>
        </p:nvSpPr>
        <p:spPr/>
        <p:txBody>
          <a:bodyPr/>
          <a:lstStyle/>
          <a:p>
            <a:fld id="{8E604023-DF36-4A46-B98E-F0488292FAA7}" type="slidenum">
              <a:rPr lang="en-US"/>
              <a:pPr/>
              <a:t>18</a:t>
            </a:fld>
            <a:endParaRPr lang="en-US" dirty="0"/>
          </a:p>
        </p:txBody>
      </p:sp>
    </p:spTree>
    <p:extLst>
      <p:ext uri="{BB962C8B-B14F-4D97-AF65-F5344CB8AC3E}">
        <p14:creationId xmlns:p14="http://schemas.microsoft.com/office/powerpoint/2010/main" val="1794763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8E604023-DF36-4A46-B98E-F0488292FAA7}" type="slidenum">
              <a:rPr lang="en-US"/>
              <a:pPr/>
              <a:t>19</a:t>
            </a:fld>
            <a:endParaRPr lang="en-US" dirty="0"/>
          </a:p>
        </p:txBody>
      </p:sp>
    </p:spTree>
    <p:extLst>
      <p:ext uri="{BB962C8B-B14F-4D97-AF65-F5344CB8AC3E}">
        <p14:creationId xmlns:p14="http://schemas.microsoft.com/office/powerpoint/2010/main" val="1727635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i="1" baseline="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2</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784095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09">
              <a:defRPr/>
            </a:pPr>
            <a:endParaRPr lang="en-US" dirty="0"/>
          </a:p>
          <a:p>
            <a:pPr defTabSz="465809">
              <a:defRPr/>
            </a:pPr>
            <a:endParaRPr lang="en-US" dirty="0"/>
          </a:p>
          <a:p>
            <a:pPr defTabSz="465809">
              <a:defRPr/>
            </a:pPr>
            <a:endParaRPr lang="en-US" b="1" dirty="0"/>
          </a:p>
          <a:p>
            <a:endParaRPr lang="en-US" dirty="0"/>
          </a:p>
        </p:txBody>
      </p:sp>
      <p:sp>
        <p:nvSpPr>
          <p:cNvPr id="4" name="Slide Number Placeholder 3"/>
          <p:cNvSpPr>
            <a:spLocks noGrp="1"/>
          </p:cNvSpPr>
          <p:nvPr>
            <p:ph type="sldNum" sz="quarter" idx="10"/>
          </p:nvPr>
        </p:nvSpPr>
        <p:spPr/>
        <p:txBody>
          <a:bodyPr/>
          <a:lstStyle/>
          <a:p>
            <a:fld id="{8E604023-DF36-4A46-B98E-F0488292FAA7}" type="slidenum">
              <a:rPr lang="en-US"/>
              <a:pPr/>
              <a:t>20</a:t>
            </a:fld>
            <a:endParaRPr lang="en-US" dirty="0"/>
          </a:p>
        </p:txBody>
      </p:sp>
    </p:spTree>
    <p:extLst>
      <p:ext uri="{BB962C8B-B14F-4D97-AF65-F5344CB8AC3E}">
        <p14:creationId xmlns:p14="http://schemas.microsoft.com/office/powerpoint/2010/main" val="1751092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i="1" baseline="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21</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657884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22</a:t>
            </a:fld>
            <a:endParaRPr lang="en-US" dirty="0"/>
          </a:p>
        </p:txBody>
      </p:sp>
    </p:spTree>
    <p:extLst>
      <p:ext uri="{BB962C8B-B14F-4D97-AF65-F5344CB8AC3E}">
        <p14:creationId xmlns:p14="http://schemas.microsoft.com/office/powerpoint/2010/main" val="949653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solidFill>
                <a:srgbClr val="FF0000"/>
              </a:solidFill>
            </a:endParaRPr>
          </a:p>
        </p:txBody>
      </p:sp>
      <p:sp>
        <p:nvSpPr>
          <p:cNvPr id="4" name="Slide Number Placeholder 3"/>
          <p:cNvSpPr>
            <a:spLocks noGrp="1"/>
          </p:cNvSpPr>
          <p:nvPr>
            <p:ph type="sldNum" sz="quarter" idx="10"/>
          </p:nvPr>
        </p:nvSpPr>
        <p:spPr/>
        <p:txBody>
          <a:bodyPr/>
          <a:lstStyle/>
          <a:p>
            <a:fld id="{02463BB1-F6BC-B445-936E-074AAFCCB955}" type="slidenum">
              <a:rPr lang="en-US" smtClean="0"/>
              <a:pPr/>
              <a:t>23</a:t>
            </a:fld>
            <a:endParaRPr lang="en-US"/>
          </a:p>
        </p:txBody>
      </p:sp>
    </p:spTree>
    <p:extLst>
      <p:ext uri="{BB962C8B-B14F-4D97-AF65-F5344CB8AC3E}">
        <p14:creationId xmlns:p14="http://schemas.microsoft.com/office/powerpoint/2010/main" val="483920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0">
              <a:defRPr/>
            </a:pPr>
            <a:endParaRPr lang="en-US" dirty="0"/>
          </a:p>
        </p:txBody>
      </p:sp>
      <p:sp>
        <p:nvSpPr>
          <p:cNvPr id="4" name="Slide Number Placeholder 3"/>
          <p:cNvSpPr>
            <a:spLocks noGrp="1"/>
          </p:cNvSpPr>
          <p:nvPr>
            <p:ph type="sldNum" sz="quarter" idx="10"/>
          </p:nvPr>
        </p:nvSpPr>
        <p:spPr/>
        <p:txBody>
          <a:bodyPr/>
          <a:lstStyle/>
          <a:p>
            <a:fld id="{02463BB1-F6BC-B445-936E-074AAFCCB955}" type="slidenum">
              <a:rPr lang="en-US" smtClean="0">
                <a:solidFill>
                  <a:prstClr val="black"/>
                </a:solidFill>
                <a:latin typeface="Calibri"/>
              </a:rPr>
              <a:pPr/>
              <a:t>24</a:t>
            </a:fld>
            <a:endParaRPr lang="en-US">
              <a:solidFill>
                <a:prstClr val="black"/>
              </a:solidFill>
              <a:latin typeface="Calibri"/>
            </a:endParaRPr>
          </a:p>
        </p:txBody>
      </p:sp>
    </p:spTree>
    <p:extLst>
      <p:ext uri="{BB962C8B-B14F-4D97-AF65-F5344CB8AC3E}">
        <p14:creationId xmlns:p14="http://schemas.microsoft.com/office/powerpoint/2010/main" val="720576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06160D70-B2DB-B54A-9B7D-F456A8B30E58}" type="slidenum">
              <a:rPr lang="en-US" smtClean="0">
                <a:solidFill>
                  <a:prstClr val="black"/>
                </a:solidFill>
                <a:latin typeface="Calibri"/>
              </a:rPr>
              <a:pPr/>
              <a:t>25</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0340599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dirty="0"/>
          </a:p>
        </p:txBody>
      </p:sp>
      <p:sp>
        <p:nvSpPr>
          <p:cNvPr id="4" name="Slide Number Placeholder 3"/>
          <p:cNvSpPr>
            <a:spLocks noGrp="1"/>
          </p:cNvSpPr>
          <p:nvPr>
            <p:ph type="sldNum" sz="quarter" idx="10"/>
          </p:nvPr>
        </p:nvSpPr>
        <p:spPr/>
        <p:txBody>
          <a:bodyPr/>
          <a:lstStyle/>
          <a:p>
            <a:fld id="{06160D70-B2DB-B54A-9B7D-F456A8B30E58}" type="slidenum">
              <a:rPr lang="en-US" smtClean="0">
                <a:solidFill>
                  <a:prstClr val="black"/>
                </a:solidFill>
                <a:latin typeface="Calibri"/>
              </a:rPr>
              <a:pPr/>
              <a:t>26</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6907997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783">
              <a:defRPr/>
            </a:pPr>
            <a:endParaRPr lang="en-US" b="0" dirty="0">
              <a:solidFill>
                <a:srgbClr val="000000"/>
              </a:solidFill>
            </a:endParaRPr>
          </a:p>
        </p:txBody>
      </p:sp>
      <p:sp>
        <p:nvSpPr>
          <p:cNvPr id="4" name="Slide Number Placeholder 3"/>
          <p:cNvSpPr>
            <a:spLocks noGrp="1"/>
          </p:cNvSpPr>
          <p:nvPr>
            <p:ph type="sldNum" sz="quarter" idx="10"/>
          </p:nvPr>
        </p:nvSpPr>
        <p:spPr/>
        <p:txBody>
          <a:bodyPr/>
          <a:lstStyle/>
          <a:p>
            <a:fld id="{06160D70-B2DB-B54A-9B7D-F456A8B30E58}" type="slidenum">
              <a:rPr lang="en-US" smtClean="0">
                <a:solidFill>
                  <a:prstClr val="black"/>
                </a:solidFill>
                <a:latin typeface="Calibri"/>
              </a:rPr>
              <a:pPr/>
              <a:t>27</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056258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b="1" dirty="0"/>
          </a:p>
        </p:txBody>
      </p:sp>
      <p:sp>
        <p:nvSpPr>
          <p:cNvPr id="4" name="Slide Number Placeholder 3"/>
          <p:cNvSpPr>
            <a:spLocks noGrp="1"/>
          </p:cNvSpPr>
          <p:nvPr>
            <p:ph type="sldNum" sz="quarter" idx="10"/>
          </p:nvPr>
        </p:nvSpPr>
        <p:spPr/>
        <p:txBody>
          <a:bodyPr/>
          <a:lstStyle/>
          <a:p>
            <a:fld id="{06160D70-B2DB-B54A-9B7D-F456A8B30E58}" type="slidenum">
              <a:rPr lang="en-US" smtClean="0">
                <a:solidFill>
                  <a:prstClr val="black"/>
                </a:solidFill>
                <a:latin typeface="Calibri"/>
              </a:rPr>
              <a:pPr/>
              <a:t>28</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119883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160D70-B2DB-B54A-9B7D-F456A8B30E58}" type="slidenum">
              <a:rPr lang="en-US" smtClean="0"/>
              <a:pPr/>
              <a:t>29</a:t>
            </a:fld>
            <a:endParaRPr lang="en-US"/>
          </a:p>
        </p:txBody>
      </p:sp>
    </p:spTree>
    <p:extLst>
      <p:ext uri="{BB962C8B-B14F-4D97-AF65-F5344CB8AC3E}">
        <p14:creationId xmlns:p14="http://schemas.microsoft.com/office/powerpoint/2010/main" val="1018704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21">
              <a:defRPr/>
            </a:pPr>
            <a:endParaRPr lang="en-US" b="0" u="none" baseline="0" dirty="0"/>
          </a:p>
        </p:txBody>
      </p:sp>
      <p:sp>
        <p:nvSpPr>
          <p:cNvPr id="4" name="Slide Number Placeholder 3"/>
          <p:cNvSpPr>
            <a:spLocks noGrp="1"/>
          </p:cNvSpPr>
          <p:nvPr>
            <p:ph type="sldNum" sz="quarter" idx="10"/>
          </p:nvPr>
        </p:nvSpPr>
        <p:spPr/>
        <p:txBody>
          <a:bodyPr/>
          <a:lstStyle/>
          <a:p>
            <a:fld id="{ADC05615-EFDB-4E57-A147-EB301ED3B41F}" type="slidenum">
              <a:rPr lang="en-US" smtClean="0"/>
              <a:pPr/>
              <a:t>3</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5120586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endParaRPr lang="en-US" i="1" baseline="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30</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3027993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02463BB1-F6BC-B445-936E-074AAFCCB955}" type="slidenum">
              <a:rPr lang="en-US" smtClean="0"/>
              <a:pPr/>
              <a:t>31</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33855254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endParaRPr lang="en-US" i="1" baseline="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32</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9792348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a:p>
            <a:endParaRPr lang="en-US" i="1" dirty="0"/>
          </a:p>
          <a:p>
            <a:endParaRPr lang="en-US" dirty="0"/>
          </a:p>
        </p:txBody>
      </p:sp>
      <p:sp>
        <p:nvSpPr>
          <p:cNvPr id="4" name="Slide Number Placeholder 3"/>
          <p:cNvSpPr>
            <a:spLocks noGrp="1"/>
          </p:cNvSpPr>
          <p:nvPr>
            <p:ph type="sldNum" sz="quarter" idx="10"/>
          </p:nvPr>
        </p:nvSpPr>
        <p:spPr/>
        <p:txBody>
          <a:bodyPr/>
          <a:lstStyle/>
          <a:p>
            <a:fld id="{EFF87FF0-DC3F-7F45-BF67-F7C2A31AA66F}" type="slidenum">
              <a:rPr lang="en-US" smtClean="0"/>
              <a:pPr/>
              <a:t>33</a:t>
            </a:fld>
            <a:endParaRPr lang="en-US"/>
          </a:p>
        </p:txBody>
      </p:sp>
    </p:spTree>
    <p:extLst>
      <p:ext uri="{BB962C8B-B14F-4D97-AF65-F5344CB8AC3E}">
        <p14:creationId xmlns:p14="http://schemas.microsoft.com/office/powerpoint/2010/main" val="179505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10"/>
          </p:nvPr>
        </p:nvSpPr>
        <p:spPr/>
        <p:txBody>
          <a:bodyPr/>
          <a:lstStyle/>
          <a:p>
            <a:fld id="{06160D70-B2DB-B54A-9B7D-F456A8B30E58}" type="slidenum">
              <a:rPr lang="en-US" smtClean="0"/>
              <a:pPr/>
              <a:t>34</a:t>
            </a:fld>
            <a:endParaRPr lang="en-US"/>
          </a:p>
        </p:txBody>
      </p:sp>
    </p:spTree>
    <p:extLst>
      <p:ext uri="{BB962C8B-B14F-4D97-AF65-F5344CB8AC3E}">
        <p14:creationId xmlns:p14="http://schemas.microsoft.com/office/powerpoint/2010/main" val="3063201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87FF0-DC3F-7F45-BF67-F7C2A31AA66F}" type="slidenum">
              <a:rPr lang="en-US" smtClean="0"/>
              <a:pPr/>
              <a:t>35</a:t>
            </a:fld>
            <a:endParaRPr lang="en-US"/>
          </a:p>
        </p:txBody>
      </p:sp>
    </p:spTree>
    <p:extLst>
      <p:ext uri="{BB962C8B-B14F-4D97-AF65-F5344CB8AC3E}">
        <p14:creationId xmlns:p14="http://schemas.microsoft.com/office/powerpoint/2010/main" val="7119962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ELA Elementary</a:t>
            </a:r>
          </a:p>
        </p:txBody>
      </p:sp>
      <p:sp>
        <p:nvSpPr>
          <p:cNvPr id="5" name="Slide Number Placeholder 4"/>
          <p:cNvSpPr>
            <a:spLocks noGrp="1"/>
          </p:cNvSpPr>
          <p:nvPr>
            <p:ph type="sldNum" sz="quarter" idx="11"/>
          </p:nvPr>
        </p:nvSpPr>
        <p:spPr/>
        <p:txBody>
          <a:bodyPr/>
          <a:lstStyle/>
          <a:p>
            <a:fld id="{CD20482A-77F2-BB4F-A8FD-2D4A4049F1D1}" type="slidenum">
              <a:rPr lang="en-US" smtClean="0"/>
              <a:pPr/>
              <a:t>36</a:t>
            </a:fld>
            <a:endParaRPr lang="en-US"/>
          </a:p>
        </p:txBody>
      </p:sp>
    </p:spTree>
    <p:extLst>
      <p:ext uri="{BB962C8B-B14F-4D97-AF65-F5344CB8AC3E}">
        <p14:creationId xmlns:p14="http://schemas.microsoft.com/office/powerpoint/2010/main" val="40444813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endParaRPr lang="en-US" b="1" baseline="0" dirty="0">
              <a:solidFill>
                <a:srgbClr val="000000"/>
              </a:solidFill>
            </a:endParaRPr>
          </a:p>
        </p:txBody>
      </p:sp>
      <p:sp>
        <p:nvSpPr>
          <p:cNvPr id="4" name="Slide Number Placeholder 3"/>
          <p:cNvSpPr>
            <a:spLocks noGrp="1"/>
          </p:cNvSpPr>
          <p:nvPr>
            <p:ph type="sldNum" sz="quarter" idx="10"/>
          </p:nvPr>
        </p:nvSpPr>
        <p:spPr/>
        <p:txBody>
          <a:bodyPr/>
          <a:lstStyle/>
          <a:p>
            <a:fld id="{B1449A8C-66C9-4361-AEE1-72F39DC1105B}" type="slidenum">
              <a:rPr lang="en-US" smtClean="0"/>
              <a:pPr/>
              <a:t>37</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33252061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38</a:t>
            </a:fld>
            <a:endParaRPr lang="en-US"/>
          </a:p>
        </p:txBody>
      </p:sp>
    </p:spTree>
    <p:extLst>
      <p:ext uri="{BB962C8B-B14F-4D97-AF65-F5344CB8AC3E}">
        <p14:creationId xmlns:p14="http://schemas.microsoft.com/office/powerpoint/2010/main" val="40172511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39</a:t>
            </a:fld>
            <a:endParaRPr lang="en-US"/>
          </a:p>
        </p:txBody>
      </p:sp>
    </p:spTree>
    <p:extLst>
      <p:ext uri="{BB962C8B-B14F-4D97-AF65-F5344CB8AC3E}">
        <p14:creationId xmlns:p14="http://schemas.microsoft.com/office/powerpoint/2010/main" val="2097050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463BB1-F6BC-B445-936E-074AAFCCB955}" type="slidenum">
              <a:rPr lang="en-US" smtClean="0">
                <a:solidFill>
                  <a:prstClr val="black"/>
                </a:solidFill>
                <a:latin typeface="Calibri"/>
              </a:rPr>
              <a:pPr/>
              <a:t>4</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3284977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63BB1-F6BC-B445-936E-074AAFCCB955}" type="slidenum">
              <a:rPr lang="en-US" smtClean="0"/>
              <a:pPr/>
              <a:t>40</a:t>
            </a:fld>
            <a:endParaRPr lang="en-US"/>
          </a:p>
        </p:txBody>
      </p:sp>
    </p:spTree>
    <p:extLst>
      <p:ext uri="{BB962C8B-B14F-4D97-AF65-F5344CB8AC3E}">
        <p14:creationId xmlns:p14="http://schemas.microsoft.com/office/powerpoint/2010/main" val="34421410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2EDCFD-06FF-4462-961F-29F7B64C85CD}" type="slidenum">
              <a:rPr lang="en-US" smtClean="0"/>
              <a:pPr/>
              <a:t>41</a:t>
            </a:fld>
            <a:endParaRPr lang="en-US"/>
          </a:p>
        </p:txBody>
      </p:sp>
    </p:spTree>
    <p:extLst>
      <p:ext uri="{BB962C8B-B14F-4D97-AF65-F5344CB8AC3E}">
        <p14:creationId xmlns:p14="http://schemas.microsoft.com/office/powerpoint/2010/main" val="19000248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63BB1-F6BC-B445-936E-074AAFCCB955}" type="slidenum">
              <a:rPr lang="en-US" smtClean="0"/>
              <a:pPr/>
              <a:t>42</a:t>
            </a:fld>
            <a:endParaRPr lang="en-US"/>
          </a:p>
        </p:txBody>
      </p:sp>
    </p:spTree>
    <p:extLst>
      <p:ext uri="{BB962C8B-B14F-4D97-AF65-F5344CB8AC3E}">
        <p14:creationId xmlns:p14="http://schemas.microsoft.com/office/powerpoint/2010/main" val="17974834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63BB1-F6BC-B445-936E-074AAFCCB955}" type="slidenum">
              <a:rPr lang="en-US" smtClean="0"/>
              <a:pPr/>
              <a:t>43</a:t>
            </a:fld>
            <a:endParaRPr lang="en-US"/>
          </a:p>
        </p:txBody>
      </p:sp>
    </p:spTree>
    <p:extLst>
      <p:ext uri="{BB962C8B-B14F-4D97-AF65-F5344CB8AC3E}">
        <p14:creationId xmlns:p14="http://schemas.microsoft.com/office/powerpoint/2010/main" val="38899613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dirty="0"/>
          </a:p>
        </p:txBody>
      </p:sp>
      <p:sp>
        <p:nvSpPr>
          <p:cNvPr id="4" name="Slide Number Placeholder 3"/>
          <p:cNvSpPr>
            <a:spLocks noGrp="1"/>
          </p:cNvSpPr>
          <p:nvPr>
            <p:ph type="sldNum" sz="quarter" idx="10"/>
          </p:nvPr>
        </p:nvSpPr>
        <p:spPr/>
        <p:txBody>
          <a:bodyPr/>
          <a:lstStyle/>
          <a:p>
            <a:fld id="{02463BB1-F6BC-B445-936E-074AAFCCB955}" type="slidenum">
              <a:rPr lang="en-US" smtClean="0"/>
              <a:pPr/>
              <a:t>44</a:t>
            </a:fld>
            <a:endParaRPr lang="en-US" dirty="0"/>
          </a:p>
        </p:txBody>
      </p:sp>
    </p:spTree>
    <p:extLst>
      <p:ext uri="{BB962C8B-B14F-4D97-AF65-F5344CB8AC3E}">
        <p14:creationId xmlns:p14="http://schemas.microsoft.com/office/powerpoint/2010/main" val="28335950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45</a:t>
            </a:fld>
            <a:endParaRPr lang="en-US"/>
          </a:p>
        </p:txBody>
      </p:sp>
    </p:spTree>
    <p:extLst>
      <p:ext uri="{BB962C8B-B14F-4D97-AF65-F5344CB8AC3E}">
        <p14:creationId xmlns:p14="http://schemas.microsoft.com/office/powerpoint/2010/main" val="6918080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baseline="0"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46</a:t>
            </a:fld>
            <a:endParaRPr lang="en-US" dirty="0"/>
          </a:p>
        </p:txBody>
      </p:sp>
    </p:spTree>
    <p:extLst>
      <p:ext uri="{BB962C8B-B14F-4D97-AF65-F5344CB8AC3E}">
        <p14:creationId xmlns:p14="http://schemas.microsoft.com/office/powerpoint/2010/main" val="25273040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endParaRPr lang="en-US" i="1" baseline="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47</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3876630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48</a:t>
            </a:fld>
            <a:endParaRPr lang="en-US"/>
          </a:p>
        </p:txBody>
      </p:sp>
    </p:spTree>
    <p:extLst>
      <p:ext uri="{BB962C8B-B14F-4D97-AF65-F5344CB8AC3E}">
        <p14:creationId xmlns:p14="http://schemas.microsoft.com/office/powerpoint/2010/main" val="35364210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49</a:t>
            </a:fld>
            <a:endParaRPr lang="en-US"/>
          </a:p>
        </p:txBody>
      </p:sp>
    </p:spTree>
    <p:extLst>
      <p:ext uri="{BB962C8B-B14F-4D97-AF65-F5344CB8AC3E}">
        <p14:creationId xmlns:p14="http://schemas.microsoft.com/office/powerpoint/2010/main" val="905801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endParaRPr lang="en-US" b="0" dirty="0">
              <a:solidFill>
                <a:schemeClr val="tx1"/>
              </a:solidFill>
            </a:endParaRPr>
          </a:p>
        </p:txBody>
      </p:sp>
      <p:sp>
        <p:nvSpPr>
          <p:cNvPr id="4" name="Slide Number Placeholder 3"/>
          <p:cNvSpPr>
            <a:spLocks noGrp="1"/>
          </p:cNvSpPr>
          <p:nvPr>
            <p:ph type="sldNum" sz="quarter" idx="10"/>
          </p:nvPr>
        </p:nvSpPr>
        <p:spPr/>
        <p:txBody>
          <a:bodyPr/>
          <a:lstStyle/>
          <a:p>
            <a:fld id="{02463BB1-F6BC-B445-936E-074AAFCCB955}" type="slidenum">
              <a:rPr lang="en-US" smtClean="0"/>
              <a:pPr/>
              <a:t>5</a:t>
            </a:fld>
            <a:endParaRPr lang="en-US" dirty="0"/>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082190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87FF0-DC3F-7F45-BF67-F7C2A31AA66F}" type="slidenum">
              <a:rPr lang="en-US" smtClean="0"/>
              <a:pPr/>
              <a:t>50</a:t>
            </a:fld>
            <a:endParaRPr lang="en-US"/>
          </a:p>
        </p:txBody>
      </p:sp>
    </p:spTree>
    <p:extLst>
      <p:ext uri="{BB962C8B-B14F-4D97-AF65-F5344CB8AC3E}">
        <p14:creationId xmlns:p14="http://schemas.microsoft.com/office/powerpoint/2010/main" val="29631550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51</a:t>
            </a:fld>
            <a:endParaRPr lang="en-US"/>
          </a:p>
        </p:txBody>
      </p:sp>
    </p:spTree>
    <p:extLst>
      <p:ext uri="{BB962C8B-B14F-4D97-AF65-F5344CB8AC3E}">
        <p14:creationId xmlns:p14="http://schemas.microsoft.com/office/powerpoint/2010/main" val="34465156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87FF0-DC3F-7F45-BF67-F7C2A31AA66F}" type="slidenum">
              <a:rPr lang="en-US" smtClean="0"/>
              <a:pPr/>
              <a:t>52</a:t>
            </a:fld>
            <a:endParaRPr lang="en-US"/>
          </a:p>
        </p:txBody>
      </p:sp>
    </p:spTree>
    <p:extLst>
      <p:ext uri="{BB962C8B-B14F-4D97-AF65-F5344CB8AC3E}">
        <p14:creationId xmlns:p14="http://schemas.microsoft.com/office/powerpoint/2010/main" val="6204286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ELA Elementary</a:t>
            </a:r>
          </a:p>
        </p:txBody>
      </p:sp>
      <p:sp>
        <p:nvSpPr>
          <p:cNvPr id="5" name="Slide Number Placeholder 4"/>
          <p:cNvSpPr>
            <a:spLocks noGrp="1"/>
          </p:cNvSpPr>
          <p:nvPr>
            <p:ph type="sldNum" sz="quarter" idx="11"/>
          </p:nvPr>
        </p:nvSpPr>
        <p:spPr/>
        <p:txBody>
          <a:bodyPr/>
          <a:lstStyle/>
          <a:p>
            <a:fld id="{CD20482A-77F2-BB4F-A8FD-2D4A4049F1D1}" type="slidenum">
              <a:rPr lang="en-US" smtClean="0"/>
              <a:pPr/>
              <a:t>53</a:t>
            </a:fld>
            <a:endParaRPr lang="en-US"/>
          </a:p>
        </p:txBody>
      </p:sp>
    </p:spTree>
    <p:extLst>
      <p:ext uri="{BB962C8B-B14F-4D97-AF65-F5344CB8AC3E}">
        <p14:creationId xmlns:p14="http://schemas.microsoft.com/office/powerpoint/2010/main" val="26519821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54</a:t>
            </a:fld>
            <a:endParaRPr lang="en-US"/>
          </a:p>
        </p:txBody>
      </p:sp>
    </p:spTree>
    <p:extLst>
      <p:ext uri="{BB962C8B-B14F-4D97-AF65-F5344CB8AC3E}">
        <p14:creationId xmlns:p14="http://schemas.microsoft.com/office/powerpoint/2010/main" val="5298314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87FF0-DC3F-7F45-BF67-F7C2A31AA66F}" type="slidenum">
              <a:rPr lang="en-US" smtClean="0"/>
              <a:pPr/>
              <a:t>55</a:t>
            </a:fld>
            <a:endParaRPr lang="en-US"/>
          </a:p>
        </p:txBody>
      </p:sp>
    </p:spTree>
    <p:extLst>
      <p:ext uri="{BB962C8B-B14F-4D97-AF65-F5344CB8AC3E}">
        <p14:creationId xmlns:p14="http://schemas.microsoft.com/office/powerpoint/2010/main" val="39184316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87FF0-DC3F-7F45-BF67-F7C2A31AA66F}" type="slidenum">
              <a:rPr lang="en-US" smtClean="0"/>
              <a:pPr/>
              <a:t>56</a:t>
            </a:fld>
            <a:endParaRPr lang="en-US"/>
          </a:p>
        </p:txBody>
      </p:sp>
    </p:spTree>
    <p:extLst>
      <p:ext uri="{BB962C8B-B14F-4D97-AF65-F5344CB8AC3E}">
        <p14:creationId xmlns:p14="http://schemas.microsoft.com/office/powerpoint/2010/main" val="36591659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87FF0-DC3F-7F45-BF67-F7C2A31AA66F}" type="slidenum">
              <a:rPr lang="en-US" smtClean="0"/>
              <a:pPr/>
              <a:t>57</a:t>
            </a:fld>
            <a:endParaRPr lang="en-US"/>
          </a:p>
        </p:txBody>
      </p:sp>
    </p:spTree>
    <p:extLst>
      <p:ext uri="{BB962C8B-B14F-4D97-AF65-F5344CB8AC3E}">
        <p14:creationId xmlns:p14="http://schemas.microsoft.com/office/powerpoint/2010/main" val="11341318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58</a:t>
            </a:fld>
            <a:endParaRPr lang="en-US"/>
          </a:p>
        </p:txBody>
      </p:sp>
    </p:spTree>
    <p:extLst>
      <p:ext uri="{BB962C8B-B14F-4D97-AF65-F5344CB8AC3E}">
        <p14:creationId xmlns:p14="http://schemas.microsoft.com/office/powerpoint/2010/main" val="19789510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59</a:t>
            </a:fld>
            <a:endParaRPr lang="en-US"/>
          </a:p>
        </p:txBody>
      </p:sp>
    </p:spTree>
    <p:extLst>
      <p:ext uri="{BB962C8B-B14F-4D97-AF65-F5344CB8AC3E}">
        <p14:creationId xmlns:p14="http://schemas.microsoft.com/office/powerpoint/2010/main" val="1730815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normAutofit/>
          </a:bodyPr>
          <a:lstStyle/>
          <a:p>
            <a:pPr defTabSz="931672">
              <a:defRPr/>
            </a:pPr>
            <a:endParaRPr lang="en-US" dirty="0"/>
          </a:p>
        </p:txBody>
      </p:sp>
      <p:sp>
        <p:nvSpPr>
          <p:cNvPr id="4" name="Slide Number Placeholder 3"/>
          <p:cNvSpPr>
            <a:spLocks noGrp="1"/>
          </p:cNvSpPr>
          <p:nvPr>
            <p:ph type="sldNum" sz="quarter" idx="10"/>
          </p:nvPr>
        </p:nvSpPr>
        <p:spPr/>
        <p:txBody>
          <a:bodyPr/>
          <a:lstStyle/>
          <a:p>
            <a:fld id="{012EDCFD-06FF-4462-961F-29F7B64C85CD}" type="slidenum">
              <a:rPr lang="en-US" smtClean="0">
                <a:solidFill>
                  <a:prstClr val="black"/>
                </a:solidFill>
                <a:latin typeface="Calibri"/>
              </a:rPr>
              <a:pPr/>
              <a:t>6</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21434160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87FF0-DC3F-7F45-BF67-F7C2A31AA66F}" type="slidenum">
              <a:rPr lang="en-US" smtClean="0"/>
              <a:pPr/>
              <a:t>60</a:t>
            </a:fld>
            <a:endParaRPr lang="en-US"/>
          </a:p>
        </p:txBody>
      </p:sp>
    </p:spTree>
    <p:extLst>
      <p:ext uri="{BB962C8B-B14F-4D97-AF65-F5344CB8AC3E}">
        <p14:creationId xmlns:p14="http://schemas.microsoft.com/office/powerpoint/2010/main" val="37876749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fld id="{EFF87FF0-DC3F-7F45-BF67-F7C2A31AA66F}" type="slidenum">
              <a:rPr lang="en-US" smtClean="0"/>
              <a:pPr/>
              <a:t>61</a:t>
            </a:fld>
            <a:endParaRPr lang="en-US"/>
          </a:p>
        </p:txBody>
      </p:sp>
    </p:spTree>
    <p:extLst>
      <p:ext uri="{BB962C8B-B14F-4D97-AF65-F5344CB8AC3E}">
        <p14:creationId xmlns:p14="http://schemas.microsoft.com/office/powerpoint/2010/main" val="22517053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x-none" dirty="0"/>
          </a:p>
          <a:p>
            <a:endParaRPr lang="en-US" dirty="0"/>
          </a:p>
        </p:txBody>
      </p:sp>
      <p:sp>
        <p:nvSpPr>
          <p:cNvPr id="4" name="Slide Number Placeholder 3"/>
          <p:cNvSpPr>
            <a:spLocks noGrp="1"/>
          </p:cNvSpPr>
          <p:nvPr>
            <p:ph type="sldNum" sz="quarter" idx="10"/>
          </p:nvPr>
        </p:nvSpPr>
        <p:spPr/>
        <p:txBody>
          <a:bodyPr/>
          <a:lstStyle/>
          <a:p>
            <a:fld id="{EFF87FF0-DC3F-7F45-BF67-F7C2A31AA66F}" type="slidenum">
              <a:rPr lang="en-US" smtClean="0"/>
              <a:pPr/>
              <a:t>62</a:t>
            </a:fld>
            <a:endParaRPr lang="en-US"/>
          </a:p>
        </p:txBody>
      </p:sp>
    </p:spTree>
    <p:extLst>
      <p:ext uri="{BB962C8B-B14F-4D97-AF65-F5344CB8AC3E}">
        <p14:creationId xmlns:p14="http://schemas.microsoft.com/office/powerpoint/2010/main" val="31717020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Header Placeholder 3"/>
          <p:cNvSpPr>
            <a:spLocks noGrp="1"/>
          </p:cNvSpPr>
          <p:nvPr>
            <p:ph type="hdr" sz="quarter" idx="10"/>
          </p:nvPr>
        </p:nvSpPr>
        <p:spPr/>
        <p:txBody>
          <a:bodyPr/>
          <a:lstStyle/>
          <a:p>
            <a:r>
              <a:rPr lang="en-US"/>
              <a:t>ELA Elementary</a:t>
            </a:r>
          </a:p>
        </p:txBody>
      </p:sp>
      <p:sp>
        <p:nvSpPr>
          <p:cNvPr id="5" name="Slide Number Placeholder 4"/>
          <p:cNvSpPr>
            <a:spLocks noGrp="1"/>
          </p:cNvSpPr>
          <p:nvPr>
            <p:ph type="sldNum" sz="quarter" idx="11"/>
          </p:nvPr>
        </p:nvSpPr>
        <p:spPr/>
        <p:txBody>
          <a:bodyPr/>
          <a:lstStyle/>
          <a:p>
            <a:fld id="{CD20482A-77F2-BB4F-A8FD-2D4A4049F1D1}" type="slidenum">
              <a:rPr lang="en-US" smtClean="0"/>
              <a:pPr/>
              <a:t>63</a:t>
            </a:fld>
            <a:endParaRPr lang="en-US"/>
          </a:p>
        </p:txBody>
      </p:sp>
    </p:spTree>
    <p:extLst>
      <p:ext uri="{BB962C8B-B14F-4D97-AF65-F5344CB8AC3E}">
        <p14:creationId xmlns:p14="http://schemas.microsoft.com/office/powerpoint/2010/main" val="25608539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endParaRPr lang="en-US" i="1" baseline="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64</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28113491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65</a:t>
            </a:fld>
            <a:endParaRPr lang="en-US"/>
          </a:p>
        </p:txBody>
      </p:sp>
    </p:spTree>
    <p:extLst>
      <p:ext uri="{BB962C8B-B14F-4D97-AF65-F5344CB8AC3E}">
        <p14:creationId xmlns:p14="http://schemas.microsoft.com/office/powerpoint/2010/main" val="40982722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6160D70-B2DB-B54A-9B7D-F456A8B30E58}" type="slidenum">
              <a:rPr lang="en-US" smtClean="0"/>
              <a:pPr/>
              <a:t>66</a:t>
            </a:fld>
            <a:endParaRPr lang="en-US"/>
          </a:p>
        </p:txBody>
      </p:sp>
    </p:spTree>
    <p:extLst>
      <p:ext uri="{BB962C8B-B14F-4D97-AF65-F5344CB8AC3E}">
        <p14:creationId xmlns:p14="http://schemas.microsoft.com/office/powerpoint/2010/main" val="4324896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67</a:t>
            </a:fld>
            <a:endParaRPr lang="en-US"/>
          </a:p>
        </p:txBody>
      </p:sp>
    </p:spTree>
    <p:extLst>
      <p:ext uri="{BB962C8B-B14F-4D97-AF65-F5344CB8AC3E}">
        <p14:creationId xmlns:p14="http://schemas.microsoft.com/office/powerpoint/2010/main" val="19843439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68</a:t>
            </a:fld>
            <a:endParaRPr lang="en-US"/>
          </a:p>
        </p:txBody>
      </p:sp>
    </p:spTree>
    <p:extLst>
      <p:ext uri="{BB962C8B-B14F-4D97-AF65-F5344CB8AC3E}">
        <p14:creationId xmlns:p14="http://schemas.microsoft.com/office/powerpoint/2010/main" val="194422843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69</a:t>
            </a:fld>
            <a:endParaRPr lang="en-US"/>
          </a:p>
        </p:txBody>
      </p:sp>
    </p:spTree>
    <p:extLst>
      <p:ext uri="{BB962C8B-B14F-4D97-AF65-F5344CB8AC3E}">
        <p14:creationId xmlns:p14="http://schemas.microsoft.com/office/powerpoint/2010/main" val="1509292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i="1" baseline="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7</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84553063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252">
              <a:defRPr/>
            </a:pPr>
            <a:endParaRPr lang="en-US" i="1" baseline="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70</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3249464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a:p>
            <a:endParaRPr lang="en-US" i="1" dirty="0"/>
          </a:p>
          <a:p>
            <a:endParaRPr lang="en-US" dirty="0"/>
          </a:p>
        </p:txBody>
      </p:sp>
      <p:sp>
        <p:nvSpPr>
          <p:cNvPr id="4" name="Slide Number Placeholder 3"/>
          <p:cNvSpPr>
            <a:spLocks noGrp="1"/>
          </p:cNvSpPr>
          <p:nvPr>
            <p:ph type="sldNum" sz="quarter" idx="10"/>
          </p:nvPr>
        </p:nvSpPr>
        <p:spPr/>
        <p:txBody>
          <a:bodyPr/>
          <a:lstStyle/>
          <a:p>
            <a:fld id="{EFF87FF0-DC3F-7F45-BF67-F7C2A31AA66F}" type="slidenum">
              <a:rPr lang="en-US" smtClean="0"/>
              <a:pPr/>
              <a:t>71</a:t>
            </a:fld>
            <a:endParaRPr lang="en-US"/>
          </a:p>
        </p:txBody>
      </p:sp>
    </p:spTree>
    <p:extLst>
      <p:ext uri="{BB962C8B-B14F-4D97-AF65-F5344CB8AC3E}">
        <p14:creationId xmlns:p14="http://schemas.microsoft.com/office/powerpoint/2010/main" val="20210296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10"/>
          </p:nvPr>
        </p:nvSpPr>
        <p:spPr/>
        <p:txBody>
          <a:bodyPr/>
          <a:lstStyle/>
          <a:p>
            <a:fld id="{06160D70-B2DB-B54A-9B7D-F456A8B30E58}" type="slidenum">
              <a:rPr lang="en-US" smtClean="0"/>
              <a:pPr/>
              <a:t>72</a:t>
            </a:fld>
            <a:endParaRPr lang="en-US"/>
          </a:p>
        </p:txBody>
      </p:sp>
    </p:spTree>
    <p:extLst>
      <p:ext uri="{BB962C8B-B14F-4D97-AF65-F5344CB8AC3E}">
        <p14:creationId xmlns:p14="http://schemas.microsoft.com/office/powerpoint/2010/main" val="95563961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87FF0-DC3F-7F45-BF67-F7C2A31AA66F}" type="slidenum">
              <a:rPr lang="en-US" smtClean="0"/>
              <a:pPr/>
              <a:t>73</a:t>
            </a:fld>
            <a:endParaRPr lang="en-US"/>
          </a:p>
        </p:txBody>
      </p:sp>
    </p:spTree>
    <p:extLst>
      <p:ext uri="{BB962C8B-B14F-4D97-AF65-F5344CB8AC3E}">
        <p14:creationId xmlns:p14="http://schemas.microsoft.com/office/powerpoint/2010/main" val="41567441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ELA Elementary</a:t>
            </a:r>
          </a:p>
        </p:txBody>
      </p:sp>
      <p:sp>
        <p:nvSpPr>
          <p:cNvPr id="5" name="Slide Number Placeholder 4"/>
          <p:cNvSpPr>
            <a:spLocks noGrp="1"/>
          </p:cNvSpPr>
          <p:nvPr>
            <p:ph type="sldNum" sz="quarter" idx="11"/>
          </p:nvPr>
        </p:nvSpPr>
        <p:spPr/>
        <p:txBody>
          <a:bodyPr/>
          <a:lstStyle/>
          <a:p>
            <a:fld id="{CD20482A-77F2-BB4F-A8FD-2D4A4049F1D1}" type="slidenum">
              <a:rPr lang="en-US" smtClean="0"/>
              <a:pPr/>
              <a:t>74</a:t>
            </a:fld>
            <a:endParaRPr lang="en-US"/>
          </a:p>
        </p:txBody>
      </p:sp>
    </p:spTree>
    <p:extLst>
      <p:ext uri="{BB962C8B-B14F-4D97-AF65-F5344CB8AC3E}">
        <p14:creationId xmlns:p14="http://schemas.microsoft.com/office/powerpoint/2010/main" val="24517043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252">
              <a:defRPr/>
            </a:pPr>
            <a:endParaRPr lang="en-US" i="1" baseline="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75</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84406219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76</a:t>
            </a:fld>
            <a:endParaRPr lang="en-US"/>
          </a:p>
        </p:txBody>
      </p:sp>
    </p:spTree>
    <p:extLst>
      <p:ext uri="{BB962C8B-B14F-4D97-AF65-F5344CB8AC3E}">
        <p14:creationId xmlns:p14="http://schemas.microsoft.com/office/powerpoint/2010/main" val="428815766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77</a:t>
            </a:fld>
            <a:endParaRPr lang="en-US"/>
          </a:p>
        </p:txBody>
      </p:sp>
    </p:spTree>
    <p:extLst>
      <p:ext uri="{BB962C8B-B14F-4D97-AF65-F5344CB8AC3E}">
        <p14:creationId xmlns:p14="http://schemas.microsoft.com/office/powerpoint/2010/main" val="389476520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87FF0-DC3F-7F45-BF67-F7C2A31AA66F}" type="slidenum">
              <a:rPr lang="en-US" smtClean="0"/>
              <a:pPr/>
              <a:t>78</a:t>
            </a:fld>
            <a:endParaRPr lang="en-US"/>
          </a:p>
        </p:txBody>
      </p:sp>
    </p:spTree>
    <p:extLst>
      <p:ext uri="{BB962C8B-B14F-4D97-AF65-F5344CB8AC3E}">
        <p14:creationId xmlns:p14="http://schemas.microsoft.com/office/powerpoint/2010/main" val="166554463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87FF0-DC3F-7F45-BF67-F7C2A31AA66F}" type="slidenum">
              <a:rPr lang="en-US" smtClean="0"/>
              <a:pPr/>
              <a:t>79</a:t>
            </a:fld>
            <a:endParaRPr lang="en-US"/>
          </a:p>
        </p:txBody>
      </p:sp>
    </p:spTree>
    <p:extLst>
      <p:ext uri="{BB962C8B-B14F-4D97-AF65-F5344CB8AC3E}">
        <p14:creationId xmlns:p14="http://schemas.microsoft.com/office/powerpoint/2010/main" val="807534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8</a:t>
            </a:fld>
            <a:endParaRPr lang="en-US" dirty="0"/>
          </a:p>
        </p:txBody>
      </p:sp>
    </p:spTree>
    <p:extLst>
      <p:ext uri="{BB962C8B-B14F-4D97-AF65-F5344CB8AC3E}">
        <p14:creationId xmlns:p14="http://schemas.microsoft.com/office/powerpoint/2010/main" val="1940395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ELA Elementary</a:t>
            </a:r>
          </a:p>
        </p:txBody>
      </p:sp>
      <p:sp>
        <p:nvSpPr>
          <p:cNvPr id="5" name="Slide Number Placeholder 4"/>
          <p:cNvSpPr>
            <a:spLocks noGrp="1"/>
          </p:cNvSpPr>
          <p:nvPr>
            <p:ph type="sldNum" sz="quarter" idx="11"/>
          </p:nvPr>
        </p:nvSpPr>
        <p:spPr/>
        <p:txBody>
          <a:bodyPr/>
          <a:lstStyle/>
          <a:p>
            <a:fld id="{CD20482A-77F2-BB4F-A8FD-2D4A4049F1D1}" type="slidenum">
              <a:rPr lang="en-US" smtClean="0"/>
              <a:pPr/>
              <a:t>80</a:t>
            </a:fld>
            <a:endParaRPr lang="en-US"/>
          </a:p>
        </p:txBody>
      </p:sp>
    </p:spTree>
    <p:extLst>
      <p:ext uri="{BB962C8B-B14F-4D97-AF65-F5344CB8AC3E}">
        <p14:creationId xmlns:p14="http://schemas.microsoft.com/office/powerpoint/2010/main" val="290592645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81</a:t>
            </a:fld>
            <a:endParaRPr lang="en-US"/>
          </a:p>
        </p:txBody>
      </p:sp>
    </p:spTree>
    <p:extLst>
      <p:ext uri="{BB962C8B-B14F-4D97-AF65-F5344CB8AC3E}">
        <p14:creationId xmlns:p14="http://schemas.microsoft.com/office/powerpoint/2010/main" val="228938989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FF87FF0-DC3F-7F45-BF67-F7C2A31AA66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75798103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87FF0-DC3F-7F45-BF67-F7C2A31AA66F}" type="slidenum">
              <a:rPr lang="en-US" smtClean="0"/>
              <a:pPr/>
              <a:t>83</a:t>
            </a:fld>
            <a:endParaRPr lang="en-US"/>
          </a:p>
        </p:txBody>
      </p:sp>
    </p:spTree>
    <p:extLst>
      <p:ext uri="{BB962C8B-B14F-4D97-AF65-F5344CB8AC3E}">
        <p14:creationId xmlns:p14="http://schemas.microsoft.com/office/powerpoint/2010/main" val="97218935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84</a:t>
            </a:fld>
            <a:endParaRPr lang="en-US"/>
          </a:p>
        </p:txBody>
      </p:sp>
    </p:spTree>
    <p:extLst>
      <p:ext uri="{BB962C8B-B14F-4D97-AF65-F5344CB8AC3E}">
        <p14:creationId xmlns:p14="http://schemas.microsoft.com/office/powerpoint/2010/main" val="157185724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85</a:t>
            </a:fld>
            <a:endParaRPr lang="en-US"/>
          </a:p>
        </p:txBody>
      </p:sp>
    </p:spTree>
    <p:extLst>
      <p:ext uri="{BB962C8B-B14F-4D97-AF65-F5344CB8AC3E}">
        <p14:creationId xmlns:p14="http://schemas.microsoft.com/office/powerpoint/2010/main" val="376909480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87FF0-DC3F-7F45-BF67-F7C2A31AA66F}" type="slidenum">
              <a:rPr lang="en-US" smtClean="0"/>
              <a:pPr/>
              <a:t>86</a:t>
            </a:fld>
            <a:endParaRPr lang="en-US"/>
          </a:p>
        </p:txBody>
      </p:sp>
    </p:spTree>
    <p:extLst>
      <p:ext uri="{BB962C8B-B14F-4D97-AF65-F5344CB8AC3E}">
        <p14:creationId xmlns:p14="http://schemas.microsoft.com/office/powerpoint/2010/main" val="59285905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87FF0-DC3F-7F45-BF67-F7C2A31AA66F}" type="slidenum">
              <a:rPr lang="en-US" smtClean="0"/>
              <a:pPr/>
              <a:t>87</a:t>
            </a:fld>
            <a:endParaRPr lang="en-US"/>
          </a:p>
        </p:txBody>
      </p:sp>
    </p:spTree>
    <p:extLst>
      <p:ext uri="{BB962C8B-B14F-4D97-AF65-F5344CB8AC3E}">
        <p14:creationId xmlns:p14="http://schemas.microsoft.com/office/powerpoint/2010/main" val="325402405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ELA Elementary</a:t>
            </a:r>
          </a:p>
        </p:txBody>
      </p:sp>
      <p:sp>
        <p:nvSpPr>
          <p:cNvPr id="5" name="Slide Number Placeholder 4"/>
          <p:cNvSpPr>
            <a:spLocks noGrp="1"/>
          </p:cNvSpPr>
          <p:nvPr>
            <p:ph type="sldNum" sz="quarter" idx="11"/>
          </p:nvPr>
        </p:nvSpPr>
        <p:spPr/>
        <p:txBody>
          <a:bodyPr/>
          <a:lstStyle/>
          <a:p>
            <a:fld id="{CD20482A-77F2-BB4F-A8FD-2D4A4049F1D1}" type="slidenum">
              <a:rPr lang="en-US" smtClean="0"/>
              <a:pPr/>
              <a:t>88</a:t>
            </a:fld>
            <a:endParaRPr lang="en-US"/>
          </a:p>
        </p:txBody>
      </p:sp>
    </p:spTree>
    <p:extLst>
      <p:ext uri="{BB962C8B-B14F-4D97-AF65-F5344CB8AC3E}">
        <p14:creationId xmlns:p14="http://schemas.microsoft.com/office/powerpoint/2010/main" val="290172954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252">
              <a:defRPr/>
            </a:pPr>
            <a:endParaRPr lang="en-US" i="0" baseline="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89</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2619683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9</a:t>
            </a:fld>
            <a:endParaRPr lang="en-US" dirty="0"/>
          </a:p>
        </p:txBody>
      </p:sp>
    </p:spTree>
    <p:extLst>
      <p:ext uri="{BB962C8B-B14F-4D97-AF65-F5344CB8AC3E}">
        <p14:creationId xmlns:p14="http://schemas.microsoft.com/office/powerpoint/2010/main" val="97381365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6FDD495-AA40-46A2-8C92-03F503DC21BB}" type="slidenum">
              <a:rPr lang="en-US" smtClean="0"/>
              <a:pPr/>
              <a:t>90</a:t>
            </a:fld>
            <a:endParaRPr lang="en-US"/>
          </a:p>
        </p:txBody>
      </p:sp>
    </p:spTree>
    <p:extLst>
      <p:ext uri="{BB962C8B-B14F-4D97-AF65-F5344CB8AC3E}">
        <p14:creationId xmlns:p14="http://schemas.microsoft.com/office/powerpoint/2010/main" val="366013619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6FDD495-AA40-46A2-8C92-03F503DC21BB}" type="slidenum">
              <a:rPr lang="en-US" smtClean="0"/>
              <a:pPr/>
              <a:t>91</a:t>
            </a:fld>
            <a:endParaRPr lang="en-US"/>
          </a:p>
        </p:txBody>
      </p:sp>
    </p:spTree>
    <p:extLst>
      <p:ext uri="{BB962C8B-B14F-4D97-AF65-F5344CB8AC3E}">
        <p14:creationId xmlns:p14="http://schemas.microsoft.com/office/powerpoint/2010/main" val="108974901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6FDD495-AA40-46A2-8C92-03F503DC21BB}" type="slidenum">
              <a:rPr lang="en-US" smtClean="0"/>
              <a:pPr/>
              <a:t>92</a:t>
            </a:fld>
            <a:endParaRPr lang="en-US"/>
          </a:p>
        </p:txBody>
      </p:sp>
    </p:spTree>
    <p:extLst>
      <p:ext uri="{BB962C8B-B14F-4D97-AF65-F5344CB8AC3E}">
        <p14:creationId xmlns:p14="http://schemas.microsoft.com/office/powerpoint/2010/main" val="186203706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FDD495-AA40-46A2-8C92-03F503DC21BB}" type="slidenum">
              <a:rPr lang="en-US" smtClean="0"/>
              <a:pPr/>
              <a:t>93</a:t>
            </a:fld>
            <a:endParaRPr lang="en-US"/>
          </a:p>
        </p:txBody>
      </p:sp>
    </p:spTree>
    <p:extLst>
      <p:ext uri="{BB962C8B-B14F-4D97-AF65-F5344CB8AC3E}">
        <p14:creationId xmlns:p14="http://schemas.microsoft.com/office/powerpoint/2010/main" val="304461894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FDD495-AA40-46A2-8C92-03F503DC21BB}" type="slidenum">
              <a:rPr lang="en-US" smtClean="0"/>
              <a:pPr/>
              <a:t>94</a:t>
            </a:fld>
            <a:endParaRPr lang="en-US"/>
          </a:p>
        </p:txBody>
      </p:sp>
    </p:spTree>
    <p:extLst>
      <p:ext uri="{BB962C8B-B14F-4D97-AF65-F5344CB8AC3E}">
        <p14:creationId xmlns:p14="http://schemas.microsoft.com/office/powerpoint/2010/main" val="304461894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FDD495-AA40-46A2-8C92-03F503DC21BB}" type="slidenum">
              <a:rPr lang="en-US" smtClean="0"/>
              <a:pPr/>
              <a:t>95</a:t>
            </a:fld>
            <a:endParaRPr lang="en-US"/>
          </a:p>
        </p:txBody>
      </p:sp>
    </p:spTree>
    <p:extLst>
      <p:ext uri="{BB962C8B-B14F-4D97-AF65-F5344CB8AC3E}">
        <p14:creationId xmlns:p14="http://schemas.microsoft.com/office/powerpoint/2010/main" val="66345632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96</a:t>
            </a:fld>
            <a:endParaRPr lang="en-US"/>
          </a:p>
        </p:txBody>
      </p:sp>
    </p:spTree>
    <p:extLst>
      <p:ext uri="{BB962C8B-B14F-4D97-AF65-F5344CB8AC3E}">
        <p14:creationId xmlns:p14="http://schemas.microsoft.com/office/powerpoint/2010/main" val="407086445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20482A-77F2-BB4F-A8FD-2D4A4049F1D1}" type="slidenum">
              <a:rPr lang="en-US" smtClean="0"/>
              <a:pPr/>
              <a:t>97</a:t>
            </a:fld>
            <a:endParaRPr lang="en-US"/>
          </a:p>
        </p:txBody>
      </p:sp>
    </p:spTree>
    <p:extLst>
      <p:ext uri="{BB962C8B-B14F-4D97-AF65-F5344CB8AC3E}">
        <p14:creationId xmlns:p14="http://schemas.microsoft.com/office/powerpoint/2010/main" val="395776708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6160D70-B2DB-B54A-9B7D-F456A8B30E58}" type="slidenum">
              <a:rPr lang="en-US" smtClean="0"/>
              <a:pPr/>
              <a:t>98</a:t>
            </a:fld>
            <a:endParaRPr lang="en-US"/>
          </a:p>
        </p:txBody>
      </p:sp>
    </p:spTree>
    <p:extLst>
      <p:ext uri="{BB962C8B-B14F-4D97-AF65-F5344CB8AC3E}">
        <p14:creationId xmlns:p14="http://schemas.microsoft.com/office/powerpoint/2010/main" val="96979987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a:t>ELA Elementary</a:t>
            </a:r>
          </a:p>
        </p:txBody>
      </p:sp>
      <p:sp>
        <p:nvSpPr>
          <p:cNvPr id="5" name="Slide Number Placeholder 4"/>
          <p:cNvSpPr>
            <a:spLocks noGrp="1"/>
          </p:cNvSpPr>
          <p:nvPr>
            <p:ph type="sldNum" sz="quarter" idx="11"/>
          </p:nvPr>
        </p:nvSpPr>
        <p:spPr/>
        <p:txBody>
          <a:bodyPr/>
          <a:lstStyle/>
          <a:p>
            <a:fld id="{CD20482A-77F2-BB4F-A8FD-2D4A4049F1D1}" type="slidenum">
              <a:rPr lang="en-US" smtClean="0"/>
              <a:pPr/>
              <a:t>99</a:t>
            </a:fld>
            <a:endParaRPr lang="en-US"/>
          </a:p>
        </p:txBody>
      </p:sp>
    </p:spTree>
    <p:extLst>
      <p:ext uri="{BB962C8B-B14F-4D97-AF65-F5344CB8AC3E}">
        <p14:creationId xmlns:p14="http://schemas.microsoft.com/office/powerpoint/2010/main" val="1028469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200400"/>
            <a:ext cx="6400800" cy="685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6A19E2-3BCB-4A23-A7D3-7846232CA690}" type="datetimeFigureOut">
              <a:rPr lang="en-US" smtClean="0"/>
              <a:pPr/>
              <a:t>9/27/17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81FCBC-12BC-47C8-BE87-B3BC886BF93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2852" y="2304947"/>
            <a:ext cx="3852948" cy="3821216"/>
          </a:xfrm>
        </p:spPr>
        <p:txBody>
          <a:bodyPr/>
          <a:lstStyle>
            <a:lvl1pPr marL="0" indent="0">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a:xfrm>
            <a:off x="783967" y="1989138"/>
            <a:ext cx="8568764" cy="1588"/>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a:spLocks noGrp="1"/>
          </p:cNvSpPr>
          <p:nvPr>
            <p:ph sz="half" idx="10"/>
          </p:nvPr>
        </p:nvSpPr>
        <p:spPr>
          <a:xfrm>
            <a:off x="4805000" y="2304947"/>
            <a:ext cx="3852948" cy="3821216"/>
          </a:xfrm>
        </p:spPr>
        <p:txBody>
          <a:bodyPr/>
          <a:lstStyle>
            <a:lvl1pPr marL="0" indent="0">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Paragraph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700">
                <a:solidFill>
                  <a:srgbClr val="063760"/>
                </a:solidFill>
              </a:defRPr>
            </a:lvl1pPr>
          </a:lstStyle>
          <a:p>
            <a:r>
              <a:rPr lang="en-US" dirty="0"/>
              <a:t>Title</a:t>
            </a:r>
          </a:p>
        </p:txBody>
      </p:sp>
      <p:sp>
        <p:nvSpPr>
          <p:cNvPr id="3" name="Date Placeholder 2"/>
          <p:cNvSpPr>
            <a:spLocks noGrp="1"/>
          </p:cNvSpPr>
          <p:nvPr>
            <p:ph type="dt" sz="half" idx="10"/>
          </p:nvPr>
        </p:nvSpPr>
        <p:spPr/>
        <p:txBody>
          <a:bodyPr/>
          <a:lstStyle/>
          <a:p>
            <a:fld id="{F36A19E2-3BCB-4A23-A7D3-7846232CA690}" type="datetimeFigureOut">
              <a:rPr lang="en-US" smtClean="0"/>
              <a:pPr/>
              <a:t>9/27/17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81FCBC-12BC-47C8-BE87-B3BC886BF939}" type="slidenum">
              <a:rPr lang="en-US" smtClean="0"/>
              <a:pPr/>
              <a:t>‹#›</a:t>
            </a:fld>
            <a:endParaRPr lang="en-US"/>
          </a:p>
        </p:txBody>
      </p:sp>
      <p:sp>
        <p:nvSpPr>
          <p:cNvPr id="6" name="Content Placeholder 2"/>
          <p:cNvSpPr>
            <a:spLocks noGrp="1"/>
          </p:cNvSpPr>
          <p:nvPr>
            <p:ph idx="1" hasCustomPrompt="1"/>
          </p:nvPr>
        </p:nvSpPr>
        <p:spPr>
          <a:xfrm>
            <a:off x="457200" y="1481328"/>
            <a:ext cx="8229600" cy="4525963"/>
          </a:xfrm>
        </p:spPr>
        <p:txBody>
          <a:bodyPr/>
          <a:lstStyle>
            <a:lvl1pPr>
              <a:buNone/>
              <a:defRPr/>
            </a:lvl1pPr>
            <a:lvl2pPr>
              <a:buFont typeface="Arial" pitchFamily="34" charset="0"/>
              <a:buNone/>
              <a:defRPr/>
            </a:lvl2pPr>
            <a:lvl3pPr>
              <a:buClr>
                <a:schemeClr val="accent1"/>
              </a:buClr>
              <a:buNone/>
              <a:defRPr/>
            </a:lvl3pPr>
            <a:lvl4pPr>
              <a:buClr>
                <a:schemeClr val="accent1"/>
              </a:buClr>
              <a:buNone/>
              <a:defRPr/>
            </a:lvl4pPr>
            <a:lvl5pPr>
              <a:buClr>
                <a:schemeClr val="accent1"/>
              </a:buClr>
              <a:buNone/>
              <a:defRPr/>
            </a:lvl5pPr>
          </a:lstStyle>
          <a:p>
            <a:pPr lvl="0" eaLnBrk="1" latinLnBrk="0" hangingPunct="1"/>
            <a:r>
              <a:rPr lang="en-US" dirty="0"/>
              <a:t>Paragraph Text</a:t>
            </a:r>
            <a:endParaRPr kumimoji="0" lang="en-US" dirty="0"/>
          </a:p>
        </p:txBody>
      </p:sp>
    </p:spTree>
    <p:extLst>
      <p:ext uri="{BB962C8B-B14F-4D97-AF65-F5344CB8AC3E}">
        <p14:creationId xmlns:p14="http://schemas.microsoft.com/office/powerpoint/2010/main" val="401695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normAutofit/>
          </a:bodyPr>
          <a:lstStyle>
            <a:lvl1pPr algn="l">
              <a:defRPr sz="3700">
                <a:solidFill>
                  <a:srgbClr val="063760"/>
                </a:solidFill>
              </a:defRPr>
            </a:lvl1pPr>
          </a:lstStyle>
          <a:p>
            <a:r>
              <a:rPr lang="en-US"/>
              <a:t>Click to edit Master title style</a:t>
            </a:r>
          </a:p>
        </p:txBody>
      </p:sp>
      <p:sp>
        <p:nvSpPr>
          <p:cNvPr id="3" name="Content Placeholder 2"/>
          <p:cNvSpPr>
            <a:spLocks noGrp="1"/>
          </p:cNvSpPr>
          <p:nvPr>
            <p:ph idx="1"/>
          </p:nvPr>
        </p:nvSpPr>
        <p:spPr>
          <a:xfrm>
            <a:off x="457200" y="1600201"/>
            <a:ext cx="8229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553200" y="5867400"/>
            <a:ext cx="2133600" cy="365125"/>
          </a:xfrm>
        </p:spPr>
        <p:txBody>
          <a:bodyPr/>
          <a:lstStyle/>
          <a:p>
            <a:fld id="{F36A19E2-3BCB-4A23-A7D3-7846232CA690}" type="datetimeFigureOut">
              <a:rPr lang="en-US" smtClean="0"/>
              <a:pPr/>
              <a:t>9/27/17</a:t>
            </a:fld>
            <a:endParaRPr lang="en-US" dirty="0"/>
          </a:p>
        </p:txBody>
      </p:sp>
      <p:sp>
        <p:nvSpPr>
          <p:cNvPr id="5" name="Footer Placeholder 4"/>
          <p:cNvSpPr>
            <a:spLocks noGrp="1"/>
          </p:cNvSpPr>
          <p:nvPr>
            <p:ph type="ftr" sz="quarter" idx="11"/>
          </p:nvPr>
        </p:nvSpPr>
        <p:spPr>
          <a:xfrm>
            <a:off x="4114800" y="6356350"/>
            <a:ext cx="2362200" cy="365125"/>
          </a:xfrm>
        </p:spPr>
        <p:txBody>
          <a:bodyPr/>
          <a:lstStyle/>
          <a:p>
            <a:endParaRPr lang="en-US" dirty="0"/>
          </a:p>
        </p:txBody>
      </p:sp>
      <p:sp>
        <p:nvSpPr>
          <p:cNvPr id="6" name="Slide Number Placeholder 5"/>
          <p:cNvSpPr>
            <a:spLocks noGrp="1"/>
          </p:cNvSpPr>
          <p:nvPr>
            <p:ph type="sldNum" sz="quarter" idx="12"/>
          </p:nvPr>
        </p:nvSpPr>
        <p:spPr/>
        <p:txBody>
          <a:bodyPr/>
          <a:lstStyle/>
          <a:p>
            <a:fld id="{8E81FCBC-12BC-47C8-BE87-B3BC886BF93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6A19E2-3BCB-4A23-A7D3-7846232CA690}" type="datetimeFigureOut">
              <a:rPr lang="en-US" smtClean="0"/>
              <a:pPr/>
              <a:t>9/27/17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81FCBC-12BC-47C8-BE87-B3BC886BF93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6A19E2-3BCB-4A23-A7D3-7846232CA690}" type="datetimeFigureOut">
              <a:rPr lang="en-US" smtClean="0"/>
              <a:pPr/>
              <a:t>9/27/17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81FCBC-12BC-47C8-BE87-B3BC886BF939}" type="slidenum">
              <a:rPr lang="en-US" smtClean="0"/>
              <a:pPr/>
              <a:t>‹#›</a:t>
            </a:fld>
            <a:endParaRPr lang="en-US" dirty="0"/>
          </a:p>
        </p:txBody>
      </p:sp>
      <p:cxnSp>
        <p:nvCxnSpPr>
          <p:cNvPr id="8" name="Straight Connector 7"/>
          <p:cNvCxnSpPr/>
          <p:nvPr/>
        </p:nvCxnSpPr>
        <p:spPr>
          <a:xfrm>
            <a:off x="783967" y="1989138"/>
            <a:ext cx="8568764" cy="1588"/>
          </a:xfrm>
          <a:prstGeom prst="line">
            <a:avLst/>
          </a:prstGeom>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6A19E2-3BCB-4A23-A7D3-7846232CA690}" type="datetimeFigureOut">
              <a:rPr lang="en-US" smtClean="0"/>
              <a:pPr/>
              <a:t>9/27/17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E81FCBC-12BC-47C8-BE87-B3BC886BF93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553200" y="5943600"/>
            <a:ext cx="2133600" cy="365125"/>
          </a:xfrm>
        </p:spPr>
        <p:txBody>
          <a:bodyPr/>
          <a:lstStyle/>
          <a:p>
            <a:fld id="{F36A19E2-3BCB-4A23-A7D3-7846232CA690}" type="datetimeFigureOut">
              <a:rPr lang="en-US" smtClean="0"/>
              <a:pPr/>
              <a:t>9/27/17</a:t>
            </a:fld>
            <a:endParaRPr lang="en-US" dirty="0"/>
          </a:p>
        </p:txBody>
      </p:sp>
      <p:sp>
        <p:nvSpPr>
          <p:cNvPr id="4" name="Footer Placeholder 3"/>
          <p:cNvSpPr>
            <a:spLocks noGrp="1"/>
          </p:cNvSpPr>
          <p:nvPr>
            <p:ph type="ftr" sz="quarter" idx="11"/>
          </p:nvPr>
        </p:nvSpPr>
        <p:spPr>
          <a:xfrm>
            <a:off x="4114800" y="6356350"/>
            <a:ext cx="2362200" cy="365125"/>
          </a:xfrm>
        </p:spPr>
        <p:txBody>
          <a:bodyPr/>
          <a:lstStyle/>
          <a:p>
            <a:endParaRPr lang="en-US" dirty="0"/>
          </a:p>
        </p:txBody>
      </p:sp>
      <p:sp>
        <p:nvSpPr>
          <p:cNvPr id="5" name="Slide Number Placeholder 4"/>
          <p:cNvSpPr>
            <a:spLocks noGrp="1"/>
          </p:cNvSpPr>
          <p:nvPr>
            <p:ph type="sldNum" sz="quarter" idx="12"/>
          </p:nvPr>
        </p:nvSpPr>
        <p:spPr/>
        <p:txBody>
          <a:bodyPr/>
          <a:lstStyle/>
          <a:p>
            <a:fld id="{8E81FCBC-12BC-47C8-BE87-B3BC886BF93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6A19E2-3BCB-4A23-A7D3-7846232CA690}" type="datetimeFigureOut">
              <a:rPr lang="en-US" smtClean="0"/>
              <a:pPr/>
              <a:t>9/27/17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E81FCBC-12BC-47C8-BE87-B3BC886BF93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6A19E2-3BCB-4A23-A7D3-7846232CA690}" type="datetimeFigureOut">
              <a:rPr lang="en-US" smtClean="0"/>
              <a:pPr/>
              <a:t>9/27/17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81FCBC-12BC-47C8-BE87-B3BC886BF93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6A19E2-3BCB-4A23-A7D3-7846232CA690}" type="datetimeFigureOut">
              <a:rPr lang="en-US" smtClean="0"/>
              <a:pPr/>
              <a:t>9/27/17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81FCBC-12BC-47C8-BE87-B3BC886BF93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6A19E2-3BCB-4A23-A7D3-7846232CA690}" type="datetimeFigureOut">
              <a:rPr lang="en-US" smtClean="0"/>
              <a:pPr/>
              <a:t>9/27/17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81FCBC-12BC-47C8-BE87-B3BC886BF93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 id="2147483673" r:id="rId11"/>
  </p:sldLayoutIdLst>
  <p:txStyles>
    <p:titleStyle>
      <a:lvl1pPr algn="ctr" defTabSz="4572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 Id="rId3" Type="http://schemas.openxmlformats.org/officeDocument/2006/relationships/image" Target="../media/image7.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 Id="rId3" Type="http://schemas.openxmlformats.org/officeDocument/2006/relationships/image" Target="../media/image6.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 Id="rId3" Type="http://schemas.openxmlformats.org/officeDocument/2006/relationships/hyperlink" Target="http://www.performanceassessmentresourcebank.org/" TargetMode="Externa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 Id="rId3" Type="http://schemas.openxmlformats.org/officeDocument/2006/relationships/image" Target="../media/image14.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1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1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15.png"/></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1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1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1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15.png"/></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14.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8.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15.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14.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8.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image" Target="../media/image15.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image" Target="../media/image15.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image" Target="../media/image8.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 Id="rId3" Type="http://schemas.openxmlformats.org/officeDocument/2006/relationships/image" Target="../media/image15.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image" Target="../media/image15.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 Id="rId3" Type="http://schemas.openxmlformats.org/officeDocument/2006/relationships/image" Target="../media/image14.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x-none" dirty="0" smtClean="0">
                <a:solidFill>
                  <a:schemeClr val="tx2">
                    <a:lumMod val="75000"/>
                  </a:schemeClr>
                </a:solidFill>
              </a:rPr>
              <a:t>Welcome</a:t>
            </a:r>
            <a:endParaRPr lang="en-US" dirty="0">
              <a:solidFill>
                <a:schemeClr val="tx2">
                  <a:lumMod val="75000"/>
                </a:schemeClr>
              </a:solidFill>
            </a:endParaRPr>
          </a:p>
        </p:txBody>
      </p:sp>
      <p:sp>
        <p:nvSpPr>
          <p:cNvPr id="4" name="Subtitle 3"/>
          <p:cNvSpPr>
            <a:spLocks noGrp="1"/>
          </p:cNvSpPr>
          <p:nvPr>
            <p:ph type="subTitle" idx="1"/>
          </p:nvPr>
        </p:nvSpPr>
        <p:spPr/>
        <p:txBody>
          <a:bodyPr/>
          <a:lstStyle/>
          <a:p>
            <a:r>
              <a:rPr lang="en-US" smtClean="0"/>
              <a:t>Mathematics</a:t>
            </a:r>
            <a:endParaRPr lang="en-US"/>
          </a:p>
        </p:txBody>
      </p:sp>
      <p:sp>
        <p:nvSpPr>
          <p:cNvPr id="3" name="Slide Number Placeholder 2"/>
          <p:cNvSpPr>
            <a:spLocks noGrp="1"/>
          </p:cNvSpPr>
          <p:nvPr>
            <p:ph type="sldNum" sz="quarter" idx="12"/>
          </p:nvPr>
        </p:nvSpPr>
        <p:spPr/>
        <p:txBody>
          <a:bodyPr/>
          <a:lstStyle/>
          <a:p>
            <a:fld id="{8E81FCBC-12BC-47C8-BE87-B3BC886BF939}" type="slidenum">
              <a:rPr lang="en-US" smtClean="0"/>
              <a:pPr/>
              <a:t>1</a:t>
            </a:fld>
            <a:endParaRPr lang="en-US"/>
          </a:p>
        </p:txBody>
      </p:sp>
    </p:spTree>
    <p:extLst>
      <p:ext uri="{BB962C8B-B14F-4D97-AF65-F5344CB8AC3E}">
        <p14:creationId xmlns:p14="http://schemas.microsoft.com/office/powerpoint/2010/main" val="1686553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Formative Assessment</a:t>
            </a:r>
          </a:p>
        </p:txBody>
      </p:sp>
      <p:sp>
        <p:nvSpPr>
          <p:cNvPr id="3" name="Content Placeholder 2"/>
          <p:cNvSpPr>
            <a:spLocks noGrp="1"/>
          </p:cNvSpPr>
          <p:nvPr>
            <p:ph idx="1"/>
          </p:nvPr>
        </p:nvSpPr>
        <p:spPr>
          <a:xfrm>
            <a:off x="457200" y="1197968"/>
            <a:ext cx="8229600" cy="4517033"/>
          </a:xfrm>
        </p:spPr>
        <p:txBody>
          <a:bodyPr vert="horz" lIns="91440" tIns="45720" rIns="91440" bIns="45720" rtlCol="0" anchor="t">
            <a:normAutofit fontScale="85000" lnSpcReduction="10000"/>
          </a:bodyPr>
          <a:lstStyle/>
          <a:p>
            <a:pPr marL="0" indent="0">
              <a:buNone/>
            </a:pPr>
            <a:r>
              <a:rPr lang="x-none" dirty="0"/>
              <a:t>Description:</a:t>
            </a:r>
          </a:p>
          <a:p>
            <a:pPr lvl="1"/>
            <a:r>
              <a:rPr lang="x-none" dirty="0">
                <a:cs typeface="Helvetica" panose="020B0604020202020204" pitchFamily="34" charset="0"/>
              </a:rPr>
              <a:t>“A </a:t>
            </a:r>
            <a:r>
              <a:rPr lang="x-none" b="1" dirty="0">
                <a:cs typeface="Helvetica" panose="020B0604020202020204" pitchFamily="34" charset="0"/>
              </a:rPr>
              <a:t>process </a:t>
            </a:r>
            <a:r>
              <a:rPr lang="x-none" dirty="0">
                <a:cs typeface="Helvetica" panose="020B0604020202020204" pitchFamily="34" charset="0"/>
              </a:rPr>
              <a:t>that takes place </a:t>
            </a:r>
            <a:r>
              <a:rPr lang="x-none" b="1" dirty="0">
                <a:cs typeface="Helvetica" panose="020B0604020202020204" pitchFamily="34" charset="0"/>
              </a:rPr>
              <a:t>continuously</a:t>
            </a:r>
            <a:r>
              <a:rPr lang="x-none" dirty="0">
                <a:cs typeface="Helvetica" panose="020B0604020202020204" pitchFamily="34" charset="0"/>
              </a:rPr>
              <a:t> during the course of teaching and learning to provide </a:t>
            </a:r>
            <a:r>
              <a:rPr lang="x-none" b="1" dirty="0">
                <a:cs typeface="Helvetica" panose="020B0604020202020204" pitchFamily="34" charset="0"/>
              </a:rPr>
              <a:t>teachers and students</a:t>
            </a:r>
            <a:r>
              <a:rPr lang="x-none" dirty="0">
                <a:cs typeface="Helvetica" panose="020B0604020202020204" pitchFamily="34" charset="0"/>
              </a:rPr>
              <a:t> with </a:t>
            </a:r>
            <a:r>
              <a:rPr lang="x-none" b="1" dirty="0">
                <a:cs typeface="Helvetica" panose="020B0604020202020204" pitchFamily="34" charset="0"/>
              </a:rPr>
              <a:t>feedback</a:t>
            </a:r>
            <a:r>
              <a:rPr lang="x-none" dirty="0">
                <a:cs typeface="Helvetica" panose="020B0604020202020204" pitchFamily="34" charset="0"/>
              </a:rPr>
              <a:t> to close the gap between current learning and desired goals.” — Margaret Heritage, </a:t>
            </a:r>
            <a:r>
              <a:rPr lang="x-none" i="1" dirty="0">
                <a:cs typeface="Helvetica" panose="020B0604020202020204" pitchFamily="34" charset="0"/>
              </a:rPr>
              <a:t>Formative Assessment: Making It Happen in the Classroom</a:t>
            </a:r>
            <a:r>
              <a:rPr lang="en-US" i="1" dirty="0">
                <a:cs typeface="Helvetica" panose="020B0604020202020204" pitchFamily="34" charset="0"/>
              </a:rPr>
              <a:t>. P.10</a:t>
            </a:r>
            <a:endParaRPr lang="x-none" i="1" dirty="0">
              <a:cs typeface="Helvetica" panose="020B0604020202020204" pitchFamily="34" charset="0"/>
            </a:endParaRPr>
          </a:p>
          <a:p>
            <a:pPr lvl="1"/>
            <a:r>
              <a:rPr lang="x-none" dirty="0">
                <a:cs typeface="Helvetica" panose="020B0604020202020204" pitchFamily="34" charset="0"/>
              </a:rPr>
              <a:t>Not a tool or an event, but a process</a:t>
            </a:r>
            <a:endParaRPr lang="x-none" dirty="0"/>
          </a:p>
          <a:p>
            <a:pPr marL="0" indent="0">
              <a:buNone/>
            </a:pPr>
            <a:r>
              <a:rPr lang="x-none" dirty="0"/>
              <a:t>Purposes:</a:t>
            </a:r>
          </a:p>
          <a:p>
            <a:pPr marL="857250" lvl="2" indent="-457200"/>
            <a:r>
              <a:rPr lang="x-none" sz="2800" dirty="0">
                <a:cs typeface="Helvetica" panose="020B0604020202020204" pitchFamily="34" charset="0"/>
              </a:rPr>
              <a:t>Provide immediate or very rapid feedback to teachers and students </a:t>
            </a:r>
          </a:p>
          <a:p>
            <a:pPr marL="857250" lvl="2" indent="-457200"/>
            <a:r>
              <a:rPr lang="x-none" sz="2800" dirty="0">
                <a:cs typeface="Helvetica" panose="020B0604020202020204" pitchFamily="34" charset="0"/>
              </a:rPr>
              <a:t>Provide evidence that can be used to adapt teaching and learning</a:t>
            </a:r>
            <a:endParaRPr lang="x-none" sz="2800" i="1" dirty="0">
              <a:solidFill>
                <a:schemeClr val="tx1">
                  <a:lumMod val="65000"/>
                  <a:lumOff val="35000"/>
                </a:schemeClr>
              </a:solidFill>
              <a:latin typeface="Helvetica" panose="020B0604020202020204" pitchFamily="34" charset="0"/>
              <a:cs typeface="Helvetica" panose="020B0604020202020204" pitchFamily="34" charset="0"/>
            </a:endParaRPr>
          </a:p>
          <a:p>
            <a:endParaRPr lang="en-US" dirty="0"/>
          </a:p>
        </p:txBody>
      </p:sp>
      <p:sp>
        <p:nvSpPr>
          <p:cNvPr id="4" name="TextBox 3"/>
          <p:cNvSpPr txBox="1"/>
          <p:nvPr/>
        </p:nvSpPr>
        <p:spPr>
          <a:xfrm>
            <a:off x="152400" y="128312"/>
            <a:ext cx="3285130" cy="923330"/>
          </a:xfrm>
          <a:prstGeom prst="rect">
            <a:avLst/>
          </a:prstGeom>
          <a:noFill/>
        </p:spPr>
        <p:txBody>
          <a:bodyPr wrap="none" rtlCol="0">
            <a:spAutoFit/>
          </a:bodyPr>
          <a:lstStyle/>
          <a:p>
            <a:r>
              <a:rPr lang="x-none" dirty="0">
                <a:solidFill>
                  <a:srgbClr val="053760"/>
                </a:solidFill>
              </a:rPr>
              <a:t>Session 1</a:t>
            </a:r>
            <a:r>
              <a:rPr lang="en-US" dirty="0">
                <a:solidFill>
                  <a:srgbClr val="053760"/>
                </a:solidFill>
              </a:rPr>
              <a:t>.B</a:t>
            </a:r>
            <a:r>
              <a:rPr lang="x-none" dirty="0">
                <a:solidFill>
                  <a:srgbClr val="053760"/>
                </a:solidFill>
              </a:rPr>
              <a:t>: </a:t>
            </a:r>
            <a:r>
              <a:rPr lang="en-US" dirty="0">
                <a:solidFill>
                  <a:srgbClr val="053760"/>
                </a:solidFill>
              </a:rPr>
              <a:t>Types of </a:t>
            </a:r>
            <a:r>
              <a:rPr lang="x-none" dirty="0">
                <a:solidFill>
                  <a:srgbClr val="053760"/>
                </a:solidFill>
              </a:rPr>
              <a:t>Assessment</a:t>
            </a:r>
          </a:p>
          <a:p>
            <a:endParaRPr lang="en-US" dirty="0">
              <a:solidFill>
                <a:srgbClr val="053760"/>
              </a:solidFill>
            </a:endParaRPr>
          </a:p>
          <a:p>
            <a:endParaRPr lang="en-US" dirty="0">
              <a:solidFill>
                <a:srgbClr val="053760"/>
              </a:solidFill>
            </a:endParaRPr>
          </a:p>
        </p:txBody>
      </p:sp>
    </p:spTree>
    <p:extLst>
      <p:ext uri="{BB962C8B-B14F-4D97-AF65-F5344CB8AC3E}">
        <p14:creationId xmlns:p14="http://schemas.microsoft.com/office/powerpoint/2010/main" val="91319218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Assessment in the Classroom</a:t>
            </a:r>
            <a:endParaRPr lang="en-US" dirty="0"/>
          </a:p>
        </p:txBody>
      </p:sp>
      <p:pic>
        <p:nvPicPr>
          <p:cNvPr id="6" name="Picture 5" descr="interactive graphic.png"/>
          <p:cNvPicPr>
            <a:picLocks noChangeAspect="1"/>
          </p:cNvPicPr>
          <p:nvPr/>
        </p:nvPicPr>
        <p:blipFill>
          <a:blip r:embed="rId3" cstate="print"/>
          <a:stretch>
            <a:fillRect/>
          </a:stretch>
        </p:blipFill>
        <p:spPr>
          <a:xfrm>
            <a:off x="34636" y="1387476"/>
            <a:ext cx="9144000" cy="4495800"/>
          </a:xfrm>
          <a:prstGeom prst="rect">
            <a:avLst/>
          </a:prstGeom>
        </p:spPr>
      </p:pic>
      <p:sp>
        <p:nvSpPr>
          <p:cNvPr id="8" name="TextBox 7"/>
          <p:cNvSpPr txBox="1"/>
          <p:nvPr/>
        </p:nvSpPr>
        <p:spPr>
          <a:xfrm>
            <a:off x="152400" y="76200"/>
            <a:ext cx="6944404" cy="369332"/>
          </a:xfrm>
          <a:prstGeom prst="rect">
            <a:avLst/>
          </a:prstGeom>
          <a:noFill/>
        </p:spPr>
        <p:txBody>
          <a:bodyPr wrap="none" rtlCol="0">
            <a:spAutoFit/>
          </a:bodyPr>
          <a:lstStyle/>
          <a:p>
            <a:r>
              <a:rPr lang="en-US" dirty="0">
                <a:solidFill>
                  <a:srgbClr val="053760"/>
                </a:solidFill>
              </a:rPr>
              <a:t>Session 3D: Modifying Instruction – Performance Tasks in the Classroom </a:t>
            </a:r>
            <a:endParaRPr lang="en-US" dirty="0"/>
          </a:p>
        </p:txBody>
      </p:sp>
    </p:spTree>
    <p:extLst>
      <p:ext uri="{BB962C8B-B14F-4D97-AF65-F5344CB8AC3E}">
        <p14:creationId xmlns:p14="http://schemas.microsoft.com/office/powerpoint/2010/main" val="59167932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Modifying Instruction – Our Objectives</a:t>
            </a:r>
            <a:endParaRPr lang="en-US" dirty="0"/>
          </a:p>
        </p:txBody>
      </p:sp>
      <p:sp>
        <p:nvSpPr>
          <p:cNvPr id="3" name="Content Placeholder 2"/>
          <p:cNvSpPr>
            <a:spLocks noGrp="1"/>
          </p:cNvSpPr>
          <p:nvPr>
            <p:ph idx="1"/>
          </p:nvPr>
        </p:nvSpPr>
        <p:spPr/>
        <p:txBody>
          <a:bodyPr/>
          <a:lstStyle/>
          <a:p>
            <a:r>
              <a:rPr lang="en-US" dirty="0" smtClean="0"/>
              <a:t>Develop a shared definition of curriculum-embedded performance assessment.</a:t>
            </a:r>
          </a:p>
          <a:p>
            <a:r>
              <a:rPr lang="en-US" dirty="0" smtClean="0"/>
              <a:t>Based on your analysis of student samples, and the needs of students in your context, consider adaptations to the task you could make to support student learning in a classroom setting. </a:t>
            </a:r>
            <a:endParaRPr lang="en-US" dirty="0"/>
          </a:p>
        </p:txBody>
      </p:sp>
      <p:sp>
        <p:nvSpPr>
          <p:cNvPr id="5" name="TextBox 4"/>
          <p:cNvSpPr txBox="1"/>
          <p:nvPr/>
        </p:nvSpPr>
        <p:spPr>
          <a:xfrm>
            <a:off x="152400" y="76200"/>
            <a:ext cx="6944404" cy="369332"/>
          </a:xfrm>
          <a:prstGeom prst="rect">
            <a:avLst/>
          </a:prstGeom>
          <a:noFill/>
        </p:spPr>
        <p:txBody>
          <a:bodyPr wrap="none" rtlCol="0">
            <a:spAutoFit/>
          </a:bodyPr>
          <a:lstStyle/>
          <a:p>
            <a:r>
              <a:rPr lang="en-US" dirty="0">
                <a:solidFill>
                  <a:srgbClr val="053760"/>
                </a:solidFill>
              </a:rPr>
              <a:t>Session 3D: Modifying Instruction – Performance Tasks in the Classroom </a:t>
            </a:r>
            <a:endParaRPr lang="en-US" dirty="0"/>
          </a:p>
        </p:txBody>
      </p:sp>
    </p:spTree>
    <p:extLst>
      <p:ext uri="{BB962C8B-B14F-4D97-AF65-F5344CB8AC3E}">
        <p14:creationId xmlns:p14="http://schemas.microsoft.com/office/powerpoint/2010/main" val="271483566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285608" cy="6858000"/>
          </a:xfrm>
        </p:spPr>
      </p:pic>
    </p:spTree>
    <p:extLst>
      <p:ext uri="{BB962C8B-B14F-4D97-AF65-F5344CB8AC3E}">
        <p14:creationId xmlns:p14="http://schemas.microsoft.com/office/powerpoint/2010/main" val="72512136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normAutofit fontScale="90000"/>
          </a:bodyPr>
          <a:lstStyle/>
          <a:p>
            <a:r>
              <a:rPr lang="en-US" smtClean="0"/>
              <a:t>Definition of “curriculum-embedded performance task”</a:t>
            </a:r>
            <a:endParaRPr lang="en-US" dirty="0"/>
          </a:p>
        </p:txBody>
      </p:sp>
      <p:sp>
        <p:nvSpPr>
          <p:cNvPr id="3" name="Content Placeholder 2"/>
          <p:cNvSpPr>
            <a:spLocks noGrp="1"/>
          </p:cNvSpPr>
          <p:nvPr>
            <p:ph idx="1"/>
          </p:nvPr>
        </p:nvSpPr>
        <p:spPr/>
        <p:txBody>
          <a:bodyPr/>
          <a:lstStyle/>
          <a:p>
            <a:r>
              <a:rPr lang="en-US" dirty="0" smtClean="0"/>
              <a:t>A curriculum-embedded performance task is fully integrated into a unit of study and provides students with ample instructional support. </a:t>
            </a:r>
          </a:p>
          <a:p>
            <a:r>
              <a:rPr lang="en-US" dirty="0" smtClean="0"/>
              <a:t>Ideally, curriculum-embedded tasks require students to do and produce authentic work with the skills and knowledge contained in a given unit.</a:t>
            </a:r>
            <a:endParaRPr lang="en-US" dirty="0"/>
          </a:p>
        </p:txBody>
      </p:sp>
      <p:sp>
        <p:nvSpPr>
          <p:cNvPr id="5" name="Slide Number Placeholder 4"/>
          <p:cNvSpPr>
            <a:spLocks noGrp="1"/>
          </p:cNvSpPr>
          <p:nvPr>
            <p:ph type="sldNum" sz="quarter" idx="12"/>
          </p:nvPr>
        </p:nvSpPr>
        <p:spPr/>
        <p:txBody>
          <a:bodyPr/>
          <a:lstStyle/>
          <a:p>
            <a:fld id="{8E81FCBC-12BC-47C8-BE87-B3BC886BF939}" type="slidenum">
              <a:rPr lang="en-US" smtClean="0"/>
              <a:pPr/>
              <a:t>103</a:t>
            </a:fld>
            <a:endParaRPr lang="en-US"/>
          </a:p>
        </p:txBody>
      </p:sp>
      <p:sp>
        <p:nvSpPr>
          <p:cNvPr id="4" name="TextBox 3"/>
          <p:cNvSpPr txBox="1"/>
          <p:nvPr/>
        </p:nvSpPr>
        <p:spPr>
          <a:xfrm>
            <a:off x="152400" y="76200"/>
            <a:ext cx="6944404" cy="369332"/>
          </a:xfrm>
          <a:prstGeom prst="rect">
            <a:avLst/>
          </a:prstGeom>
          <a:noFill/>
        </p:spPr>
        <p:txBody>
          <a:bodyPr wrap="none" rtlCol="0">
            <a:spAutoFit/>
          </a:bodyPr>
          <a:lstStyle/>
          <a:p>
            <a:r>
              <a:rPr lang="en-US" dirty="0">
                <a:solidFill>
                  <a:srgbClr val="053760"/>
                </a:solidFill>
              </a:rPr>
              <a:t>Session 3D: Modifying Instruction – Performance Tasks in the Classroom </a:t>
            </a:r>
            <a:endParaRPr lang="en-US" dirty="0"/>
          </a:p>
        </p:txBody>
      </p:sp>
    </p:spTree>
    <p:extLst>
      <p:ext uri="{BB962C8B-B14F-4D97-AF65-F5344CB8AC3E}">
        <p14:creationId xmlns:p14="http://schemas.microsoft.com/office/powerpoint/2010/main" val="25450744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dirty="0"/>
              <a:t>Performance Assessment Resource Bank</a:t>
            </a:r>
            <a:r>
              <a:rPr lang="en-US" sz="4000" dirty="0" smtClean="0"/>
              <a:t>:</a:t>
            </a:r>
            <a:endParaRPr lang="en-US" dirty="0"/>
          </a:p>
        </p:txBody>
      </p:sp>
      <p:sp>
        <p:nvSpPr>
          <p:cNvPr id="3" name="Content Placeholder 2"/>
          <p:cNvSpPr>
            <a:spLocks noGrp="1"/>
          </p:cNvSpPr>
          <p:nvPr>
            <p:ph idx="1"/>
          </p:nvPr>
        </p:nvSpPr>
        <p:spPr>
          <a:xfrm>
            <a:off x="152400" y="1600200"/>
            <a:ext cx="8763000" cy="4191000"/>
          </a:xfrm>
        </p:spPr>
        <p:txBody>
          <a:bodyPr/>
          <a:lstStyle/>
          <a:p>
            <a:r>
              <a:rPr lang="en-US" dirty="0" smtClean="0"/>
              <a:t>This website offers free, vetted curriculum-embedded performance tasks in math, English/language arts, science, and history/social studies.</a:t>
            </a:r>
          </a:p>
          <a:p>
            <a:endParaRPr lang="en-US" dirty="0" smtClean="0"/>
          </a:p>
          <a:p>
            <a:r>
              <a:rPr lang="en-US" dirty="0" smtClean="0">
                <a:hlinkClick r:id="rId3"/>
              </a:rPr>
              <a:t>www.performanceassessmentresourcebank.org</a:t>
            </a:r>
            <a:r>
              <a:rPr lang="en-US" dirty="0" smtClean="0"/>
              <a:t> </a:t>
            </a:r>
            <a:endParaRPr lang="en-US" dirty="0"/>
          </a:p>
        </p:txBody>
      </p:sp>
      <p:sp>
        <p:nvSpPr>
          <p:cNvPr id="5" name="TextBox 4"/>
          <p:cNvSpPr txBox="1"/>
          <p:nvPr/>
        </p:nvSpPr>
        <p:spPr>
          <a:xfrm>
            <a:off x="152400" y="76200"/>
            <a:ext cx="6944404" cy="369332"/>
          </a:xfrm>
          <a:prstGeom prst="rect">
            <a:avLst/>
          </a:prstGeom>
          <a:noFill/>
        </p:spPr>
        <p:txBody>
          <a:bodyPr wrap="none" rtlCol="0">
            <a:spAutoFit/>
          </a:bodyPr>
          <a:lstStyle/>
          <a:p>
            <a:r>
              <a:rPr lang="en-US" dirty="0">
                <a:solidFill>
                  <a:srgbClr val="053760"/>
                </a:solidFill>
              </a:rPr>
              <a:t>Session 3D: Modifying Instruction – Performance Tasks in the Classroom </a:t>
            </a:r>
            <a:endParaRPr lang="en-US" dirty="0"/>
          </a:p>
        </p:txBody>
      </p:sp>
      <p:sp>
        <p:nvSpPr>
          <p:cNvPr id="6" name="Title 1"/>
          <p:cNvSpPr txBox="1">
            <a:spLocks/>
          </p:cNvSpPr>
          <p:nvPr/>
        </p:nvSpPr>
        <p:spPr>
          <a:xfrm>
            <a:off x="381000" y="533400"/>
            <a:ext cx="8229600" cy="914400"/>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3700" kern="1200">
                <a:solidFill>
                  <a:srgbClr val="063760"/>
                </a:solidFill>
                <a:latin typeface="+mj-lt"/>
                <a:ea typeface="+mj-ea"/>
                <a:cs typeface="+mj-cs"/>
              </a:defRPr>
            </a:lvl1pPr>
          </a:lstStyle>
          <a:p>
            <a:endParaRPr lang="en-US" sz="3300" dirty="0"/>
          </a:p>
        </p:txBody>
      </p:sp>
      <p:sp>
        <p:nvSpPr>
          <p:cNvPr id="7" name="Content Placeholder 2"/>
          <p:cNvSpPr txBox="1">
            <a:spLocks/>
          </p:cNvSpPr>
          <p:nvPr/>
        </p:nvSpPr>
        <p:spPr>
          <a:xfrm>
            <a:off x="533400" y="4267200"/>
            <a:ext cx="8229600" cy="1524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400" dirty="0"/>
          </a:p>
        </p:txBody>
      </p:sp>
    </p:spTree>
    <p:extLst>
      <p:ext uri="{BB962C8B-B14F-4D97-AF65-F5344CB8AC3E}">
        <p14:creationId xmlns:p14="http://schemas.microsoft.com/office/powerpoint/2010/main" val="79883845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t>About the Task: Owning a </a:t>
            </a:r>
            <a:r>
              <a:rPr lang="en-US" dirty="0" smtClean="0"/>
              <a:t>Pet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Two versions in draft form</a:t>
            </a:r>
          </a:p>
          <a:p>
            <a:r>
              <a:rPr lang="en-US" dirty="0" smtClean="0"/>
              <a:t>Written by a former teacher who is one of the authors of Smarter Balanced performance tasks for grades 3–11 </a:t>
            </a:r>
          </a:p>
          <a:p>
            <a:r>
              <a:rPr lang="en-US" dirty="0" err="1" smtClean="0"/>
              <a:t>Scaffolded</a:t>
            </a:r>
            <a:r>
              <a:rPr lang="en-US" dirty="0" smtClean="0"/>
              <a:t> version is structured like a Smarter Balanced performance task</a:t>
            </a:r>
          </a:p>
          <a:p>
            <a:r>
              <a:rPr lang="en-US" dirty="0" smtClean="0"/>
              <a:t>Open-ended version illustrates how a structured task can be opened and extended into a curriculum-embedded project</a:t>
            </a:r>
          </a:p>
          <a:p>
            <a:endParaRPr lang="en-US" dirty="0"/>
          </a:p>
        </p:txBody>
      </p:sp>
      <p:sp>
        <p:nvSpPr>
          <p:cNvPr id="5" name="TextBox 4"/>
          <p:cNvSpPr txBox="1"/>
          <p:nvPr/>
        </p:nvSpPr>
        <p:spPr>
          <a:xfrm>
            <a:off x="152400" y="76200"/>
            <a:ext cx="6944404" cy="369332"/>
          </a:xfrm>
          <a:prstGeom prst="rect">
            <a:avLst/>
          </a:prstGeom>
          <a:noFill/>
        </p:spPr>
        <p:txBody>
          <a:bodyPr wrap="none" rtlCol="0">
            <a:spAutoFit/>
          </a:bodyPr>
          <a:lstStyle/>
          <a:p>
            <a:r>
              <a:rPr lang="en-US" dirty="0">
                <a:solidFill>
                  <a:srgbClr val="053760"/>
                </a:solidFill>
              </a:rPr>
              <a:t>Session 3D: Modifying Instruction – Performance Tasks in the Classroom </a:t>
            </a:r>
            <a:endParaRPr lang="en-US" dirty="0"/>
          </a:p>
        </p:txBody>
      </p:sp>
    </p:spTree>
    <p:extLst>
      <p:ext uri="{BB962C8B-B14F-4D97-AF65-F5344CB8AC3E}">
        <p14:creationId xmlns:p14="http://schemas.microsoft.com/office/powerpoint/2010/main" val="85870415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Reflection on the two versions of Owning </a:t>
            </a:r>
            <a:r>
              <a:rPr lang="en-US"/>
              <a:t>a </a:t>
            </a:r>
            <a:r>
              <a:rPr lang="en-US" smtClean="0"/>
              <a:t>Pet</a:t>
            </a:r>
            <a:endParaRPr lang="en-US" dirty="0"/>
          </a:p>
        </p:txBody>
      </p:sp>
      <p:sp>
        <p:nvSpPr>
          <p:cNvPr id="3" name="Content Placeholder 2"/>
          <p:cNvSpPr>
            <a:spLocks noGrp="1"/>
          </p:cNvSpPr>
          <p:nvPr>
            <p:ph idx="1"/>
          </p:nvPr>
        </p:nvSpPr>
        <p:spPr/>
        <p:txBody>
          <a:bodyPr>
            <a:normAutofit/>
          </a:bodyPr>
          <a:lstStyle/>
          <a:p>
            <a:pPr marL="0" indent="0"/>
            <a:endParaRPr lang="en-US" sz="1200" dirty="0" smtClean="0"/>
          </a:p>
          <a:p>
            <a:pPr marL="457200" indent="-457200">
              <a:buFont typeface="Arial" pitchFamily="34" charset="0"/>
              <a:buChar char="•"/>
            </a:pPr>
            <a:r>
              <a:rPr lang="en-US" sz="2400" dirty="0" smtClean="0"/>
              <a:t>What does each version of the task give students an opportunity to show?</a:t>
            </a:r>
          </a:p>
          <a:p>
            <a:pPr marL="457200" indent="-457200">
              <a:buFont typeface="Arial" pitchFamily="34" charset="0"/>
              <a:buChar char="•"/>
            </a:pPr>
            <a:r>
              <a:rPr lang="en-US" sz="2400" dirty="0" smtClean="0"/>
              <a:t>How does each task incorporate the Mathematical Practices and a variety of skills?</a:t>
            </a:r>
          </a:p>
          <a:p>
            <a:pPr marL="457200" indent="-457200">
              <a:buFont typeface="Arial" pitchFamily="34" charset="0"/>
              <a:buChar char="•"/>
            </a:pPr>
            <a:r>
              <a:rPr lang="en-US" sz="2400" dirty="0" smtClean="0"/>
              <a:t>How might the student learning experiences vary between the two tasks?</a:t>
            </a:r>
          </a:p>
          <a:p>
            <a:pPr marL="457200" indent="-457200">
              <a:buFont typeface="Arial" pitchFamily="34" charset="0"/>
              <a:buChar char="•"/>
            </a:pPr>
            <a:r>
              <a:rPr lang="en-US" sz="2400" dirty="0" smtClean="0"/>
              <a:t>Why is it important to incorporate a variety of tasks, with varying levels of scaffolding, into the curriculum?</a:t>
            </a:r>
            <a:endParaRPr lang="en-US" sz="2400" dirty="0"/>
          </a:p>
        </p:txBody>
      </p:sp>
      <p:sp>
        <p:nvSpPr>
          <p:cNvPr id="6" name="TextBox 5"/>
          <p:cNvSpPr txBox="1"/>
          <p:nvPr/>
        </p:nvSpPr>
        <p:spPr>
          <a:xfrm>
            <a:off x="152400" y="76200"/>
            <a:ext cx="6944404" cy="369332"/>
          </a:xfrm>
          <a:prstGeom prst="rect">
            <a:avLst/>
          </a:prstGeom>
          <a:noFill/>
        </p:spPr>
        <p:txBody>
          <a:bodyPr wrap="none" rtlCol="0">
            <a:spAutoFit/>
          </a:bodyPr>
          <a:lstStyle/>
          <a:p>
            <a:r>
              <a:rPr lang="en-US" dirty="0">
                <a:solidFill>
                  <a:srgbClr val="053760"/>
                </a:solidFill>
              </a:rPr>
              <a:t>Session 3D: Modifying Instruction – Performance Tasks in the Classroom </a:t>
            </a:r>
            <a:endParaRPr lang="en-US" dirty="0"/>
          </a:p>
        </p:txBody>
      </p:sp>
    </p:spTree>
    <p:extLst>
      <p:ext uri="{BB962C8B-B14F-4D97-AF65-F5344CB8AC3E}">
        <p14:creationId xmlns:p14="http://schemas.microsoft.com/office/powerpoint/2010/main" val="365714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30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3000"/>
                                        <p:tgtEl>
                                          <p:spTgt spid="3">
                                            <p:txEl>
                                              <p:pRg st="1" end="1"/>
                                            </p:txEl>
                                          </p:spTgt>
                                        </p:tgtEl>
                                      </p:cBhvr>
                                    </p:animEffect>
                                  </p:childTnLst>
                                </p:cTn>
                              </p:par>
                            </p:childTnLst>
                          </p:cTn>
                        </p:par>
                        <p:par>
                          <p:cTn id="9" fill="hold">
                            <p:stCondLst>
                              <p:cond delay="3000"/>
                            </p:stCondLst>
                            <p:childTnLst>
                              <p:par>
                                <p:cTn id="10" presetID="12" presetClass="entr" presetSubtype="4"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30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3" dur="3000"/>
                                        <p:tgtEl>
                                          <p:spTgt spid="3">
                                            <p:txEl>
                                              <p:pRg st="2" end="2"/>
                                            </p:txEl>
                                          </p:spTgt>
                                        </p:tgtEl>
                                      </p:cBhvr>
                                    </p:animEffect>
                                  </p:childTnLst>
                                </p:cTn>
                              </p:par>
                            </p:childTnLst>
                          </p:cTn>
                        </p:par>
                        <p:par>
                          <p:cTn id="14" fill="hold">
                            <p:stCondLst>
                              <p:cond delay="6000"/>
                            </p:stCondLst>
                            <p:childTnLst>
                              <p:par>
                                <p:cTn id="15" presetID="12" presetClass="entr" presetSubtype="4"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30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18" dur="3000"/>
                                        <p:tgtEl>
                                          <p:spTgt spid="3">
                                            <p:txEl>
                                              <p:pRg st="3" end="3"/>
                                            </p:txEl>
                                          </p:spTgt>
                                        </p:tgtEl>
                                      </p:cBhvr>
                                    </p:animEffect>
                                  </p:childTnLst>
                                </p:cTn>
                              </p:par>
                            </p:childTnLst>
                          </p:cTn>
                        </p:par>
                        <p:par>
                          <p:cTn id="19" fill="hold">
                            <p:stCondLst>
                              <p:cond delay="9000"/>
                            </p:stCondLst>
                            <p:childTnLst>
                              <p:par>
                                <p:cTn id="20" presetID="12" presetClass="entr" presetSubtype="4" fill="hold"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30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3" dur="3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05249"/>
            <a:ext cx="7848600" cy="566351"/>
          </a:xfrm>
        </p:spPr>
        <p:txBody>
          <a:bodyPr>
            <a:normAutofit/>
          </a:bodyPr>
          <a:lstStyle/>
          <a:p>
            <a:pPr>
              <a:spcAft>
                <a:spcPts val="600"/>
              </a:spcAft>
            </a:pPr>
            <a:r>
              <a:rPr lang="en-US" sz="2400" dirty="0"/>
              <a:t>Instructional Considerations for Each Version of Owning a Pet </a:t>
            </a:r>
          </a:p>
          <a:p>
            <a:endParaRPr lang="en-US" sz="1400" dirty="0"/>
          </a:p>
        </p:txBody>
      </p:sp>
      <p:graphicFrame>
        <p:nvGraphicFramePr>
          <p:cNvPr id="2" name="Table 1"/>
          <p:cNvGraphicFramePr>
            <a:graphicFrameLocks noGrp="1"/>
          </p:cNvGraphicFramePr>
          <p:nvPr>
            <p:extLst/>
          </p:nvPr>
        </p:nvGraphicFramePr>
        <p:xfrm>
          <a:off x="609600" y="1308385"/>
          <a:ext cx="7924800" cy="4406615"/>
        </p:xfrm>
        <a:graphic>
          <a:graphicData uri="http://schemas.openxmlformats.org/drawingml/2006/table">
            <a:tbl>
              <a:tblPr firstRow="1" bandRow="1">
                <a:tableStyleId>{5C22544A-7EE6-4342-B048-85BDC9FD1C3A}</a:tableStyleId>
              </a:tblPr>
              <a:tblGrid>
                <a:gridCol w="3962400">
                  <a:extLst>
                    <a:ext uri="{9D8B030D-6E8A-4147-A177-3AD203B41FA5}">
                      <a16:colId xmlns="" xmlns:a16="http://schemas.microsoft.com/office/drawing/2014/main" val="20000"/>
                    </a:ext>
                  </a:extLst>
                </a:gridCol>
                <a:gridCol w="3962400">
                  <a:extLst>
                    <a:ext uri="{9D8B030D-6E8A-4147-A177-3AD203B41FA5}">
                      <a16:colId xmlns="" xmlns:a16="http://schemas.microsoft.com/office/drawing/2014/main" val="20001"/>
                    </a:ext>
                  </a:extLst>
                </a:gridCol>
              </a:tblGrid>
              <a:tr h="474695">
                <a:tc>
                  <a:txBody>
                    <a:bodyPr/>
                    <a:lstStyle/>
                    <a:p>
                      <a:r>
                        <a:rPr lang="en-US" b="0" dirty="0" err="1"/>
                        <a:t>Scaffolded</a:t>
                      </a:r>
                      <a:r>
                        <a:rPr lang="en-US" b="0" dirty="0"/>
                        <a:t> Version of Owning a</a:t>
                      </a:r>
                      <a:r>
                        <a:rPr lang="en-US" b="0" baseline="0" dirty="0"/>
                        <a:t> Pet</a:t>
                      </a:r>
                      <a:endParaRPr lang="en-US" b="0" dirty="0"/>
                    </a:p>
                  </a:txBody>
                  <a:tcPr marL="68580" marR="68580"/>
                </a:tc>
                <a:tc>
                  <a:txBody>
                    <a:bodyPr/>
                    <a:lstStyle/>
                    <a:p>
                      <a:r>
                        <a:rPr lang="en-US" b="0" dirty="0"/>
                        <a:t>Open-Ended Version of Owning </a:t>
                      </a:r>
                      <a:r>
                        <a:rPr lang="en-US" b="0" baseline="0" dirty="0"/>
                        <a:t>a Pet</a:t>
                      </a:r>
                      <a:endParaRPr lang="en-US" b="0" dirty="0"/>
                    </a:p>
                  </a:txBody>
                  <a:tcPr marL="68580" marR="68580"/>
                </a:tc>
                <a:extLst>
                  <a:ext uri="{0D108BD9-81ED-4DB2-BD59-A6C34878D82A}">
                    <a16:rowId xmlns="" xmlns:a16="http://schemas.microsoft.com/office/drawing/2014/main" val="10000"/>
                  </a:ext>
                </a:extLst>
              </a:tr>
              <a:tr h="3817849">
                <a:tc>
                  <a:txBody>
                    <a:bodyPr/>
                    <a:lstStyle/>
                    <a:p>
                      <a:pPr marL="285750" indent="-285750">
                        <a:buFont typeface="Arial" panose="020B0604020202020204" pitchFamily="34" charset="0"/>
                        <a:buChar char="•"/>
                      </a:pPr>
                      <a:r>
                        <a:rPr lang="en-US" dirty="0"/>
                        <a:t>Time consideration: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Classroom</a:t>
                      </a:r>
                      <a:r>
                        <a:rPr lang="en-US" baseline="0" dirty="0"/>
                        <a:t> routines needed for this type of task:</a:t>
                      </a:r>
                    </a:p>
                    <a:p>
                      <a:pPr marL="285750" indent="-285750">
                        <a:buFont typeface="Arial" panose="020B0604020202020204" pitchFamily="34" charset="0"/>
                        <a:buChar char="•"/>
                      </a:pPr>
                      <a:endParaRPr lang="en-US" baseline="0" dirty="0"/>
                    </a:p>
                    <a:p>
                      <a:pPr marL="0" indent="0">
                        <a:buFont typeface="Arial" panose="020B0604020202020204" pitchFamily="34" charset="0"/>
                        <a:buNone/>
                      </a:pPr>
                      <a:endParaRPr lang="en-US" baseline="0" dirty="0"/>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Possible student supports for this type of task:</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What evidence is gained using this type of task?</a:t>
                      </a:r>
                    </a:p>
                  </a:txBody>
                  <a:tcPr marL="68580" marR="68580"/>
                </a:tc>
                <a:tc>
                  <a:txBody>
                    <a:bodyPr/>
                    <a:lstStyle/>
                    <a:p>
                      <a:pPr marL="285750" indent="-285750">
                        <a:buFont typeface="Arial" panose="020B0604020202020204" pitchFamily="34" charset="0"/>
                        <a:buChar char="•"/>
                      </a:pPr>
                      <a:r>
                        <a:rPr lang="en-US" dirty="0"/>
                        <a:t>Time consideration: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Classroom</a:t>
                      </a:r>
                      <a:r>
                        <a:rPr lang="en-US" baseline="0" dirty="0"/>
                        <a:t> routines needed for this type of task:</a:t>
                      </a:r>
                    </a:p>
                    <a:p>
                      <a:pPr marL="0" indent="0">
                        <a:buFont typeface="Arial" panose="020B0604020202020204" pitchFamily="34" charset="0"/>
                        <a:buNone/>
                      </a:pPr>
                      <a:endParaRPr lang="en-US" baseline="0" dirty="0"/>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Possible student supports for this type of task:</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What evidence is gained using this type of task?</a:t>
                      </a:r>
                    </a:p>
                    <a:p>
                      <a:endParaRPr lang="en-US" dirty="0"/>
                    </a:p>
                  </a:txBody>
                  <a:tcPr marL="68580" marR="68580"/>
                </a:tc>
                <a:extLst>
                  <a:ext uri="{0D108BD9-81ED-4DB2-BD59-A6C34878D82A}">
                    <a16:rowId xmlns="" xmlns:a16="http://schemas.microsoft.com/office/drawing/2014/main" val="10001"/>
                  </a:ext>
                </a:extLst>
              </a:tr>
            </a:tbl>
          </a:graphicData>
        </a:graphic>
      </p:graphicFrame>
      <p:sp>
        <p:nvSpPr>
          <p:cNvPr id="4" name="TextBox 3"/>
          <p:cNvSpPr txBox="1"/>
          <p:nvPr/>
        </p:nvSpPr>
        <p:spPr>
          <a:xfrm>
            <a:off x="152400" y="76200"/>
            <a:ext cx="6944404" cy="369332"/>
          </a:xfrm>
          <a:prstGeom prst="rect">
            <a:avLst/>
          </a:prstGeom>
          <a:noFill/>
        </p:spPr>
        <p:txBody>
          <a:bodyPr wrap="none" rtlCol="0">
            <a:spAutoFit/>
          </a:bodyPr>
          <a:lstStyle/>
          <a:p>
            <a:r>
              <a:rPr lang="en-US" dirty="0">
                <a:solidFill>
                  <a:srgbClr val="053760"/>
                </a:solidFill>
              </a:rPr>
              <a:t>Session 3D: Modifying Instruction – Performance Tasks in the Classroom </a:t>
            </a:r>
            <a:endParaRPr lang="en-US" dirty="0"/>
          </a:p>
        </p:txBody>
      </p:sp>
    </p:spTree>
    <p:extLst>
      <p:ext uri="{BB962C8B-B14F-4D97-AF65-F5344CB8AC3E}">
        <p14:creationId xmlns:p14="http://schemas.microsoft.com/office/powerpoint/2010/main" val="225485572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Autofit/>
          </a:bodyPr>
          <a:lstStyle/>
          <a:p>
            <a:r>
              <a:rPr lang="en-US" sz="3200" dirty="0"/>
              <a:t>Sample adaptation of an on-demand task to a curriculum-embedded task:</a:t>
            </a:r>
          </a:p>
        </p:txBody>
      </p:sp>
      <p:sp>
        <p:nvSpPr>
          <p:cNvPr id="3" name="Content Placeholder 2"/>
          <p:cNvSpPr>
            <a:spLocks noGrp="1"/>
          </p:cNvSpPr>
          <p:nvPr>
            <p:ph idx="1"/>
          </p:nvPr>
        </p:nvSpPr>
        <p:spPr/>
        <p:txBody>
          <a:bodyPr/>
          <a:lstStyle/>
          <a:p>
            <a:pPr marL="0" indent="0">
              <a:buNone/>
            </a:pPr>
            <a:r>
              <a:rPr lang="en-US" i="1" dirty="0"/>
              <a:t>Owning a Pet </a:t>
            </a:r>
            <a:r>
              <a:rPr lang="en-US" dirty="0"/>
              <a:t>task (</a:t>
            </a:r>
            <a:r>
              <a:rPr lang="en-US" dirty="0" err="1"/>
              <a:t>scaffolded</a:t>
            </a:r>
            <a:r>
              <a:rPr lang="en-US" dirty="0"/>
              <a:t>, on-demand version adapted to an open-ended, curriculum-embedded version): Handouts 3.5 &amp; 3.6</a:t>
            </a:r>
          </a:p>
          <a:p>
            <a:pPr marL="0" indent="0">
              <a:buNone/>
            </a:pPr>
            <a:r>
              <a:rPr lang="en-US" dirty="0"/>
              <a:t>Instructional considerations for each version: Handout 3.7</a:t>
            </a:r>
          </a:p>
          <a:p>
            <a:endParaRPr lang="en-US" dirty="0"/>
          </a:p>
        </p:txBody>
      </p:sp>
      <p:sp>
        <p:nvSpPr>
          <p:cNvPr id="5" name="TextBox 4"/>
          <p:cNvSpPr txBox="1"/>
          <p:nvPr/>
        </p:nvSpPr>
        <p:spPr>
          <a:xfrm>
            <a:off x="152400" y="76200"/>
            <a:ext cx="6944404" cy="369332"/>
          </a:xfrm>
          <a:prstGeom prst="rect">
            <a:avLst/>
          </a:prstGeom>
          <a:noFill/>
        </p:spPr>
        <p:txBody>
          <a:bodyPr wrap="none" rtlCol="0">
            <a:spAutoFit/>
          </a:bodyPr>
          <a:lstStyle/>
          <a:p>
            <a:r>
              <a:rPr lang="en-US" dirty="0">
                <a:solidFill>
                  <a:srgbClr val="053760"/>
                </a:solidFill>
              </a:rPr>
              <a:t>Session 3D: Modifying Instruction – Performance Tasks in the Classroom </a:t>
            </a:r>
            <a:endParaRPr lang="en-US" dirty="0"/>
          </a:p>
        </p:txBody>
      </p:sp>
    </p:spTree>
    <p:extLst>
      <p:ext uri="{BB962C8B-B14F-4D97-AF65-F5344CB8AC3E}">
        <p14:creationId xmlns:p14="http://schemas.microsoft.com/office/powerpoint/2010/main" val="27726598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534400" cy="914400"/>
          </a:xfrm>
        </p:spPr>
        <p:txBody>
          <a:bodyPr>
            <a:normAutofit fontScale="90000"/>
          </a:bodyPr>
          <a:lstStyle/>
          <a:p>
            <a:r>
              <a:rPr lang="en-US" dirty="0"/>
              <a:t>Adapting/Developing a Task for Your Classroom</a:t>
            </a:r>
          </a:p>
        </p:txBody>
      </p:sp>
      <p:sp>
        <p:nvSpPr>
          <p:cNvPr id="3" name="Content Placeholder 2"/>
          <p:cNvSpPr>
            <a:spLocks noGrp="1"/>
          </p:cNvSpPr>
          <p:nvPr>
            <p:ph idx="1"/>
          </p:nvPr>
        </p:nvSpPr>
        <p:spPr>
          <a:xfrm>
            <a:off x="457200" y="1447800"/>
            <a:ext cx="8229600" cy="4114800"/>
          </a:xfrm>
        </p:spPr>
        <p:txBody>
          <a:bodyPr>
            <a:normAutofit/>
          </a:bodyPr>
          <a:lstStyle/>
          <a:p>
            <a:pPr marL="0" indent="0">
              <a:buNone/>
            </a:pPr>
            <a:r>
              <a:rPr lang="en-US" dirty="0"/>
              <a:t>In pairs:</a:t>
            </a:r>
          </a:p>
          <a:p>
            <a:r>
              <a:rPr lang="en-US" dirty="0"/>
              <a:t>Select from any task we discussed today: Clay Pottery, or the two versions of Owning a Pet.</a:t>
            </a:r>
          </a:p>
          <a:p>
            <a:r>
              <a:rPr lang="en-US" sz="3200" dirty="0"/>
              <a:t>Brainstorm how you might modify the task to be more </a:t>
            </a:r>
            <a:r>
              <a:rPr lang="en-US" sz="3200" dirty="0" smtClean="0"/>
              <a:t>engaging, </a:t>
            </a:r>
            <a:r>
              <a:rPr lang="en-US" sz="3200" dirty="0"/>
              <a:t>or to provide greater opportunities for students to </a:t>
            </a:r>
            <a:r>
              <a:rPr lang="en-US" dirty="0" smtClean="0"/>
              <a:t>collaborate.</a:t>
            </a:r>
            <a:endParaRPr lang="en-US" dirty="0"/>
          </a:p>
        </p:txBody>
      </p:sp>
      <p:sp>
        <p:nvSpPr>
          <p:cNvPr id="4" name="TextBox 3"/>
          <p:cNvSpPr txBox="1"/>
          <p:nvPr/>
        </p:nvSpPr>
        <p:spPr>
          <a:xfrm>
            <a:off x="152400" y="76200"/>
            <a:ext cx="6944404" cy="369332"/>
          </a:xfrm>
          <a:prstGeom prst="rect">
            <a:avLst/>
          </a:prstGeom>
          <a:noFill/>
        </p:spPr>
        <p:txBody>
          <a:bodyPr wrap="none" rtlCol="0">
            <a:spAutoFit/>
          </a:bodyPr>
          <a:lstStyle/>
          <a:p>
            <a:r>
              <a:rPr lang="en-US" dirty="0">
                <a:solidFill>
                  <a:srgbClr val="053760"/>
                </a:solidFill>
              </a:rPr>
              <a:t>Session 3D: Modifying Instruction – Performance Tasks in the Classroom </a:t>
            </a:r>
            <a:endParaRPr lang="en-US" dirty="0"/>
          </a:p>
        </p:txBody>
      </p:sp>
    </p:spTree>
    <p:extLst>
      <p:ext uri="{BB962C8B-B14F-4D97-AF65-F5344CB8AC3E}">
        <p14:creationId xmlns:p14="http://schemas.microsoft.com/office/powerpoint/2010/main" val="1126307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74638"/>
            <a:ext cx="8229600" cy="914400"/>
          </a:xfrm>
        </p:spPr>
        <p:txBody>
          <a:bodyPr>
            <a:noAutofit/>
          </a:bodyPr>
          <a:lstStyle/>
          <a:p>
            <a:r>
              <a:rPr lang="en-US" dirty="0"/>
              <a:t>Key Features of Formative Assessment: </a:t>
            </a:r>
          </a:p>
        </p:txBody>
      </p:sp>
      <p:sp>
        <p:nvSpPr>
          <p:cNvPr id="5" name="Content Placeholder 4"/>
          <p:cNvSpPr>
            <a:spLocks noGrp="1"/>
          </p:cNvSpPr>
          <p:nvPr>
            <p:ph idx="1"/>
          </p:nvPr>
        </p:nvSpPr>
        <p:spPr>
          <a:xfrm>
            <a:off x="457200" y="1066800"/>
            <a:ext cx="8229600" cy="4876800"/>
          </a:xfrm>
        </p:spPr>
        <p:txBody>
          <a:bodyPr>
            <a:normAutofit fontScale="92500" lnSpcReduction="10000"/>
          </a:bodyPr>
          <a:lstStyle/>
          <a:p>
            <a:r>
              <a:rPr lang="en-US" sz="2800" b="1" dirty="0"/>
              <a:t>Clear lesson-learning goals and success criteria,</a:t>
            </a:r>
            <a:r>
              <a:rPr lang="en-US" sz="2800" dirty="0"/>
              <a:t> so students understand what they are aiming for; </a:t>
            </a:r>
          </a:p>
          <a:p>
            <a:r>
              <a:rPr lang="en-US" sz="2800" b="1" dirty="0"/>
              <a:t>Evidence of learning</a:t>
            </a:r>
            <a:r>
              <a:rPr lang="en-US" sz="2800" dirty="0"/>
              <a:t> gathered during lessons to determine where students are relative to goals; </a:t>
            </a:r>
          </a:p>
          <a:p>
            <a:r>
              <a:rPr lang="en-US" sz="2800" b="1" dirty="0"/>
              <a:t>A pedagogical response to evidence, including descriptive feedback,</a:t>
            </a:r>
            <a:r>
              <a:rPr lang="en-US" sz="2800" dirty="0"/>
              <a:t> that supports learning by helping students answer: Where am I going? Where am I now? What are my next steps?</a:t>
            </a:r>
          </a:p>
          <a:p>
            <a:r>
              <a:rPr lang="en-US" sz="2800" b="1" dirty="0"/>
              <a:t>Peer- and self-assessment</a:t>
            </a:r>
            <a:r>
              <a:rPr lang="en-US" sz="2800" dirty="0"/>
              <a:t> to strengthen students’ learning, efficacy, confidence, and autonomy;</a:t>
            </a:r>
          </a:p>
          <a:p>
            <a:r>
              <a:rPr lang="en-US" sz="2800" b="1" dirty="0"/>
              <a:t>A collaborative classroom culture</a:t>
            </a:r>
            <a:r>
              <a:rPr lang="en-US" sz="2800" dirty="0"/>
              <a:t> where students and teachers are partners in learning.</a:t>
            </a:r>
          </a:p>
          <a:p>
            <a:pPr>
              <a:buFont typeface="Arial"/>
              <a:buChar char="•"/>
            </a:pPr>
            <a:endParaRPr lang="en-US" sz="2800" dirty="0"/>
          </a:p>
          <a:p>
            <a:endParaRPr lang="en-US" dirty="0"/>
          </a:p>
        </p:txBody>
      </p:sp>
      <p:sp>
        <p:nvSpPr>
          <p:cNvPr id="6" name="TextBox 5"/>
          <p:cNvSpPr txBox="1"/>
          <p:nvPr/>
        </p:nvSpPr>
        <p:spPr>
          <a:xfrm>
            <a:off x="304800" y="228600"/>
            <a:ext cx="3285130" cy="646331"/>
          </a:xfrm>
          <a:prstGeom prst="rect">
            <a:avLst/>
          </a:prstGeom>
          <a:noFill/>
        </p:spPr>
        <p:txBody>
          <a:bodyPr wrap="none" rtlCol="0">
            <a:spAutoFit/>
          </a:bodyPr>
          <a:lstStyle/>
          <a:p>
            <a:r>
              <a:rPr lang="x-none" dirty="0">
                <a:solidFill>
                  <a:srgbClr val="053760"/>
                </a:solidFill>
              </a:rPr>
              <a:t>Session 1</a:t>
            </a:r>
            <a:r>
              <a:rPr lang="en-US" dirty="0">
                <a:solidFill>
                  <a:srgbClr val="053760"/>
                </a:solidFill>
              </a:rPr>
              <a:t>.B</a:t>
            </a:r>
            <a:r>
              <a:rPr lang="x-none" dirty="0">
                <a:solidFill>
                  <a:srgbClr val="053760"/>
                </a:solidFill>
              </a:rPr>
              <a:t>: </a:t>
            </a:r>
            <a:r>
              <a:rPr lang="en-US" dirty="0">
                <a:solidFill>
                  <a:srgbClr val="053760"/>
                </a:solidFill>
              </a:rPr>
              <a:t>Types of </a:t>
            </a:r>
            <a:r>
              <a:rPr lang="x-none" dirty="0">
                <a:solidFill>
                  <a:srgbClr val="053760"/>
                </a:solidFill>
              </a:rPr>
              <a:t>Assessment</a:t>
            </a:r>
          </a:p>
          <a:p>
            <a:endParaRPr lang="en-US" dirty="0"/>
          </a:p>
        </p:txBody>
      </p:sp>
      <p:sp>
        <p:nvSpPr>
          <p:cNvPr id="8" name="TextBox 7"/>
          <p:cNvSpPr txBox="1"/>
          <p:nvPr/>
        </p:nvSpPr>
        <p:spPr>
          <a:xfrm>
            <a:off x="4800600" y="5742672"/>
            <a:ext cx="3300840" cy="646331"/>
          </a:xfrm>
          <a:prstGeom prst="rect">
            <a:avLst/>
          </a:prstGeom>
          <a:noFill/>
        </p:spPr>
        <p:txBody>
          <a:bodyPr wrap="none" rtlCol="0">
            <a:spAutoFit/>
          </a:bodyPr>
          <a:lstStyle/>
          <a:p>
            <a:r>
              <a:rPr lang="en-US" dirty="0"/>
              <a:t>(</a:t>
            </a:r>
            <a:r>
              <a:rPr lang="en-US" dirty="0" err="1"/>
              <a:t>Linquanti</a:t>
            </a:r>
            <a:r>
              <a:rPr lang="en-US" dirty="0"/>
              <a:t>, 2014)</a:t>
            </a:r>
          </a:p>
          <a:p>
            <a:r>
              <a:rPr lang="en-US" dirty="0"/>
              <a:t>From the CA ELA/ELD Framework</a:t>
            </a:r>
          </a:p>
        </p:txBody>
      </p:sp>
    </p:spTree>
    <p:extLst>
      <p:ext uri="{BB962C8B-B14F-4D97-AF65-F5344CB8AC3E}">
        <p14:creationId xmlns:p14="http://schemas.microsoft.com/office/powerpoint/2010/main" val="70839656"/>
      </p:ext>
    </p:extLst>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Capturing Ideas About Your Adapted Task</a:t>
            </a:r>
          </a:p>
        </p:txBody>
      </p:sp>
      <p:sp>
        <p:nvSpPr>
          <p:cNvPr id="3" name="Content Placeholder 2"/>
          <p:cNvSpPr>
            <a:spLocks noGrp="1"/>
          </p:cNvSpPr>
          <p:nvPr>
            <p:ph idx="1"/>
          </p:nvPr>
        </p:nvSpPr>
        <p:spPr/>
        <p:txBody>
          <a:bodyPr>
            <a:normAutofit/>
          </a:bodyPr>
          <a:lstStyle/>
          <a:p>
            <a:pPr marL="0" indent="0">
              <a:buNone/>
            </a:pPr>
            <a:r>
              <a:rPr lang="en-US" dirty="0"/>
              <a:t>Create a poster with your ideas for adapting this task for a classroom setting.</a:t>
            </a:r>
          </a:p>
          <a:p>
            <a:pPr lvl="1">
              <a:buFont typeface="Arial"/>
              <a:buChar char="•"/>
            </a:pPr>
            <a:r>
              <a:rPr lang="en-US" dirty="0"/>
              <a:t>How could you scaffold student learning?</a:t>
            </a:r>
          </a:p>
          <a:p>
            <a:pPr lvl="1">
              <a:buFont typeface="Arial"/>
              <a:buChar char="•"/>
            </a:pPr>
            <a:r>
              <a:rPr lang="en-US" dirty="0"/>
              <a:t>What opportunities for formative assessment could you plan?</a:t>
            </a:r>
          </a:p>
          <a:p>
            <a:pPr lvl="1">
              <a:buFont typeface="Arial"/>
              <a:buChar char="•"/>
            </a:pPr>
            <a:r>
              <a:rPr lang="en-US" dirty="0"/>
              <a:t>How would you make the task more engaging?</a:t>
            </a:r>
          </a:p>
          <a:p>
            <a:pPr lvl="1"/>
            <a:endParaRPr lang="en-US" dirty="0"/>
          </a:p>
        </p:txBody>
      </p:sp>
      <p:sp>
        <p:nvSpPr>
          <p:cNvPr id="4" name="TextBox 3"/>
          <p:cNvSpPr txBox="1"/>
          <p:nvPr/>
        </p:nvSpPr>
        <p:spPr>
          <a:xfrm>
            <a:off x="152400" y="76200"/>
            <a:ext cx="6944404" cy="369332"/>
          </a:xfrm>
          <a:prstGeom prst="rect">
            <a:avLst/>
          </a:prstGeom>
          <a:noFill/>
        </p:spPr>
        <p:txBody>
          <a:bodyPr wrap="none" rtlCol="0">
            <a:spAutoFit/>
          </a:bodyPr>
          <a:lstStyle/>
          <a:p>
            <a:r>
              <a:rPr lang="en-US" dirty="0">
                <a:solidFill>
                  <a:srgbClr val="053760"/>
                </a:solidFill>
              </a:rPr>
              <a:t>Session 3D: Modifying Instruction – Performance Tasks in the Classroom </a:t>
            </a:r>
            <a:endParaRPr lang="en-US" dirty="0"/>
          </a:p>
        </p:txBody>
      </p:sp>
    </p:spTree>
    <p:extLst>
      <p:ext uri="{BB962C8B-B14F-4D97-AF65-F5344CB8AC3E}">
        <p14:creationId xmlns:p14="http://schemas.microsoft.com/office/powerpoint/2010/main" val="38215380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lstStyle/>
          <a:p>
            <a:r>
              <a:rPr lang="en-US" dirty="0"/>
              <a:t>Gallery Walk</a:t>
            </a:r>
          </a:p>
        </p:txBody>
      </p:sp>
      <p:sp>
        <p:nvSpPr>
          <p:cNvPr id="3" name="Content Placeholder 2"/>
          <p:cNvSpPr>
            <a:spLocks noGrp="1"/>
          </p:cNvSpPr>
          <p:nvPr>
            <p:ph idx="1"/>
          </p:nvPr>
        </p:nvSpPr>
        <p:spPr/>
        <p:txBody>
          <a:bodyPr/>
          <a:lstStyle/>
          <a:p>
            <a:r>
              <a:rPr lang="en-US" dirty="0"/>
              <a:t>Circulate around the room, viewing the posters created by your colleagues. </a:t>
            </a:r>
          </a:p>
          <a:p>
            <a:r>
              <a:rPr lang="en-US" dirty="0"/>
              <a:t>Add sticky notes if you have any feedback or ideas.</a:t>
            </a:r>
          </a:p>
          <a:p>
            <a:pPr marL="0" indent="0">
              <a:buNone/>
            </a:pPr>
            <a:endParaRPr lang="en-US" dirty="0"/>
          </a:p>
        </p:txBody>
      </p:sp>
      <p:sp>
        <p:nvSpPr>
          <p:cNvPr id="4" name="TextBox 3"/>
          <p:cNvSpPr txBox="1"/>
          <p:nvPr/>
        </p:nvSpPr>
        <p:spPr>
          <a:xfrm>
            <a:off x="152400" y="76200"/>
            <a:ext cx="6944404" cy="369332"/>
          </a:xfrm>
          <a:prstGeom prst="rect">
            <a:avLst/>
          </a:prstGeom>
          <a:noFill/>
        </p:spPr>
        <p:txBody>
          <a:bodyPr wrap="none" rtlCol="0">
            <a:spAutoFit/>
          </a:bodyPr>
          <a:lstStyle/>
          <a:p>
            <a:r>
              <a:rPr lang="en-US" dirty="0">
                <a:solidFill>
                  <a:srgbClr val="053760"/>
                </a:solidFill>
              </a:rPr>
              <a:t>Session 3D: Modifying Instruction – Performance Tasks in the Classroom </a:t>
            </a:r>
            <a:endParaRPr lang="en-US" dirty="0"/>
          </a:p>
        </p:txBody>
      </p:sp>
    </p:spTree>
    <p:extLst>
      <p:ext uri="{BB962C8B-B14F-4D97-AF65-F5344CB8AC3E}">
        <p14:creationId xmlns:p14="http://schemas.microsoft.com/office/powerpoint/2010/main" val="85699754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81FCBC-12BC-47C8-BE87-B3BC886BF939}" type="slidenum">
              <a:rPr lang="en-US" smtClean="0"/>
              <a:pPr/>
              <a:t>112</a:t>
            </a:fld>
            <a:endParaRPr lang="en-US"/>
          </a:p>
        </p:txBody>
      </p:sp>
      <p:sp>
        <p:nvSpPr>
          <p:cNvPr id="5" name="Title 1"/>
          <p:cNvSpPr txBox="1">
            <a:spLocks/>
          </p:cNvSpPr>
          <p:nvPr/>
        </p:nvSpPr>
        <p:spPr>
          <a:xfrm>
            <a:off x="304800" y="0"/>
            <a:ext cx="8229600"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700" kern="1200">
                <a:solidFill>
                  <a:srgbClr val="063760"/>
                </a:solidFill>
                <a:latin typeface="+mj-lt"/>
                <a:ea typeface="+mj-ea"/>
                <a:cs typeface="+mj-cs"/>
              </a:defRPr>
            </a:lvl1pPr>
          </a:lstStyle>
          <a:p>
            <a:r>
              <a:rPr lang="en-US" dirty="0">
                <a:solidFill>
                  <a:srgbClr val="1F497D"/>
                </a:solidFill>
                <a:cs typeface="Georgia"/>
              </a:rPr>
              <a:t>Session 3 Progress</a:t>
            </a:r>
          </a:p>
        </p:txBody>
      </p:sp>
      <p:sp>
        <p:nvSpPr>
          <p:cNvPr id="6" name="Content Placeholder 2"/>
          <p:cNvSpPr txBox="1">
            <a:spLocks/>
          </p:cNvSpPr>
          <p:nvPr/>
        </p:nvSpPr>
        <p:spPr>
          <a:xfrm>
            <a:off x="533400" y="1371600"/>
            <a:ext cx="3405755" cy="161587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Font typeface="Arial"/>
              <a:buNone/>
            </a:pPr>
            <a:r>
              <a:rPr lang="en-US" sz="1800" dirty="0"/>
              <a:t>Complete performance task </a:t>
            </a:r>
          </a:p>
          <a:p>
            <a:pPr marL="0" indent="0">
              <a:spcBef>
                <a:spcPts val="0"/>
              </a:spcBef>
              <a:spcAft>
                <a:spcPts val="600"/>
              </a:spcAft>
              <a:buFont typeface="Arial"/>
              <a:buNone/>
            </a:pPr>
            <a:r>
              <a:rPr lang="en-US" sz="1800" dirty="0"/>
              <a:t>Share initial reactions to task</a:t>
            </a:r>
          </a:p>
          <a:p>
            <a:pPr marL="0" indent="0">
              <a:spcBef>
                <a:spcPts val="0"/>
              </a:spcBef>
              <a:spcAft>
                <a:spcPts val="600"/>
              </a:spcAft>
              <a:buFont typeface="Arial"/>
              <a:buNone/>
            </a:pPr>
            <a:r>
              <a:rPr lang="en-US" sz="1800" dirty="0"/>
              <a:t>Identify the mathematics and anticipate the issues</a:t>
            </a:r>
          </a:p>
          <a:p>
            <a:pPr marL="0" indent="0">
              <a:buFont typeface="Arial"/>
              <a:buNone/>
            </a:pPr>
            <a:endParaRPr lang="en-US" sz="1800" b="1" u="sng" dirty="0"/>
          </a:p>
          <a:p>
            <a:pPr marL="0" indent="0">
              <a:buFont typeface="Arial"/>
              <a:buNone/>
            </a:pPr>
            <a:endParaRPr lang="en-US" sz="1800" dirty="0"/>
          </a:p>
        </p:txBody>
      </p:sp>
      <p:sp>
        <p:nvSpPr>
          <p:cNvPr id="7" name="Content Placeholder 1"/>
          <p:cNvSpPr txBox="1">
            <a:spLocks/>
          </p:cNvSpPr>
          <p:nvPr/>
        </p:nvSpPr>
        <p:spPr>
          <a:xfrm>
            <a:off x="4267200" y="1066800"/>
            <a:ext cx="3962400" cy="6858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528"/>
              </a:spcBef>
              <a:spcAft>
                <a:spcPts val="600"/>
              </a:spcAft>
              <a:buFont typeface="Arial"/>
              <a:buNone/>
            </a:pPr>
            <a:r>
              <a:rPr lang="en-US" sz="2200" u="sng" dirty="0">
                <a:solidFill>
                  <a:srgbClr val="000000"/>
                </a:solidFill>
              </a:rPr>
              <a:t>3C Developing Feedback</a:t>
            </a:r>
          </a:p>
        </p:txBody>
      </p:sp>
      <p:sp>
        <p:nvSpPr>
          <p:cNvPr id="8" name="Text Placeholder 3"/>
          <p:cNvSpPr txBox="1">
            <a:spLocks/>
          </p:cNvSpPr>
          <p:nvPr/>
        </p:nvSpPr>
        <p:spPr>
          <a:xfrm>
            <a:off x="304800" y="2971800"/>
            <a:ext cx="3400043" cy="639763"/>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u="sng" dirty="0"/>
              <a:t>3B Analyzing Student Work</a:t>
            </a:r>
          </a:p>
        </p:txBody>
      </p:sp>
      <p:sp>
        <p:nvSpPr>
          <p:cNvPr id="9" name="Text Placeholder 4"/>
          <p:cNvSpPr txBox="1">
            <a:spLocks/>
          </p:cNvSpPr>
          <p:nvPr/>
        </p:nvSpPr>
        <p:spPr>
          <a:xfrm>
            <a:off x="533400" y="3352800"/>
            <a:ext cx="3733800" cy="2590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700"/>
              </a:spcAft>
              <a:buNone/>
            </a:pPr>
            <a:r>
              <a:rPr lang="en-US" sz="1800" dirty="0">
                <a:solidFill>
                  <a:srgbClr val="000000"/>
                </a:solidFill>
              </a:rPr>
              <a:t>Read student responses to first item </a:t>
            </a:r>
          </a:p>
          <a:p>
            <a:pPr marL="0" indent="0">
              <a:spcBef>
                <a:spcPts val="0"/>
              </a:spcBef>
              <a:spcAft>
                <a:spcPts val="700"/>
              </a:spcAft>
              <a:buNone/>
            </a:pPr>
            <a:r>
              <a:rPr lang="en-US" sz="1800" dirty="0">
                <a:solidFill>
                  <a:srgbClr val="000000"/>
                </a:solidFill>
              </a:rPr>
              <a:t>Review Scoring Guide, scores, and score rationales for this item</a:t>
            </a:r>
          </a:p>
          <a:p>
            <a:pPr marL="0" indent="0">
              <a:spcBef>
                <a:spcPts val="0"/>
              </a:spcBef>
              <a:spcAft>
                <a:spcPts val="700"/>
              </a:spcAft>
              <a:buNone/>
            </a:pPr>
            <a:r>
              <a:rPr lang="en-US" sz="1800" dirty="0">
                <a:solidFill>
                  <a:srgbClr val="000000"/>
                </a:solidFill>
              </a:rPr>
              <a:t>Share and discuss patterns in student responses to this item </a:t>
            </a:r>
          </a:p>
          <a:p>
            <a:pPr marL="0" indent="0">
              <a:spcBef>
                <a:spcPts val="0"/>
              </a:spcBef>
              <a:spcAft>
                <a:spcPts val="700"/>
              </a:spcAft>
              <a:buNone/>
            </a:pPr>
            <a:r>
              <a:rPr lang="en-US" sz="1800" i="1" dirty="0">
                <a:solidFill>
                  <a:srgbClr val="000000"/>
                </a:solidFill>
              </a:rPr>
              <a:t>Repeat the steps of analysis with next hand-scored item(s)</a:t>
            </a:r>
          </a:p>
        </p:txBody>
      </p:sp>
      <p:pic>
        <p:nvPicPr>
          <p:cNvPr id="10" name="Picture 2" descr="http://www.clker.com/cliparts/2/k/n/l/C/Q/transparent-green-check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752600"/>
            <a:ext cx="171451" cy="238225"/>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2" descr="http://www.clker.com/cliparts/2/k/n/l/C/Q/transparent-green-check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1" y="1447800"/>
            <a:ext cx="171450" cy="238225"/>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2" descr="http://www.clker.com/cliparts/2/k/n/l/C/Q/transparent-green-check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128" y="2133600"/>
            <a:ext cx="164523" cy="228600"/>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Text Placeholder 3"/>
          <p:cNvSpPr txBox="1">
            <a:spLocks/>
          </p:cNvSpPr>
          <p:nvPr/>
        </p:nvSpPr>
        <p:spPr>
          <a:xfrm>
            <a:off x="595599" y="3421062"/>
            <a:ext cx="3030141" cy="15595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p>
        </p:txBody>
      </p:sp>
      <p:sp>
        <p:nvSpPr>
          <p:cNvPr id="13" name="Text Placeholder 3"/>
          <p:cNvSpPr txBox="1">
            <a:spLocks/>
          </p:cNvSpPr>
          <p:nvPr/>
        </p:nvSpPr>
        <p:spPr>
          <a:xfrm>
            <a:off x="304800" y="1066800"/>
            <a:ext cx="3400043" cy="639763"/>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u="sng" dirty="0"/>
              <a:t>3A Getting to Know the Task</a:t>
            </a:r>
          </a:p>
        </p:txBody>
      </p:sp>
      <p:sp>
        <p:nvSpPr>
          <p:cNvPr id="14" name="Content Placeholder 1"/>
          <p:cNvSpPr txBox="1">
            <a:spLocks/>
          </p:cNvSpPr>
          <p:nvPr/>
        </p:nvSpPr>
        <p:spPr>
          <a:xfrm>
            <a:off x="4267200" y="2971800"/>
            <a:ext cx="3962400" cy="6858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528"/>
              </a:spcBef>
              <a:spcAft>
                <a:spcPts val="600"/>
              </a:spcAft>
              <a:buFont typeface="Arial"/>
              <a:buNone/>
            </a:pPr>
            <a:r>
              <a:rPr lang="en-US" sz="2200" u="sng" dirty="0">
                <a:solidFill>
                  <a:srgbClr val="000000"/>
                </a:solidFill>
              </a:rPr>
              <a:t>3D Modifying Instruction</a:t>
            </a:r>
            <a:endParaRPr lang="en-US" sz="2200" dirty="0">
              <a:solidFill>
                <a:srgbClr val="000000"/>
              </a:solidFill>
            </a:endParaRPr>
          </a:p>
        </p:txBody>
      </p:sp>
      <p:pic>
        <p:nvPicPr>
          <p:cNvPr id="15" name="Picture 2" descr="http://www.clker.com/cliparts/2/k/n/l/C/Q/transparent-green-check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323" y="3810000"/>
            <a:ext cx="171451" cy="238225"/>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2" descr="http://www.clker.com/cliparts/2/k/n/l/C/Q/transparent-green-check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324" y="3419375"/>
            <a:ext cx="171450" cy="238225"/>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2" descr="http://www.clker.com/cliparts/2/k/n/l/C/Q/transparent-green-check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1" y="4419600"/>
            <a:ext cx="164523" cy="228600"/>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Content Placeholder 2"/>
          <p:cNvSpPr txBox="1">
            <a:spLocks/>
          </p:cNvSpPr>
          <p:nvPr/>
        </p:nvSpPr>
        <p:spPr>
          <a:xfrm>
            <a:off x="4495800" y="1447801"/>
            <a:ext cx="4191000" cy="1447800"/>
          </a:xfrm>
          <a:prstGeom prst="rect">
            <a:avLst/>
          </a:prstGeom>
        </p:spPr>
        <p:txBody>
          <a:bodyPr vert="horz" lIns="91440" tIns="45720" rIns="91440" bIns="45720" rtlCol="0">
            <a:noAutofit/>
          </a:bodyPr>
          <a:lstStyle>
            <a:defPPr>
              <a:defRPr lang="en-US"/>
            </a:defPPr>
            <a:lvl1pPr indent="0" defTabSz="457200">
              <a:spcBef>
                <a:spcPts val="0"/>
              </a:spcBef>
              <a:spcAft>
                <a:spcPts val="600"/>
              </a:spcAft>
              <a:buFont typeface="Arial"/>
              <a:buNone/>
              <a:defRPr sz="2000"/>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sz="1800" dirty="0"/>
              <a:t>Describe patterns evident in student responses and identify which responses fit each pattern</a:t>
            </a:r>
          </a:p>
          <a:p>
            <a:r>
              <a:rPr lang="en-US" sz="1800" dirty="0"/>
              <a:t>For each pattern, develop feedback comments and questions </a:t>
            </a:r>
          </a:p>
        </p:txBody>
      </p:sp>
      <p:sp>
        <p:nvSpPr>
          <p:cNvPr id="20" name="Content Placeholder 2"/>
          <p:cNvSpPr txBox="1">
            <a:spLocks/>
          </p:cNvSpPr>
          <p:nvPr/>
        </p:nvSpPr>
        <p:spPr>
          <a:xfrm>
            <a:off x="4495800" y="3352800"/>
            <a:ext cx="4114800" cy="2590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base">
              <a:buNone/>
            </a:pPr>
            <a:r>
              <a:rPr lang="en-US" sz="1800" dirty="0"/>
              <a:t>Explore examples of curriculum-embedded performance tasks</a:t>
            </a:r>
          </a:p>
          <a:p>
            <a:pPr marL="0" indent="0" fontAlgn="base">
              <a:buNone/>
            </a:pPr>
            <a:r>
              <a:rPr lang="en-US" sz="1800" dirty="0"/>
              <a:t>Reflect on what instructional decisions might be made in response to evidence of student learning</a:t>
            </a:r>
          </a:p>
          <a:p>
            <a:pPr marL="0" indent="0" fontAlgn="base">
              <a:buNone/>
            </a:pPr>
            <a:r>
              <a:rPr lang="en-US" sz="1800" dirty="0"/>
              <a:t>Plan curriculum-embedded performance task for your own context</a:t>
            </a:r>
          </a:p>
          <a:p>
            <a:pPr marL="0" indent="0">
              <a:buNone/>
            </a:pPr>
            <a:r>
              <a:rPr lang="en-US" sz="1800" dirty="0"/>
              <a:t>Share additional resources </a:t>
            </a:r>
            <a:endParaRPr lang="en-US" sz="1800" b="1" u="sng" dirty="0">
              <a:solidFill>
                <a:srgbClr val="000000"/>
              </a:solidFill>
            </a:endParaRPr>
          </a:p>
          <a:p>
            <a:pPr marL="0" indent="0">
              <a:buNone/>
            </a:pPr>
            <a:endParaRPr lang="en-US" sz="1800" dirty="0">
              <a:solidFill>
                <a:srgbClr val="000000"/>
              </a:solidFill>
            </a:endParaRPr>
          </a:p>
        </p:txBody>
      </p:sp>
      <p:pic>
        <p:nvPicPr>
          <p:cNvPr id="21" name="Picture 2" descr="http://www.clker.com/cliparts/2/k/n/l/C/Q/transparent-green-check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1" y="5105400"/>
            <a:ext cx="164523" cy="228600"/>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2" descr="http://www.clker.com/cliparts/2/k/n/l/C/Q/transparent-green-check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8651" y="4876800"/>
            <a:ext cx="164523" cy="228600"/>
          </a:xfrm>
          <a:prstGeom prst="rect">
            <a:avLst/>
          </a:prstGeom>
          <a:noFill/>
          <a:extLst>
            <a:ext uri="{909E8E84-426E-40dd-AFC4-6F175D3DCCD1}">
              <a14:hiddenFill xmlns="" xmlns:a14="http://schemas.microsoft.com/office/drawing/2010/main">
                <a:solidFill>
                  <a:srgbClr val="FFFFFF"/>
                </a:solidFill>
              </a14:hiddenFill>
            </a:ext>
          </a:extLst>
        </p:spPr>
      </p:pic>
      <p:pic>
        <p:nvPicPr>
          <p:cNvPr id="23" name="Picture 2" descr="http://www.clker.com/cliparts/2/k/n/l/C/Q/transparent-green-check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8651" y="4038600"/>
            <a:ext cx="164523" cy="228600"/>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Picture 2" descr="http://www.clker.com/cliparts/2/k/n/l/C/Q/transparent-green-check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8651" y="3429000"/>
            <a:ext cx="164523" cy="228600"/>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icture 2" descr="http://www.clker.com/cliparts/2/k/n/l/C/Q/transparent-green-check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8651" y="2438400"/>
            <a:ext cx="164523" cy="228600"/>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Picture 2" descr="http://www.clker.com/cliparts/2/k/n/l/C/Q/transparent-green-check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8651" y="1524000"/>
            <a:ext cx="164523" cy="228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786257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a:t>
            </a:r>
          </a:p>
        </p:txBody>
      </p:sp>
      <p:sp>
        <p:nvSpPr>
          <p:cNvPr id="3" name="Content Placeholder 2"/>
          <p:cNvSpPr>
            <a:spLocks noGrp="1"/>
          </p:cNvSpPr>
          <p:nvPr>
            <p:ph idx="1"/>
          </p:nvPr>
        </p:nvSpPr>
        <p:spPr>
          <a:xfrm>
            <a:off x="762000" y="1447800"/>
            <a:ext cx="7391400" cy="3352800"/>
          </a:xfrm>
        </p:spPr>
        <p:txBody>
          <a:bodyPr>
            <a:normAutofit/>
          </a:bodyPr>
          <a:lstStyle/>
          <a:p>
            <a:pPr marL="0" indent="0">
              <a:buNone/>
            </a:pPr>
            <a:r>
              <a:rPr lang="en-US" dirty="0"/>
              <a:t>In the Handout Book, you will find a list of additional resources on performance tasks, as well as the Smarter Balanced Performance Task Specifications. </a:t>
            </a:r>
          </a:p>
        </p:txBody>
      </p:sp>
    </p:spTree>
    <p:extLst>
      <p:ext uri="{BB962C8B-B14F-4D97-AF65-F5344CB8AC3E}">
        <p14:creationId xmlns:p14="http://schemas.microsoft.com/office/powerpoint/2010/main" val="164734524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Closing Reflections</a:t>
            </a:r>
            <a:endParaRPr lang="en-US" dirty="0"/>
          </a:p>
        </p:txBody>
      </p:sp>
      <p:sp>
        <p:nvSpPr>
          <p:cNvPr id="3" name="Content Placeholder 2"/>
          <p:cNvSpPr>
            <a:spLocks noGrp="1"/>
          </p:cNvSpPr>
          <p:nvPr>
            <p:ph idx="1"/>
          </p:nvPr>
        </p:nvSpPr>
        <p:spPr/>
        <p:txBody>
          <a:bodyPr/>
          <a:lstStyle/>
          <a:p>
            <a:r>
              <a:rPr lang="en-US" smtClean="0"/>
              <a:t>How has today’s experience impacted your thinking about performance assessment?</a:t>
            </a:r>
            <a:endParaRPr lang="en-US" dirty="0"/>
          </a:p>
        </p:txBody>
      </p:sp>
    </p:spTree>
    <p:extLst>
      <p:ext uri="{BB962C8B-B14F-4D97-AF65-F5344CB8AC3E}">
        <p14:creationId xmlns:p14="http://schemas.microsoft.com/office/powerpoint/2010/main" val="1943618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Formative Assessment</a:t>
            </a:r>
          </a:p>
        </p:txBody>
      </p:sp>
      <p:sp>
        <p:nvSpPr>
          <p:cNvPr id="3" name="Content Placeholder 2"/>
          <p:cNvSpPr>
            <a:spLocks noGrp="1"/>
          </p:cNvSpPr>
          <p:nvPr>
            <p:ph idx="1"/>
          </p:nvPr>
        </p:nvSpPr>
        <p:spPr>
          <a:xfrm>
            <a:off x="457200" y="1197968"/>
            <a:ext cx="8229600" cy="4517033"/>
          </a:xfrm>
        </p:spPr>
        <p:txBody>
          <a:bodyPr>
            <a:normAutofit/>
          </a:bodyPr>
          <a:lstStyle/>
          <a:p>
            <a:r>
              <a:rPr lang="en-US" dirty="0"/>
              <a:t>Some ways to elicit evidence for formative assessment:</a:t>
            </a:r>
          </a:p>
          <a:p>
            <a:pPr lvl="1"/>
            <a:r>
              <a:rPr lang="en-US" dirty="0"/>
              <a:t>Observation of academic dialogue</a:t>
            </a:r>
          </a:p>
          <a:p>
            <a:pPr lvl="1"/>
            <a:r>
              <a:rPr lang="en-US" dirty="0"/>
              <a:t>Questioning discussions</a:t>
            </a:r>
          </a:p>
          <a:p>
            <a:pPr lvl="1"/>
            <a:r>
              <a:rPr lang="en-US" dirty="0"/>
              <a:t>Analysis of student work</a:t>
            </a:r>
          </a:p>
          <a:p>
            <a:pPr lvl="1"/>
            <a:r>
              <a:rPr lang="en-US" dirty="0"/>
              <a:t>Peer- and self-assessment strategies</a:t>
            </a:r>
          </a:p>
          <a:p>
            <a:r>
              <a:rPr lang="en-US" dirty="0"/>
              <a:t>What does formative assessment look like in your context?</a:t>
            </a:r>
          </a:p>
          <a:p>
            <a:endParaRPr lang="en-US" dirty="0"/>
          </a:p>
        </p:txBody>
      </p:sp>
      <p:sp>
        <p:nvSpPr>
          <p:cNvPr id="4" name="TextBox 3"/>
          <p:cNvSpPr txBox="1"/>
          <p:nvPr/>
        </p:nvSpPr>
        <p:spPr>
          <a:xfrm>
            <a:off x="152400" y="128312"/>
            <a:ext cx="3285130" cy="923330"/>
          </a:xfrm>
          <a:prstGeom prst="rect">
            <a:avLst/>
          </a:prstGeom>
          <a:noFill/>
        </p:spPr>
        <p:txBody>
          <a:bodyPr wrap="none" rtlCol="0">
            <a:spAutoFit/>
          </a:bodyPr>
          <a:lstStyle/>
          <a:p>
            <a:r>
              <a:rPr lang="x-none" dirty="0">
                <a:solidFill>
                  <a:srgbClr val="053760"/>
                </a:solidFill>
              </a:rPr>
              <a:t>Session 1</a:t>
            </a:r>
            <a:r>
              <a:rPr lang="en-US" dirty="0">
                <a:solidFill>
                  <a:srgbClr val="053760"/>
                </a:solidFill>
              </a:rPr>
              <a:t>.B</a:t>
            </a:r>
            <a:r>
              <a:rPr lang="x-none" dirty="0">
                <a:solidFill>
                  <a:srgbClr val="053760"/>
                </a:solidFill>
              </a:rPr>
              <a:t>: </a:t>
            </a:r>
            <a:r>
              <a:rPr lang="en-US" dirty="0">
                <a:solidFill>
                  <a:srgbClr val="053760"/>
                </a:solidFill>
              </a:rPr>
              <a:t>Types of </a:t>
            </a:r>
            <a:r>
              <a:rPr lang="x-none" dirty="0">
                <a:solidFill>
                  <a:srgbClr val="053760"/>
                </a:solidFill>
              </a:rPr>
              <a:t>Assessment</a:t>
            </a:r>
          </a:p>
          <a:p>
            <a:endParaRPr lang="en-US" dirty="0">
              <a:solidFill>
                <a:srgbClr val="053760"/>
              </a:solidFill>
            </a:endParaRPr>
          </a:p>
          <a:p>
            <a:endParaRPr lang="en-US" dirty="0">
              <a:solidFill>
                <a:srgbClr val="053760"/>
              </a:solidFill>
            </a:endParaRPr>
          </a:p>
        </p:txBody>
      </p:sp>
    </p:spTree>
    <p:extLst>
      <p:ext uri="{BB962C8B-B14F-4D97-AF65-F5344CB8AC3E}">
        <p14:creationId xmlns:p14="http://schemas.microsoft.com/office/powerpoint/2010/main" val="1423916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Interim Assessment</a:t>
            </a:r>
          </a:p>
        </p:txBody>
      </p:sp>
      <p:sp>
        <p:nvSpPr>
          <p:cNvPr id="3" name="Content Placeholder 2"/>
          <p:cNvSpPr>
            <a:spLocks noGrp="1"/>
          </p:cNvSpPr>
          <p:nvPr>
            <p:ph idx="1"/>
          </p:nvPr>
        </p:nvSpPr>
        <p:spPr>
          <a:xfrm>
            <a:off x="457200" y="1197968"/>
            <a:ext cx="8229600" cy="4517033"/>
          </a:xfrm>
        </p:spPr>
        <p:txBody>
          <a:bodyPr vert="horz" lIns="91440" tIns="45720" rIns="91440" bIns="45720" rtlCol="0" anchor="t">
            <a:normAutofit fontScale="92500" lnSpcReduction="10000"/>
          </a:bodyPr>
          <a:lstStyle/>
          <a:p>
            <a:r>
              <a:rPr lang="x-none" dirty="0"/>
              <a:t>Description:</a:t>
            </a:r>
          </a:p>
          <a:p>
            <a:pPr lvl="1"/>
            <a:r>
              <a:rPr lang="x-none" sz="2600" dirty="0">
                <a:cs typeface="Helvetica" panose="020B0604020202020204" pitchFamily="34" charset="0"/>
              </a:rPr>
              <a:t>Compares student understanding or performance against a set of learning standards or objectives</a:t>
            </a:r>
          </a:p>
          <a:p>
            <a:pPr lvl="1"/>
            <a:r>
              <a:rPr lang="x-none" sz="2600" dirty="0">
                <a:cs typeface="Helvetica" panose="020B0604020202020204" pitchFamily="34" charset="0"/>
              </a:rPr>
              <a:t>May be administered at specified intervals over the course of an academic year</a:t>
            </a:r>
          </a:p>
          <a:p>
            <a:pPr lvl="1"/>
            <a:r>
              <a:rPr lang="x-none" sz="2600" dirty="0">
                <a:cs typeface="Helvetica" panose="020B0604020202020204" pitchFamily="34" charset="0"/>
              </a:rPr>
              <a:t>May be common across classes or schools</a:t>
            </a:r>
            <a:endParaRPr lang="x-none" dirty="0"/>
          </a:p>
          <a:p>
            <a:r>
              <a:rPr lang="x-none" dirty="0"/>
              <a:t>Purposes:</a:t>
            </a:r>
          </a:p>
          <a:p>
            <a:pPr lvl="1"/>
            <a:r>
              <a:rPr lang="x-none" sz="2600" dirty="0">
                <a:cs typeface="Helvetica" panose="020B0604020202020204" pitchFamily="34" charset="0"/>
              </a:rPr>
              <a:t>Monitor students’ academic progress toward longer-term goals</a:t>
            </a:r>
          </a:p>
          <a:p>
            <a:pPr lvl="1"/>
            <a:r>
              <a:rPr lang="x-none" sz="2600" dirty="0">
                <a:cs typeface="Helvetica" panose="020B0604020202020204" pitchFamily="34" charset="0"/>
              </a:rPr>
              <a:t>Inform school improvement planning</a:t>
            </a:r>
            <a:endParaRPr lang="en-US" sz="2600" dirty="0">
              <a:cs typeface="Helvetica" panose="020B0604020202020204" pitchFamily="34" charset="0"/>
            </a:endParaRPr>
          </a:p>
          <a:p>
            <a:pPr lvl="1"/>
            <a:r>
              <a:rPr lang="x-none" sz="2600" dirty="0">
                <a:cs typeface="Helvetica" panose="020B0604020202020204" pitchFamily="34" charset="0"/>
              </a:rPr>
              <a:t>May predict </a:t>
            </a:r>
            <a:r>
              <a:rPr lang="en-US" sz="2600" dirty="0">
                <a:cs typeface="Helvetica" panose="020B0604020202020204" pitchFamily="34" charset="0"/>
              </a:rPr>
              <a:t>a </a:t>
            </a:r>
            <a:r>
              <a:rPr lang="x-none" sz="2600" dirty="0">
                <a:cs typeface="Helvetica" panose="020B0604020202020204" pitchFamily="34" charset="0"/>
              </a:rPr>
              <a:t>student’s end-of-year performance</a:t>
            </a:r>
          </a:p>
          <a:p>
            <a:pPr lvl="1"/>
            <a:endParaRPr lang="x-none" sz="2600" dirty="0">
              <a:cs typeface="Helvetica" panose="020B0604020202020204" pitchFamily="34" charset="0"/>
            </a:endParaRPr>
          </a:p>
          <a:p>
            <a:endParaRPr lang="en-US" dirty="0"/>
          </a:p>
          <a:p>
            <a:endParaRPr lang="en-US" dirty="0"/>
          </a:p>
        </p:txBody>
      </p:sp>
      <p:sp>
        <p:nvSpPr>
          <p:cNvPr id="4" name="TextBox 3"/>
          <p:cNvSpPr txBox="1"/>
          <p:nvPr/>
        </p:nvSpPr>
        <p:spPr>
          <a:xfrm>
            <a:off x="152400" y="128312"/>
            <a:ext cx="3285130" cy="923330"/>
          </a:xfrm>
          <a:prstGeom prst="rect">
            <a:avLst/>
          </a:prstGeom>
          <a:noFill/>
        </p:spPr>
        <p:txBody>
          <a:bodyPr wrap="none" rtlCol="0">
            <a:spAutoFit/>
          </a:bodyPr>
          <a:lstStyle/>
          <a:p>
            <a:r>
              <a:rPr lang="x-none" dirty="0">
                <a:solidFill>
                  <a:srgbClr val="053760"/>
                </a:solidFill>
              </a:rPr>
              <a:t>Session 1</a:t>
            </a:r>
            <a:r>
              <a:rPr lang="en-US" dirty="0">
                <a:solidFill>
                  <a:srgbClr val="053760"/>
                </a:solidFill>
              </a:rPr>
              <a:t>.B</a:t>
            </a:r>
            <a:r>
              <a:rPr lang="x-none" dirty="0">
                <a:solidFill>
                  <a:srgbClr val="053760"/>
                </a:solidFill>
              </a:rPr>
              <a:t>: </a:t>
            </a:r>
            <a:r>
              <a:rPr lang="en-US" dirty="0">
                <a:solidFill>
                  <a:srgbClr val="053760"/>
                </a:solidFill>
              </a:rPr>
              <a:t>Types of </a:t>
            </a:r>
            <a:r>
              <a:rPr lang="x-none" dirty="0">
                <a:solidFill>
                  <a:srgbClr val="053760"/>
                </a:solidFill>
              </a:rPr>
              <a:t>Assessment</a:t>
            </a:r>
          </a:p>
          <a:p>
            <a:endParaRPr lang="en-US" dirty="0">
              <a:solidFill>
                <a:srgbClr val="053760"/>
              </a:solidFill>
            </a:endParaRPr>
          </a:p>
          <a:p>
            <a:endParaRPr lang="en-US" dirty="0">
              <a:solidFill>
                <a:srgbClr val="053760"/>
              </a:solidFill>
            </a:endParaRPr>
          </a:p>
        </p:txBody>
      </p:sp>
    </p:spTree>
    <p:extLst>
      <p:ext uri="{BB962C8B-B14F-4D97-AF65-F5344CB8AC3E}">
        <p14:creationId xmlns:p14="http://schemas.microsoft.com/office/powerpoint/2010/main" val="1223661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Interim Assessment</a:t>
            </a:r>
          </a:p>
        </p:txBody>
      </p:sp>
      <p:sp>
        <p:nvSpPr>
          <p:cNvPr id="3" name="Content Placeholder 2"/>
          <p:cNvSpPr>
            <a:spLocks noGrp="1"/>
          </p:cNvSpPr>
          <p:nvPr>
            <p:ph idx="1"/>
          </p:nvPr>
        </p:nvSpPr>
        <p:spPr>
          <a:xfrm>
            <a:off x="457200" y="1197968"/>
            <a:ext cx="8229600" cy="4517033"/>
          </a:xfrm>
        </p:spPr>
        <p:txBody>
          <a:bodyPr>
            <a:normAutofit/>
          </a:bodyPr>
          <a:lstStyle/>
          <a:p>
            <a:r>
              <a:rPr lang="en-US" dirty="0"/>
              <a:t>Examples of interim assessment:</a:t>
            </a:r>
          </a:p>
          <a:p>
            <a:pPr lvl="1"/>
            <a:r>
              <a:rPr lang="en-US" dirty="0">
                <a:cs typeface="Helvetica" panose="020B0604020202020204" pitchFamily="34" charset="0"/>
              </a:rPr>
              <a:t>Common interim assessments</a:t>
            </a:r>
          </a:p>
          <a:p>
            <a:pPr lvl="1"/>
            <a:r>
              <a:rPr lang="en-US" dirty="0">
                <a:cs typeface="Helvetica" panose="020B0604020202020204" pitchFamily="34" charset="0"/>
              </a:rPr>
              <a:t>Common performance tasks</a:t>
            </a:r>
          </a:p>
          <a:p>
            <a:pPr lvl="1"/>
            <a:r>
              <a:rPr lang="en-US" dirty="0">
                <a:cs typeface="Helvetica" panose="020B0604020202020204" pitchFamily="34" charset="0"/>
              </a:rPr>
              <a:t>Mid-term examinations</a:t>
            </a:r>
          </a:p>
          <a:p>
            <a:pPr lvl="1"/>
            <a:r>
              <a:rPr lang="en-US" dirty="0">
                <a:cs typeface="Helvetica" panose="020B0604020202020204" pitchFamily="34" charset="0"/>
              </a:rPr>
              <a:t>Trimester examinations</a:t>
            </a:r>
          </a:p>
          <a:p>
            <a:pPr lvl="1"/>
            <a:r>
              <a:rPr lang="en-US" dirty="0">
                <a:cs typeface="Helvetica" panose="020B0604020202020204" pitchFamily="34" charset="0"/>
              </a:rPr>
              <a:t>May include item banks</a:t>
            </a:r>
          </a:p>
          <a:p>
            <a:pPr lvl="1"/>
            <a:endParaRPr lang="en-US" dirty="0">
              <a:cs typeface="Helvetica" panose="020B0604020202020204" pitchFamily="34" charset="0"/>
            </a:endParaRPr>
          </a:p>
          <a:p>
            <a:pPr marL="457200" lvl="1" indent="0">
              <a:buNone/>
            </a:pPr>
            <a:endParaRPr lang="en-US" dirty="0"/>
          </a:p>
        </p:txBody>
      </p:sp>
      <p:sp>
        <p:nvSpPr>
          <p:cNvPr id="4" name="TextBox 3"/>
          <p:cNvSpPr txBox="1"/>
          <p:nvPr/>
        </p:nvSpPr>
        <p:spPr>
          <a:xfrm>
            <a:off x="152400" y="128312"/>
            <a:ext cx="3285130" cy="923330"/>
          </a:xfrm>
          <a:prstGeom prst="rect">
            <a:avLst/>
          </a:prstGeom>
          <a:noFill/>
        </p:spPr>
        <p:txBody>
          <a:bodyPr wrap="none" rtlCol="0">
            <a:spAutoFit/>
          </a:bodyPr>
          <a:lstStyle/>
          <a:p>
            <a:r>
              <a:rPr lang="x-none" dirty="0">
                <a:solidFill>
                  <a:srgbClr val="053760"/>
                </a:solidFill>
              </a:rPr>
              <a:t>Session 1</a:t>
            </a:r>
            <a:r>
              <a:rPr lang="en-US" dirty="0">
                <a:solidFill>
                  <a:srgbClr val="053760"/>
                </a:solidFill>
              </a:rPr>
              <a:t>.B</a:t>
            </a:r>
            <a:r>
              <a:rPr lang="x-none" dirty="0">
                <a:solidFill>
                  <a:srgbClr val="053760"/>
                </a:solidFill>
              </a:rPr>
              <a:t>: </a:t>
            </a:r>
            <a:r>
              <a:rPr lang="en-US" dirty="0">
                <a:solidFill>
                  <a:srgbClr val="053760"/>
                </a:solidFill>
              </a:rPr>
              <a:t>Types of </a:t>
            </a:r>
            <a:r>
              <a:rPr lang="x-none" dirty="0">
                <a:solidFill>
                  <a:srgbClr val="053760"/>
                </a:solidFill>
              </a:rPr>
              <a:t>Assessment</a:t>
            </a:r>
          </a:p>
          <a:p>
            <a:endParaRPr lang="en-US" dirty="0">
              <a:solidFill>
                <a:srgbClr val="053760"/>
              </a:solidFill>
            </a:endParaRPr>
          </a:p>
          <a:p>
            <a:endParaRPr lang="en-US" dirty="0">
              <a:solidFill>
                <a:srgbClr val="053760"/>
              </a:solidFill>
            </a:endParaRPr>
          </a:p>
        </p:txBody>
      </p:sp>
    </p:spTree>
    <p:extLst>
      <p:ext uri="{BB962C8B-B14F-4D97-AF65-F5344CB8AC3E}">
        <p14:creationId xmlns:p14="http://schemas.microsoft.com/office/powerpoint/2010/main" val="939570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Summative Assessment</a:t>
            </a:r>
          </a:p>
        </p:txBody>
      </p:sp>
      <p:sp>
        <p:nvSpPr>
          <p:cNvPr id="3" name="Content Placeholder 2"/>
          <p:cNvSpPr>
            <a:spLocks noGrp="1"/>
          </p:cNvSpPr>
          <p:nvPr>
            <p:ph idx="1"/>
          </p:nvPr>
        </p:nvSpPr>
        <p:spPr>
          <a:xfrm>
            <a:off x="457200" y="1197968"/>
            <a:ext cx="8229600" cy="4517033"/>
          </a:xfrm>
        </p:spPr>
        <p:txBody>
          <a:bodyPr vert="horz" lIns="91440" tIns="45720" rIns="91440" bIns="45720" rtlCol="0" anchor="t">
            <a:noAutofit/>
          </a:bodyPr>
          <a:lstStyle/>
          <a:p>
            <a:r>
              <a:rPr lang="x-none" sz="2600" dirty="0"/>
              <a:t>Description:</a:t>
            </a:r>
          </a:p>
          <a:p>
            <a:pPr lvl="1"/>
            <a:r>
              <a:rPr lang="x-none" sz="2400" dirty="0">
                <a:cs typeface="Helvetica" panose="020B0604020202020204" pitchFamily="34" charset="0"/>
              </a:rPr>
              <a:t>May be referred to as a “culminating assessment”</a:t>
            </a:r>
          </a:p>
          <a:p>
            <a:pPr lvl="1"/>
            <a:r>
              <a:rPr lang="x-none" sz="2400" dirty="0">
                <a:cs typeface="Helvetica" panose="020B0604020202020204" pitchFamily="34" charset="0"/>
              </a:rPr>
              <a:t>Provides information on students’ knowledge and skills relative to learning standards </a:t>
            </a:r>
          </a:p>
          <a:p>
            <a:pPr lvl="1"/>
            <a:r>
              <a:rPr lang="x-none" sz="2400" dirty="0">
                <a:cs typeface="Helvetica" panose="020B0604020202020204" pitchFamily="34" charset="0"/>
              </a:rPr>
              <a:t>May be “high-stakes”</a:t>
            </a:r>
            <a:endParaRPr lang="x-none" sz="2600" dirty="0">
              <a:cs typeface="Helvetica" panose="020B0604020202020204" pitchFamily="34" charset="0"/>
            </a:endParaRPr>
          </a:p>
          <a:p>
            <a:r>
              <a:rPr lang="x-none" sz="2600" dirty="0">
                <a:cs typeface="Helvetica" panose="020B0604020202020204" pitchFamily="34" charset="0"/>
              </a:rPr>
              <a:t>Purposes: </a:t>
            </a:r>
          </a:p>
          <a:p>
            <a:pPr lvl="1"/>
            <a:r>
              <a:rPr lang="x-none" sz="2400" dirty="0">
                <a:cs typeface="Helvetica" panose="020B0604020202020204" pitchFamily="34" charset="0"/>
              </a:rPr>
              <a:t>Provide an overall description of students</a:t>
            </a:r>
            <a:r>
              <a:rPr lang="en-US" sz="2400" dirty="0">
                <a:cs typeface="Helvetica" panose="020B0604020202020204" pitchFamily="34" charset="0"/>
              </a:rPr>
              <a:t>’</a:t>
            </a:r>
            <a:r>
              <a:rPr lang="x-none" sz="2400" dirty="0">
                <a:cs typeface="Helvetica" panose="020B0604020202020204" pitchFamily="34" charset="0"/>
              </a:rPr>
              <a:t> learning status</a:t>
            </a:r>
          </a:p>
          <a:p>
            <a:pPr lvl="1"/>
            <a:r>
              <a:rPr lang="x-none" sz="2400" dirty="0">
                <a:cs typeface="Helvetica" panose="020B0604020202020204" pitchFamily="34" charset="0"/>
              </a:rPr>
              <a:t>Monitor and evaluate student achievement at the group level</a:t>
            </a:r>
          </a:p>
          <a:p>
            <a:pPr lvl="1"/>
            <a:r>
              <a:rPr lang="x-none" sz="2400" dirty="0">
                <a:cs typeface="Helvetica" panose="020B0604020202020204" pitchFamily="34" charset="0"/>
              </a:rPr>
              <a:t>Inform program-level and school</a:t>
            </a:r>
            <a:r>
              <a:rPr lang="en-US" sz="2400" dirty="0">
                <a:cs typeface="Helvetica" panose="020B0604020202020204" pitchFamily="34" charset="0"/>
              </a:rPr>
              <a:t>-</a:t>
            </a:r>
            <a:r>
              <a:rPr lang="x-none" sz="2400" dirty="0">
                <a:cs typeface="Helvetica" panose="020B0604020202020204" pitchFamily="34" charset="0"/>
              </a:rPr>
              <a:t>improvement plannin</a:t>
            </a:r>
            <a:r>
              <a:rPr lang="x-none" sz="2400" dirty="0"/>
              <a:t>g</a:t>
            </a:r>
          </a:p>
        </p:txBody>
      </p:sp>
      <p:sp>
        <p:nvSpPr>
          <p:cNvPr id="4" name="TextBox 3"/>
          <p:cNvSpPr txBox="1"/>
          <p:nvPr/>
        </p:nvSpPr>
        <p:spPr>
          <a:xfrm>
            <a:off x="152400" y="128312"/>
            <a:ext cx="3285130" cy="646331"/>
          </a:xfrm>
          <a:prstGeom prst="rect">
            <a:avLst/>
          </a:prstGeom>
          <a:noFill/>
        </p:spPr>
        <p:txBody>
          <a:bodyPr wrap="none" rtlCol="0">
            <a:spAutoFit/>
          </a:bodyPr>
          <a:lstStyle/>
          <a:p>
            <a:r>
              <a:rPr lang="x-none" dirty="0">
                <a:solidFill>
                  <a:srgbClr val="053760"/>
                </a:solidFill>
              </a:rPr>
              <a:t>Session 1</a:t>
            </a:r>
            <a:r>
              <a:rPr lang="en-US" dirty="0">
                <a:solidFill>
                  <a:srgbClr val="053760"/>
                </a:solidFill>
              </a:rPr>
              <a:t>.B</a:t>
            </a:r>
            <a:r>
              <a:rPr lang="x-none" dirty="0">
                <a:solidFill>
                  <a:srgbClr val="053760"/>
                </a:solidFill>
              </a:rPr>
              <a:t>: </a:t>
            </a:r>
            <a:r>
              <a:rPr lang="en-US" dirty="0">
                <a:solidFill>
                  <a:srgbClr val="053760"/>
                </a:solidFill>
              </a:rPr>
              <a:t>Types of </a:t>
            </a:r>
            <a:r>
              <a:rPr lang="x-none" dirty="0">
                <a:solidFill>
                  <a:srgbClr val="053760"/>
                </a:solidFill>
              </a:rPr>
              <a:t>Assessment</a:t>
            </a:r>
            <a:endParaRPr lang="en-US" dirty="0">
              <a:solidFill>
                <a:srgbClr val="053760"/>
              </a:solidFill>
            </a:endParaRPr>
          </a:p>
          <a:p>
            <a:endParaRPr lang="en-US" dirty="0">
              <a:solidFill>
                <a:srgbClr val="053760"/>
              </a:solidFill>
            </a:endParaRPr>
          </a:p>
        </p:txBody>
      </p:sp>
    </p:spTree>
    <p:extLst>
      <p:ext uri="{BB962C8B-B14F-4D97-AF65-F5344CB8AC3E}">
        <p14:creationId xmlns:p14="http://schemas.microsoft.com/office/powerpoint/2010/main" val="28967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Summative Assessment </a:t>
            </a:r>
          </a:p>
        </p:txBody>
      </p:sp>
      <p:sp>
        <p:nvSpPr>
          <p:cNvPr id="3" name="Content Placeholder 2"/>
          <p:cNvSpPr>
            <a:spLocks noGrp="1"/>
          </p:cNvSpPr>
          <p:nvPr>
            <p:ph idx="1"/>
          </p:nvPr>
        </p:nvSpPr>
        <p:spPr>
          <a:xfrm>
            <a:off x="228600" y="1219200"/>
            <a:ext cx="8229600" cy="4419601"/>
          </a:xfrm>
        </p:spPr>
        <p:txBody>
          <a:bodyPr>
            <a:normAutofit/>
          </a:bodyPr>
          <a:lstStyle/>
          <a:p>
            <a:r>
              <a:rPr lang="en-US" sz="3000" dirty="0">
                <a:cs typeface="Helvetica" panose="020B0604020202020204" pitchFamily="34" charset="0"/>
              </a:rPr>
              <a:t>Examples of large-scale summative assessment:</a:t>
            </a:r>
          </a:p>
          <a:p>
            <a:pPr lvl="1"/>
            <a:r>
              <a:rPr lang="en-US" sz="2200" dirty="0">
                <a:cs typeface="Helvetica" panose="020B0604020202020204" pitchFamily="34" charset="0"/>
              </a:rPr>
              <a:t>National Assessment of Educational Progress (NAEP)</a:t>
            </a:r>
          </a:p>
          <a:p>
            <a:pPr lvl="1"/>
            <a:r>
              <a:rPr lang="en-US" sz="2200" dirty="0">
                <a:cs typeface="Helvetica" panose="020B0604020202020204" pitchFamily="34" charset="0"/>
              </a:rPr>
              <a:t>Smarter Balanced Summative Assessments </a:t>
            </a:r>
          </a:p>
          <a:p>
            <a:pPr lvl="1"/>
            <a:r>
              <a:rPr lang="en-US" sz="2200" dirty="0">
                <a:cs typeface="Helvetica" panose="020B0604020202020204" pitchFamily="34" charset="0"/>
              </a:rPr>
              <a:t>Partnership for Assessment of Readiness for College and Careers (PARCC) Assessments</a:t>
            </a:r>
          </a:p>
          <a:p>
            <a:pPr lvl="1"/>
            <a:r>
              <a:rPr lang="en-US" sz="2200" dirty="0">
                <a:cs typeface="Helvetica" panose="020B0604020202020204" pitchFamily="34" charset="0"/>
              </a:rPr>
              <a:t>Specific statewide examinations</a:t>
            </a:r>
          </a:p>
          <a:p>
            <a:r>
              <a:rPr lang="en-US" sz="2800" dirty="0">
                <a:cs typeface="Helvetica" panose="020B0604020202020204" pitchFamily="34" charset="0"/>
              </a:rPr>
              <a:t>A summative assessment may also be given at the school or classroom level</a:t>
            </a:r>
          </a:p>
          <a:p>
            <a:pPr lvl="1"/>
            <a:r>
              <a:rPr lang="en-US" sz="2200" dirty="0">
                <a:cs typeface="Helvetica" panose="020B0604020202020204" pitchFamily="34" charset="0"/>
              </a:rPr>
              <a:t>End-of-unit assessment </a:t>
            </a:r>
          </a:p>
          <a:p>
            <a:pPr lvl="1"/>
            <a:r>
              <a:rPr lang="en-US" sz="2200" dirty="0">
                <a:cs typeface="Helvetica" panose="020B0604020202020204" pitchFamily="34" charset="0"/>
              </a:rPr>
              <a:t>End-of-course assessment </a:t>
            </a:r>
          </a:p>
        </p:txBody>
      </p:sp>
      <p:sp>
        <p:nvSpPr>
          <p:cNvPr id="6" name="Rectangle 5"/>
          <p:cNvSpPr/>
          <p:nvPr/>
        </p:nvSpPr>
        <p:spPr>
          <a:xfrm>
            <a:off x="152401" y="84138"/>
            <a:ext cx="4495799" cy="381000"/>
          </a:xfrm>
          <a:prstGeom prst="rect">
            <a:avLst/>
          </a:prstGeom>
        </p:spPr>
        <p:txBody>
          <a:bodyPr wrap="square">
            <a:spAutoFit/>
          </a:bodyPr>
          <a:lstStyle/>
          <a:p>
            <a:r>
              <a:rPr lang="x-none" dirty="0">
                <a:solidFill>
                  <a:srgbClr val="053760"/>
                </a:solidFill>
              </a:rPr>
              <a:t>Session 1</a:t>
            </a:r>
            <a:r>
              <a:rPr lang="en-US" dirty="0">
                <a:solidFill>
                  <a:srgbClr val="053760"/>
                </a:solidFill>
              </a:rPr>
              <a:t>.B</a:t>
            </a:r>
            <a:r>
              <a:rPr lang="x-none" dirty="0">
                <a:solidFill>
                  <a:srgbClr val="053760"/>
                </a:solidFill>
              </a:rPr>
              <a:t>: </a:t>
            </a:r>
            <a:r>
              <a:rPr lang="en-US" dirty="0">
                <a:solidFill>
                  <a:srgbClr val="053760"/>
                </a:solidFill>
              </a:rPr>
              <a:t>Types of </a:t>
            </a:r>
            <a:r>
              <a:rPr lang="x-none" dirty="0">
                <a:solidFill>
                  <a:srgbClr val="053760"/>
                </a:solidFill>
              </a:rPr>
              <a:t>Assessment</a:t>
            </a:r>
          </a:p>
        </p:txBody>
      </p:sp>
    </p:spTree>
    <p:extLst>
      <p:ext uri="{BB962C8B-B14F-4D97-AF65-F5344CB8AC3E}">
        <p14:creationId xmlns:p14="http://schemas.microsoft.com/office/powerpoint/2010/main" val="459759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Balanced Assessment Systems</a:t>
            </a:r>
          </a:p>
        </p:txBody>
      </p:sp>
      <p:sp>
        <p:nvSpPr>
          <p:cNvPr id="6" name="Content Placeholder 5"/>
          <p:cNvSpPr>
            <a:spLocks noGrp="1"/>
          </p:cNvSpPr>
          <p:nvPr>
            <p:ph idx="1"/>
          </p:nvPr>
        </p:nvSpPr>
        <p:spPr>
          <a:xfrm>
            <a:off x="457200" y="1379538"/>
            <a:ext cx="8229600" cy="4335463"/>
          </a:xfrm>
        </p:spPr>
        <p:txBody>
          <a:bodyPr>
            <a:noAutofit/>
          </a:bodyPr>
          <a:lstStyle/>
          <a:p>
            <a:pPr marL="0" indent="0">
              <a:buNone/>
            </a:pPr>
            <a:r>
              <a:rPr lang="en-US" sz="2300" dirty="0"/>
              <a:t>“A comprehensive, coherent, and continuous system of assessment provides mutually complementary views of student learning, ensures that assessment within each cycle is focused on the same ultimate goal—achievement of standards—and pushes instruction and learning in a common direction (Herman, 2010).”</a:t>
            </a:r>
          </a:p>
          <a:p>
            <a:pPr marL="0" indent="0">
              <a:buNone/>
            </a:pPr>
            <a:r>
              <a:rPr lang="en-US" sz="2300" dirty="0"/>
              <a:t>						California ELA/ELD Framework, P. 827</a:t>
            </a:r>
          </a:p>
          <a:p>
            <a:pPr marL="0" indent="0">
              <a:buNone/>
            </a:pPr>
            <a:endParaRPr lang="en-US" sz="2300" dirty="0"/>
          </a:p>
          <a:p>
            <a:r>
              <a:rPr lang="en-US" dirty="0"/>
              <a:t>What do you think are key features of a balanced assessment system?</a:t>
            </a:r>
          </a:p>
        </p:txBody>
      </p:sp>
      <p:sp>
        <p:nvSpPr>
          <p:cNvPr id="4" name="Rectangle 3"/>
          <p:cNvSpPr/>
          <p:nvPr/>
        </p:nvSpPr>
        <p:spPr>
          <a:xfrm>
            <a:off x="152401" y="84138"/>
            <a:ext cx="4495799" cy="381000"/>
          </a:xfrm>
          <a:prstGeom prst="rect">
            <a:avLst/>
          </a:prstGeom>
        </p:spPr>
        <p:txBody>
          <a:bodyPr wrap="square">
            <a:spAutoFit/>
          </a:bodyPr>
          <a:lstStyle/>
          <a:p>
            <a:r>
              <a:rPr lang="x-none" dirty="0">
                <a:solidFill>
                  <a:srgbClr val="053760"/>
                </a:solidFill>
              </a:rPr>
              <a:t>Session 1</a:t>
            </a:r>
            <a:r>
              <a:rPr lang="en-US" dirty="0">
                <a:solidFill>
                  <a:srgbClr val="053760"/>
                </a:solidFill>
              </a:rPr>
              <a:t>.B</a:t>
            </a:r>
            <a:r>
              <a:rPr lang="x-none" dirty="0">
                <a:solidFill>
                  <a:srgbClr val="053760"/>
                </a:solidFill>
              </a:rPr>
              <a:t>: </a:t>
            </a:r>
            <a:r>
              <a:rPr lang="en-US" dirty="0">
                <a:solidFill>
                  <a:srgbClr val="053760"/>
                </a:solidFill>
              </a:rPr>
              <a:t>Types of </a:t>
            </a:r>
            <a:r>
              <a:rPr lang="x-none" dirty="0">
                <a:solidFill>
                  <a:srgbClr val="053760"/>
                </a:solidFill>
              </a:rPr>
              <a:t>Assessment</a:t>
            </a:r>
          </a:p>
        </p:txBody>
      </p:sp>
    </p:spTree>
    <p:extLst>
      <p:ext uri="{BB962C8B-B14F-4D97-AF65-F5344CB8AC3E}">
        <p14:creationId xmlns:p14="http://schemas.microsoft.com/office/powerpoint/2010/main" val="253536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533400"/>
            <a:ext cx="8001000" cy="1143000"/>
          </a:xfrm>
        </p:spPr>
        <p:txBody>
          <a:bodyPr>
            <a:noAutofit/>
          </a:bodyPr>
          <a:lstStyle/>
          <a:p>
            <a:pPr algn="l"/>
            <a:r>
              <a:rPr lang="en-US" sz="3700" dirty="0">
                <a:solidFill>
                  <a:srgbClr val="063760"/>
                </a:solidFill>
              </a:rPr>
              <a:t>Balanced and Coherent </a:t>
            </a:r>
            <a:br>
              <a:rPr lang="en-US" sz="3700" dirty="0">
                <a:solidFill>
                  <a:srgbClr val="063760"/>
                </a:solidFill>
              </a:rPr>
            </a:br>
            <a:r>
              <a:rPr lang="en-US" sz="3700" dirty="0">
                <a:solidFill>
                  <a:srgbClr val="063760"/>
                </a:solidFill>
              </a:rPr>
              <a:t>Assessment System</a:t>
            </a:r>
          </a:p>
        </p:txBody>
      </p:sp>
      <p:graphicFrame>
        <p:nvGraphicFramePr>
          <p:cNvPr id="6" name="Content Placeholder 3"/>
          <p:cNvGraphicFramePr>
            <a:graphicFrameLocks noGrp="1"/>
          </p:cNvGraphicFramePr>
          <p:nvPr>
            <p:ph sz="half" idx="4294967295"/>
            <p:extLst/>
          </p:nvPr>
        </p:nvGraphicFramePr>
        <p:xfrm>
          <a:off x="2590800" y="2355779"/>
          <a:ext cx="4239986" cy="3587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4191000" y="6200001"/>
            <a:ext cx="4495800" cy="369332"/>
          </a:xfrm>
          <a:prstGeom prst="rect">
            <a:avLst/>
          </a:prstGeom>
          <a:noFill/>
        </p:spPr>
        <p:txBody>
          <a:bodyPr wrap="square" rtlCol="0">
            <a:spAutoFit/>
          </a:bodyPr>
          <a:lstStyle/>
          <a:p>
            <a:r>
              <a:rPr lang="en-US" dirty="0"/>
              <a:t>(</a:t>
            </a:r>
            <a:r>
              <a:rPr lang="en-US" dirty="0" err="1"/>
              <a:t>Abedi</a:t>
            </a:r>
            <a:r>
              <a:rPr lang="en-US" dirty="0"/>
              <a:t> &amp; </a:t>
            </a:r>
            <a:r>
              <a:rPr lang="en-US" dirty="0" err="1"/>
              <a:t>Linquanti</a:t>
            </a:r>
            <a:r>
              <a:rPr lang="en-US" dirty="0"/>
              <a:t>, 2012; </a:t>
            </a:r>
            <a:r>
              <a:rPr lang="en-US" dirty="0" err="1"/>
              <a:t>Linquanti</a:t>
            </a:r>
            <a:r>
              <a:rPr lang="en-US" dirty="0"/>
              <a:t>, 2014)</a:t>
            </a:r>
          </a:p>
        </p:txBody>
      </p:sp>
      <p:sp>
        <p:nvSpPr>
          <p:cNvPr id="10" name="TextBox 9"/>
          <p:cNvSpPr txBox="1"/>
          <p:nvPr/>
        </p:nvSpPr>
        <p:spPr>
          <a:xfrm>
            <a:off x="2286000" y="1676400"/>
            <a:ext cx="4876800" cy="461665"/>
          </a:xfrm>
          <a:prstGeom prst="rect">
            <a:avLst/>
          </a:prstGeom>
          <a:noFill/>
        </p:spPr>
        <p:txBody>
          <a:bodyPr wrap="square" rtlCol="0">
            <a:spAutoFit/>
          </a:bodyPr>
          <a:lstStyle/>
          <a:p>
            <a:pPr algn="ctr"/>
            <a:r>
              <a:rPr lang="en-US" sz="2400" b="1" dirty="0"/>
              <a:t>Importance for teaching and learning</a:t>
            </a:r>
          </a:p>
        </p:txBody>
      </p:sp>
      <p:sp>
        <p:nvSpPr>
          <p:cNvPr id="11" name="TextBox 10"/>
          <p:cNvSpPr txBox="1"/>
          <p:nvPr/>
        </p:nvSpPr>
        <p:spPr>
          <a:xfrm>
            <a:off x="228600" y="228600"/>
            <a:ext cx="3285130" cy="369332"/>
          </a:xfrm>
          <a:prstGeom prst="rect">
            <a:avLst/>
          </a:prstGeom>
          <a:noFill/>
        </p:spPr>
        <p:txBody>
          <a:bodyPr wrap="none" rtlCol="0" anchor="t">
            <a:spAutoFit/>
          </a:bodyPr>
          <a:lstStyle/>
          <a:p>
            <a:r>
              <a:rPr lang="x-none" dirty="0">
                <a:solidFill>
                  <a:srgbClr val="053760"/>
                </a:solidFill>
              </a:rPr>
              <a:t>Session 1</a:t>
            </a:r>
            <a:r>
              <a:rPr lang="en-US" dirty="0">
                <a:solidFill>
                  <a:srgbClr val="053760"/>
                </a:solidFill>
              </a:rPr>
              <a:t>.B</a:t>
            </a:r>
            <a:r>
              <a:rPr lang="x-none" dirty="0">
                <a:solidFill>
                  <a:srgbClr val="053760"/>
                </a:solidFill>
              </a:rPr>
              <a:t>: </a:t>
            </a:r>
            <a:r>
              <a:rPr lang="en-US" dirty="0">
                <a:solidFill>
                  <a:srgbClr val="053760"/>
                </a:solidFill>
              </a:rPr>
              <a:t>Types of </a:t>
            </a:r>
            <a:r>
              <a:rPr lang="x-none" dirty="0">
                <a:solidFill>
                  <a:srgbClr val="053760"/>
                </a:solidFill>
              </a:rPr>
              <a:t>Assessment</a:t>
            </a:r>
          </a:p>
        </p:txBody>
      </p:sp>
    </p:spTree>
    <p:extLst>
      <p:ext uri="{BB962C8B-B14F-4D97-AF65-F5344CB8AC3E}">
        <p14:creationId xmlns:p14="http://schemas.microsoft.com/office/powerpoint/2010/main" val="895413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cs typeface="Arial" pitchFamily="34" charset="0"/>
              </a:rPr>
              <a:t>Assessment Cycles and </a:t>
            </a:r>
            <a:r>
              <a:rPr lang="en-US" dirty="0" smtClean="0">
                <a:cs typeface="Arial" pitchFamily="34" charset="0"/>
              </a:rPr>
              <a:t>Levels of Information</a:t>
            </a:r>
            <a:endParaRPr lang="en-US" dirty="0">
              <a:cs typeface="Arial" pitchFamily="34" charset="0"/>
            </a:endParaRPr>
          </a:p>
        </p:txBody>
      </p:sp>
      <p:sp>
        <p:nvSpPr>
          <p:cNvPr id="15" name="TextBox 14"/>
          <p:cNvSpPr txBox="1"/>
          <p:nvPr/>
        </p:nvSpPr>
        <p:spPr>
          <a:xfrm>
            <a:off x="356115" y="4254346"/>
            <a:ext cx="3301485" cy="461665"/>
          </a:xfrm>
          <a:prstGeom prst="rect">
            <a:avLst/>
          </a:prstGeom>
          <a:noFill/>
        </p:spPr>
        <p:txBody>
          <a:bodyPr wrap="square" rtlCol="0">
            <a:spAutoFit/>
          </a:bodyPr>
          <a:lstStyle/>
          <a:p>
            <a:pPr algn="r"/>
            <a:r>
              <a:rPr lang="en-US" sz="1200" dirty="0">
                <a:solidFill>
                  <a:schemeClr val="tx2">
                    <a:lumMod val="50000"/>
                  </a:schemeClr>
                </a:solidFill>
                <a:latin typeface="+mj-lt"/>
                <a:cs typeface="Arial" pitchFamily="34" charset="0"/>
              </a:rPr>
              <a:t>(CDE ELA/ELD Curriculum Framework, 2014 p. 826.  Adapted from Herman &amp; Heritage, 2007)</a:t>
            </a:r>
          </a:p>
        </p:txBody>
      </p:sp>
      <p:sp>
        <p:nvSpPr>
          <p:cNvPr id="11" name="TextBox 10"/>
          <p:cNvSpPr txBox="1"/>
          <p:nvPr/>
        </p:nvSpPr>
        <p:spPr>
          <a:xfrm>
            <a:off x="228600" y="228600"/>
            <a:ext cx="3285130" cy="646331"/>
          </a:xfrm>
          <a:prstGeom prst="rect">
            <a:avLst/>
          </a:prstGeom>
          <a:noFill/>
        </p:spPr>
        <p:txBody>
          <a:bodyPr wrap="none" rtlCol="0">
            <a:spAutoFit/>
          </a:bodyPr>
          <a:lstStyle/>
          <a:p>
            <a:r>
              <a:rPr lang="x-none" dirty="0">
                <a:solidFill>
                  <a:srgbClr val="053760"/>
                </a:solidFill>
              </a:rPr>
              <a:t>Session 1</a:t>
            </a:r>
            <a:r>
              <a:rPr lang="en-US" dirty="0">
                <a:solidFill>
                  <a:srgbClr val="053760"/>
                </a:solidFill>
              </a:rPr>
              <a:t>.B</a:t>
            </a:r>
            <a:r>
              <a:rPr lang="x-none" dirty="0">
                <a:solidFill>
                  <a:srgbClr val="053760"/>
                </a:solidFill>
              </a:rPr>
              <a:t>: </a:t>
            </a:r>
            <a:r>
              <a:rPr lang="en-US" dirty="0">
                <a:solidFill>
                  <a:srgbClr val="053760"/>
                </a:solidFill>
              </a:rPr>
              <a:t>Types of </a:t>
            </a:r>
            <a:r>
              <a:rPr lang="x-none" dirty="0">
                <a:solidFill>
                  <a:srgbClr val="053760"/>
                </a:solidFill>
              </a:rPr>
              <a:t>Assessment</a:t>
            </a:r>
          </a:p>
          <a:p>
            <a:endParaRPr lang="en-US" dirty="0"/>
          </a:p>
        </p:txBody>
      </p:sp>
      <p:pic>
        <p:nvPicPr>
          <p:cNvPr id="17" name="Picture 16"/>
          <p:cNvPicPr>
            <a:picLocks noChangeAspect="1"/>
          </p:cNvPicPr>
          <p:nvPr/>
        </p:nvPicPr>
        <p:blipFill>
          <a:blip r:embed="rId3" cstate="print"/>
          <a:stretch>
            <a:fillRect/>
          </a:stretch>
        </p:blipFill>
        <p:spPr>
          <a:xfrm>
            <a:off x="477104" y="1678180"/>
            <a:ext cx="4322312" cy="2277468"/>
          </a:xfrm>
          <a:prstGeom prst="rect">
            <a:avLst/>
          </a:prstGeom>
        </p:spPr>
      </p:pic>
      <p:sp>
        <p:nvSpPr>
          <p:cNvPr id="18" name="TextBox 17"/>
          <p:cNvSpPr txBox="1"/>
          <p:nvPr/>
        </p:nvSpPr>
        <p:spPr>
          <a:xfrm>
            <a:off x="372979" y="3940239"/>
            <a:ext cx="3838481" cy="369332"/>
          </a:xfrm>
          <a:prstGeom prst="rect">
            <a:avLst/>
          </a:prstGeom>
          <a:noFill/>
        </p:spPr>
        <p:txBody>
          <a:bodyPr wrap="square" rtlCol="0">
            <a:spAutoFit/>
          </a:bodyPr>
          <a:lstStyle/>
          <a:p>
            <a:r>
              <a:rPr lang="en-US" sz="1600" kern="0" dirty="0">
                <a:solidFill>
                  <a:sysClr val="windowText" lastClr="000000"/>
                </a:solidFill>
                <a:latin typeface="Arial" panose="020B0604020202020204" pitchFamily="34" charset="0"/>
                <a:cs typeface="Arial" panose="020B0604020202020204" pitchFamily="34" charset="0"/>
              </a:rPr>
              <a:t>“</a:t>
            </a:r>
            <a:r>
              <a:rPr lang="en-US" kern="0" dirty="0">
                <a:solidFill>
                  <a:sysClr val="windowText" lastClr="000000"/>
                </a:solidFill>
                <a:latin typeface="Arial" panose="020B0604020202020204" pitchFamily="34" charset="0"/>
                <a:cs typeface="Arial" panose="020B0604020202020204" pitchFamily="34" charset="0"/>
              </a:rPr>
              <a:t>Grain size” of standards assessed</a:t>
            </a:r>
          </a:p>
        </p:txBody>
      </p:sp>
      <p:grpSp>
        <p:nvGrpSpPr>
          <p:cNvPr id="19" name="Group 18"/>
          <p:cNvGrpSpPr/>
          <p:nvPr/>
        </p:nvGrpSpPr>
        <p:grpSpPr>
          <a:xfrm>
            <a:off x="4211461" y="3306688"/>
            <a:ext cx="4126786" cy="2252139"/>
            <a:chOff x="4780055" y="3788231"/>
            <a:chExt cx="4365906" cy="2258008"/>
          </a:xfrm>
        </p:grpSpPr>
        <p:sp>
          <p:nvSpPr>
            <p:cNvPr id="20" name="Rectangle 19"/>
            <p:cNvSpPr/>
            <p:nvPr/>
          </p:nvSpPr>
          <p:spPr>
            <a:xfrm>
              <a:off x="4797895" y="3788231"/>
              <a:ext cx="4348066" cy="2258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kern="0" dirty="0">
                <a:solidFill>
                  <a:sysClr val="windowText" lastClr="000000"/>
                </a:solidFill>
              </a:endParaRPr>
            </a:p>
          </p:txBody>
        </p:sp>
        <p:pic>
          <p:nvPicPr>
            <p:cNvPr id="21" name="Picture 4" descr="Deb's Graphic.g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835525" y="3911600"/>
              <a:ext cx="4308475"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4780055" y="5470667"/>
              <a:ext cx="1524000" cy="492443"/>
            </a:xfrm>
            <a:prstGeom prst="rect">
              <a:avLst/>
            </a:prstGeom>
            <a:noFill/>
          </p:spPr>
          <p:txBody>
            <a:bodyPr wrap="square" rtlCol="0">
              <a:spAutoFit/>
            </a:bodyPr>
            <a:lstStyle/>
            <a:p>
              <a:pPr algn="ctr"/>
              <a:r>
                <a:rPr lang="en-US" sz="900" b="1" kern="0" dirty="0">
                  <a:solidFill>
                    <a:sysClr val="windowText" lastClr="000000"/>
                  </a:solidFill>
                  <a:latin typeface="+mj-lt"/>
                  <a:ea typeface="Verdana" panose="020B0604030504040204" pitchFamily="34" charset="0"/>
                  <a:cs typeface="Verdana" panose="020B0604030504040204" pitchFamily="34" charset="0"/>
                </a:rPr>
                <a:t>Classroom</a:t>
              </a:r>
            </a:p>
            <a:p>
              <a:pPr algn="ctr"/>
              <a:r>
                <a:rPr lang="en-US" sz="900" b="1" kern="0" dirty="0">
                  <a:solidFill>
                    <a:sysClr val="windowText" lastClr="000000"/>
                  </a:solidFill>
                  <a:latin typeface="+mj-lt"/>
                  <a:ea typeface="Verdana" panose="020B0604030504040204" pitchFamily="34" charset="0"/>
                  <a:cs typeface="Verdana" panose="020B0604030504040204" pitchFamily="34" charset="0"/>
                </a:rPr>
                <a:t>Formative</a:t>
              </a:r>
            </a:p>
          </p:txBody>
        </p:sp>
        <p:sp>
          <p:nvSpPr>
            <p:cNvPr id="23" name="TextBox 22"/>
            <p:cNvSpPr txBox="1"/>
            <p:nvPr/>
          </p:nvSpPr>
          <p:spPr>
            <a:xfrm>
              <a:off x="7116676" y="5085186"/>
              <a:ext cx="1189124" cy="492443"/>
            </a:xfrm>
            <a:prstGeom prst="rect">
              <a:avLst/>
            </a:prstGeom>
            <a:noFill/>
          </p:spPr>
          <p:txBody>
            <a:bodyPr wrap="square" rtlCol="0">
              <a:spAutoFit/>
            </a:bodyPr>
            <a:lstStyle/>
            <a:p>
              <a:pPr algn="ctr"/>
              <a:r>
                <a:rPr lang="en-US" sz="900" b="1" kern="0" dirty="0">
                  <a:solidFill>
                    <a:sysClr val="windowText" lastClr="000000"/>
                  </a:solidFill>
                  <a:latin typeface="+mj-lt"/>
                  <a:ea typeface="Verdana" panose="020B0604030504040204" pitchFamily="34" charset="0"/>
                  <a:cs typeface="Verdana" panose="020B0604030504040204" pitchFamily="34" charset="0"/>
                </a:rPr>
                <a:t>Statewide Summative</a:t>
              </a:r>
            </a:p>
          </p:txBody>
        </p:sp>
      </p:grpSp>
      <p:sp>
        <p:nvSpPr>
          <p:cNvPr id="24" name="TextBox 23"/>
          <p:cNvSpPr txBox="1"/>
          <p:nvPr/>
        </p:nvSpPr>
        <p:spPr>
          <a:xfrm>
            <a:off x="4247670" y="5560939"/>
            <a:ext cx="3861613" cy="369332"/>
          </a:xfrm>
          <a:prstGeom prst="rect">
            <a:avLst/>
          </a:prstGeom>
          <a:noFill/>
        </p:spPr>
        <p:txBody>
          <a:bodyPr wrap="square" rtlCol="0">
            <a:spAutoFit/>
          </a:bodyPr>
          <a:lstStyle/>
          <a:p>
            <a:r>
              <a:rPr lang="en-US" kern="0" dirty="0">
                <a:solidFill>
                  <a:sysClr val="windowText" lastClr="000000"/>
                </a:solidFill>
                <a:latin typeface="Arial" panose="020B0604020202020204" pitchFamily="34" charset="0"/>
                <a:cs typeface="Arial" panose="020B0604020202020204" pitchFamily="34" charset="0"/>
              </a:rPr>
              <a:t>Immediacy of actionable information</a:t>
            </a:r>
          </a:p>
        </p:txBody>
      </p:sp>
      <p:sp>
        <p:nvSpPr>
          <p:cNvPr id="25" name="Slide Number Placeholder 2"/>
          <p:cNvSpPr>
            <a:spLocks noGrp="1"/>
          </p:cNvSpPr>
          <p:nvPr>
            <p:ph type="sldNum" sz="quarter" idx="11"/>
          </p:nvPr>
        </p:nvSpPr>
        <p:spPr>
          <a:xfrm>
            <a:off x="0" y="0"/>
            <a:ext cx="0" cy="0"/>
          </a:xfrm>
        </p:spPr>
        <p:txBody>
          <a:bodyPr/>
          <a:lstStyle/>
          <a:p>
            <a:endParaRPr lang="en-US" kern="0" dirty="0">
              <a:solidFill>
                <a:sysClr val="windowText" lastClr="000000"/>
              </a:solidFill>
            </a:endParaRPr>
          </a:p>
        </p:txBody>
      </p:sp>
      <p:sp>
        <p:nvSpPr>
          <p:cNvPr id="26" name="TextBox 25"/>
          <p:cNvSpPr txBox="1"/>
          <p:nvPr/>
        </p:nvSpPr>
        <p:spPr>
          <a:xfrm>
            <a:off x="8571155" y="6327195"/>
            <a:ext cx="467958" cy="307777"/>
          </a:xfrm>
          <a:prstGeom prst="rect">
            <a:avLst/>
          </a:prstGeom>
          <a:noFill/>
        </p:spPr>
        <p:txBody>
          <a:bodyPr wrap="square" rtlCol="0">
            <a:spAutoFit/>
          </a:bodyPr>
          <a:lstStyle/>
          <a:p>
            <a:fld id="{AD2DE8E6-4262-41A9-A46C-1E706DB6E31C}" type="slidenum">
              <a:rPr lang="en-US" sz="1400" smtClean="0">
                <a:solidFill>
                  <a:srgbClr val="002060"/>
                </a:solidFill>
                <a:latin typeface="Arial" panose="020B0604020202020204" pitchFamily="34" charset="0"/>
                <a:cs typeface="Arial" panose="020B0604020202020204" pitchFamily="34" charset="0"/>
              </a:rPr>
              <a:t>19</a:t>
            </a:fld>
            <a:endParaRPr lang="en-US"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332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772400" cy="1524000"/>
          </a:xfrm>
        </p:spPr>
        <p:txBody>
          <a:bodyPr>
            <a:normAutofit/>
          </a:bodyPr>
          <a:lstStyle/>
          <a:p>
            <a:r>
              <a:rPr lang="en-US" dirty="0">
                <a:solidFill>
                  <a:srgbClr val="053760"/>
                </a:solidFill>
              </a:rPr>
              <a:t>Session 1.A: </a:t>
            </a:r>
            <a:br>
              <a:rPr lang="en-US" dirty="0">
                <a:solidFill>
                  <a:srgbClr val="053760"/>
                </a:solidFill>
              </a:rPr>
            </a:br>
            <a:r>
              <a:rPr lang="en-US" dirty="0">
                <a:solidFill>
                  <a:srgbClr val="053760"/>
                </a:solidFill>
              </a:rPr>
              <a:t>Orientation and Purpose Setting</a:t>
            </a:r>
          </a:p>
        </p:txBody>
      </p:sp>
      <p:sp>
        <p:nvSpPr>
          <p:cNvPr id="3" name="Subtitle 2"/>
          <p:cNvSpPr>
            <a:spLocks noGrp="1"/>
          </p:cNvSpPr>
          <p:nvPr>
            <p:ph type="subTitle" idx="1"/>
          </p:nvPr>
        </p:nvSpPr>
        <p:spPr>
          <a:xfrm>
            <a:off x="419100" y="2971800"/>
            <a:ext cx="8305800" cy="1371600"/>
          </a:xfrm>
        </p:spPr>
        <p:txBody>
          <a:bodyPr>
            <a:noAutofit/>
          </a:bodyPr>
          <a:lstStyle/>
          <a:p>
            <a:endParaRPr lang="en-US" sz="3600" dirty="0"/>
          </a:p>
        </p:txBody>
      </p:sp>
      <p:sp>
        <p:nvSpPr>
          <p:cNvPr id="4" name="Slide Number Placeholder 3"/>
          <p:cNvSpPr>
            <a:spLocks noGrp="1"/>
          </p:cNvSpPr>
          <p:nvPr>
            <p:ph type="sldNum" sz="quarter" idx="12"/>
          </p:nvPr>
        </p:nvSpPr>
        <p:spPr/>
        <p:txBody>
          <a:bodyPr/>
          <a:lstStyle/>
          <a:p>
            <a:fld id="{8E81FCBC-12BC-47C8-BE87-B3BC886BF939}" type="slidenum">
              <a:rPr lang="en-US" smtClean="0"/>
              <a:pPr/>
              <a:t>2</a:t>
            </a:fld>
            <a:endParaRPr lang="en-US"/>
          </a:p>
        </p:txBody>
      </p:sp>
    </p:spTree>
    <p:extLst>
      <p:ext uri="{BB962C8B-B14F-4D97-AF65-F5344CB8AC3E}">
        <p14:creationId xmlns:p14="http://schemas.microsoft.com/office/powerpoint/2010/main" val="1137483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609600"/>
            <a:ext cx="8382000" cy="914400"/>
          </a:xfrm>
          <a:prstGeom prst="rect">
            <a:avLst/>
          </a:prstGeom>
        </p:spPr>
        <p:txBody>
          <a:bodyPr vert="horz" lIns="0" tIns="0" rIns="0" bIns="0" rtlCol="0" anchor="t" anchorCtr="0">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4000" noProof="0" dirty="0">
                <a:solidFill>
                  <a:srgbClr val="063760"/>
                </a:solidFill>
                <a:latin typeface="+mj-lt"/>
                <a:ea typeface="+mj-ea"/>
                <a:cs typeface="Georgia"/>
              </a:rPr>
              <a:t>How Does Assessment Support Teaching and Learning?</a:t>
            </a:r>
            <a:endParaRPr kumimoji="0" lang="en-US" sz="4000" i="0" u="none" strike="noStrike" kern="1200" spc="0" normalizeH="0" noProof="0" dirty="0">
              <a:ln>
                <a:noFill/>
              </a:ln>
              <a:solidFill>
                <a:srgbClr val="063760"/>
              </a:solidFill>
              <a:effectLst/>
              <a:uLnTx/>
              <a:uFillTx/>
              <a:latin typeface="+mj-lt"/>
              <a:ea typeface="+mj-ea"/>
              <a:cs typeface="Georgia"/>
            </a:endParaRPr>
          </a:p>
        </p:txBody>
      </p:sp>
      <p:sp>
        <p:nvSpPr>
          <p:cNvPr id="6" name="Content Placeholder 2"/>
          <p:cNvSpPr txBox="1">
            <a:spLocks/>
          </p:cNvSpPr>
          <p:nvPr/>
        </p:nvSpPr>
        <p:spPr>
          <a:xfrm>
            <a:off x="457200" y="2133600"/>
            <a:ext cx="8153400" cy="3962400"/>
          </a:xfrm>
          <a:prstGeom prst="rect">
            <a:avLst/>
          </a:prstGeom>
        </p:spPr>
        <p:txBody>
          <a:bodyPr>
            <a:normAutofit/>
          </a:bodyPr>
          <a:lstStyle/>
          <a:p>
            <a:pPr marL="457200" indent="-457200" defTabSz="457200">
              <a:spcBef>
                <a:spcPts val="1152"/>
              </a:spcBef>
              <a:spcAft>
                <a:spcPts val="600"/>
              </a:spcAft>
              <a:buClr>
                <a:srgbClr val="002060"/>
              </a:buClr>
              <a:buSzPct val="110000"/>
              <a:buFont typeface="Arial" charset="0"/>
              <a:buChar char="•"/>
              <a:defRPr/>
            </a:pPr>
            <a:r>
              <a:rPr lang="en-US" sz="2600" dirty="0">
                <a:cs typeface="Arial" pitchFamily="34" charset="0"/>
              </a:rPr>
              <a:t>T</a:t>
            </a:r>
            <a:r>
              <a:rPr kumimoji="0" lang="en-US" sz="2600" i="0" u="none" strike="noStrike" kern="1200" cap="none" spc="0" normalizeH="0" baseline="0" noProof="0" dirty="0" err="1">
                <a:ln>
                  <a:noFill/>
                </a:ln>
                <a:effectLst/>
                <a:uLnTx/>
                <a:uFillTx/>
                <a:cs typeface="Arial" pitchFamily="34" charset="0"/>
              </a:rPr>
              <a:t>ake</a:t>
            </a:r>
            <a:r>
              <a:rPr kumimoji="0" lang="en-US" sz="2600" i="0" u="none" strike="noStrike" kern="1200" cap="none" spc="0" normalizeH="0" noProof="0" dirty="0">
                <a:ln>
                  <a:noFill/>
                </a:ln>
                <a:effectLst/>
                <a:uLnTx/>
                <a:uFillTx/>
                <a:cs typeface="Arial" pitchFamily="34" charset="0"/>
              </a:rPr>
              <a:t> a moment to capture your thinking about how different assessments inform teaching and learning in Handout 1.1: Types of Assessment Organizer.</a:t>
            </a:r>
          </a:p>
          <a:p>
            <a:pPr marL="457200" indent="-457200" defTabSz="457200">
              <a:spcBef>
                <a:spcPts val="1152"/>
              </a:spcBef>
              <a:spcAft>
                <a:spcPts val="600"/>
              </a:spcAft>
              <a:buClr>
                <a:srgbClr val="002060"/>
              </a:buClr>
              <a:buSzPct val="110000"/>
              <a:buFont typeface="Arial" charset="0"/>
              <a:buChar char="•"/>
              <a:defRPr/>
            </a:pPr>
            <a:r>
              <a:rPr lang="en-US" sz="2600" dirty="0">
                <a:cs typeface="Arial" pitchFamily="34" charset="0"/>
              </a:rPr>
              <a:t>For reference, consider Handout 1.2: Types and Uses of Assessments within Assessment Cycles, and Handout 1.3: Overview of Major Assessment Types in Standards-Based Instruction.</a:t>
            </a:r>
          </a:p>
        </p:txBody>
      </p:sp>
      <p:pic>
        <p:nvPicPr>
          <p:cNvPr id="7" name="Picture 6" descr="Image_ELA_PPt.jpg"/>
          <p:cNvPicPr>
            <a:picLocks noChangeAspect="1"/>
          </p:cNvPicPr>
          <p:nvPr/>
        </p:nvPicPr>
        <p:blipFill>
          <a:blip r:embed="rId3" cstate="print"/>
          <a:stretch>
            <a:fillRect/>
          </a:stretch>
        </p:blipFill>
        <p:spPr>
          <a:xfrm>
            <a:off x="6477000" y="4809172"/>
            <a:ext cx="1965960" cy="1310640"/>
          </a:xfrm>
          <a:prstGeom prst="rect">
            <a:avLst/>
          </a:prstGeom>
        </p:spPr>
      </p:pic>
      <p:sp>
        <p:nvSpPr>
          <p:cNvPr id="9" name="TextBox 8"/>
          <p:cNvSpPr txBox="1"/>
          <p:nvPr/>
        </p:nvSpPr>
        <p:spPr>
          <a:xfrm>
            <a:off x="228600" y="228600"/>
            <a:ext cx="3285130" cy="646331"/>
          </a:xfrm>
          <a:prstGeom prst="rect">
            <a:avLst/>
          </a:prstGeom>
          <a:noFill/>
        </p:spPr>
        <p:txBody>
          <a:bodyPr wrap="none" rtlCol="0">
            <a:spAutoFit/>
          </a:bodyPr>
          <a:lstStyle/>
          <a:p>
            <a:r>
              <a:rPr lang="x-none" dirty="0">
                <a:solidFill>
                  <a:srgbClr val="053760"/>
                </a:solidFill>
              </a:rPr>
              <a:t>Session 1</a:t>
            </a:r>
            <a:r>
              <a:rPr lang="en-US" dirty="0">
                <a:solidFill>
                  <a:srgbClr val="053760"/>
                </a:solidFill>
              </a:rPr>
              <a:t>.B</a:t>
            </a:r>
            <a:r>
              <a:rPr lang="x-none" dirty="0">
                <a:solidFill>
                  <a:srgbClr val="053760"/>
                </a:solidFill>
              </a:rPr>
              <a:t>: </a:t>
            </a:r>
            <a:r>
              <a:rPr lang="en-US" dirty="0">
                <a:solidFill>
                  <a:srgbClr val="053760"/>
                </a:solidFill>
              </a:rPr>
              <a:t>Types of </a:t>
            </a:r>
            <a:r>
              <a:rPr lang="x-none" dirty="0">
                <a:solidFill>
                  <a:srgbClr val="053760"/>
                </a:solidFill>
              </a:rPr>
              <a:t>Assessment</a:t>
            </a:r>
          </a:p>
          <a:p>
            <a:endParaRPr lang="en-US" dirty="0"/>
          </a:p>
        </p:txBody>
      </p:sp>
    </p:spTree>
    <p:extLst>
      <p:ext uri="{BB962C8B-B14F-4D97-AF65-F5344CB8AC3E}">
        <p14:creationId xmlns:p14="http://schemas.microsoft.com/office/powerpoint/2010/main" val="240701065"/>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772400" cy="1524000"/>
          </a:xfrm>
        </p:spPr>
        <p:txBody>
          <a:bodyPr>
            <a:normAutofit/>
          </a:bodyPr>
          <a:lstStyle/>
          <a:p>
            <a:r>
              <a:rPr lang="en-US" dirty="0">
                <a:solidFill>
                  <a:srgbClr val="053760"/>
                </a:solidFill>
              </a:rPr>
              <a:t>Session 1.C: </a:t>
            </a:r>
            <a:br>
              <a:rPr lang="en-US" dirty="0">
                <a:solidFill>
                  <a:srgbClr val="053760"/>
                </a:solidFill>
              </a:rPr>
            </a:br>
            <a:r>
              <a:rPr lang="en-US" dirty="0">
                <a:solidFill>
                  <a:srgbClr val="053760"/>
                </a:solidFill>
              </a:rPr>
              <a:t>Performance Assessment</a:t>
            </a:r>
          </a:p>
        </p:txBody>
      </p:sp>
      <p:sp>
        <p:nvSpPr>
          <p:cNvPr id="3" name="Subtitle 2"/>
          <p:cNvSpPr>
            <a:spLocks noGrp="1"/>
          </p:cNvSpPr>
          <p:nvPr>
            <p:ph type="subTitle" idx="1"/>
          </p:nvPr>
        </p:nvSpPr>
        <p:spPr>
          <a:xfrm>
            <a:off x="419100" y="2971800"/>
            <a:ext cx="8305800" cy="1371600"/>
          </a:xfrm>
        </p:spPr>
        <p:txBody>
          <a:bodyPr>
            <a:noAutofit/>
          </a:bodyPr>
          <a:lstStyle/>
          <a:p>
            <a:endParaRPr lang="en-US" sz="3600" dirty="0"/>
          </a:p>
        </p:txBody>
      </p:sp>
      <p:sp>
        <p:nvSpPr>
          <p:cNvPr id="4" name="Slide Number Placeholder 3"/>
          <p:cNvSpPr>
            <a:spLocks noGrp="1"/>
          </p:cNvSpPr>
          <p:nvPr>
            <p:ph type="sldNum" sz="quarter" idx="12"/>
          </p:nvPr>
        </p:nvSpPr>
        <p:spPr/>
        <p:txBody>
          <a:bodyPr/>
          <a:lstStyle/>
          <a:p>
            <a:fld id="{8E81FCBC-12BC-47C8-BE87-B3BC886BF939}" type="slidenum">
              <a:rPr lang="en-US" smtClean="0"/>
              <a:pPr/>
              <a:t>21</a:t>
            </a:fld>
            <a:endParaRPr lang="en-US"/>
          </a:p>
        </p:txBody>
      </p:sp>
    </p:spTree>
    <p:extLst>
      <p:ext uri="{BB962C8B-B14F-4D97-AF65-F5344CB8AC3E}">
        <p14:creationId xmlns:p14="http://schemas.microsoft.com/office/powerpoint/2010/main" val="1489933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lstStyle/>
          <a:p>
            <a:r>
              <a:rPr lang="en-US" dirty="0"/>
              <a:t>Item Types</a:t>
            </a:r>
          </a:p>
        </p:txBody>
      </p:sp>
      <p:sp>
        <p:nvSpPr>
          <p:cNvPr id="3" name="Content Placeholder 2"/>
          <p:cNvSpPr>
            <a:spLocks noGrp="1"/>
          </p:cNvSpPr>
          <p:nvPr>
            <p:ph idx="1"/>
          </p:nvPr>
        </p:nvSpPr>
        <p:spPr>
          <a:xfrm>
            <a:off x="457200" y="1485900"/>
            <a:ext cx="8229600" cy="4114800"/>
          </a:xfrm>
        </p:spPr>
        <p:txBody>
          <a:bodyPr>
            <a:normAutofit/>
          </a:bodyPr>
          <a:lstStyle/>
          <a:p>
            <a:r>
              <a:rPr lang="en-US" dirty="0"/>
              <a:t>Different item types elicit different information about student learning from students and can be used for different purposes:</a:t>
            </a:r>
          </a:p>
          <a:p>
            <a:pPr lvl="1"/>
            <a:r>
              <a:rPr lang="en-US" dirty="0"/>
              <a:t>Selected response</a:t>
            </a:r>
          </a:p>
          <a:p>
            <a:pPr lvl="1"/>
            <a:r>
              <a:rPr lang="en-US" dirty="0"/>
              <a:t>Constructed response</a:t>
            </a:r>
          </a:p>
          <a:p>
            <a:pPr lvl="1"/>
            <a:r>
              <a:rPr lang="en-US" dirty="0"/>
              <a:t>Standardized performance tasks</a:t>
            </a:r>
          </a:p>
          <a:p>
            <a:pPr lvl="1"/>
            <a:r>
              <a:rPr lang="en-US" dirty="0"/>
              <a:t>Curriculum-embedded performance tasks </a:t>
            </a:r>
          </a:p>
          <a:p>
            <a:pPr lvl="1"/>
            <a:endParaRPr lang="en-US" dirty="0"/>
          </a:p>
        </p:txBody>
      </p:sp>
      <p:sp>
        <p:nvSpPr>
          <p:cNvPr id="4" name="TextBox 3"/>
          <p:cNvSpPr txBox="1"/>
          <p:nvPr/>
        </p:nvSpPr>
        <p:spPr>
          <a:xfrm>
            <a:off x="457200" y="210234"/>
            <a:ext cx="4419600" cy="369332"/>
          </a:xfrm>
          <a:prstGeom prst="rect">
            <a:avLst/>
          </a:prstGeom>
          <a:noFill/>
        </p:spPr>
        <p:txBody>
          <a:bodyPr wrap="square" rtlCol="0">
            <a:spAutoFit/>
          </a:bodyPr>
          <a:lstStyle/>
          <a:p>
            <a:r>
              <a:rPr lang="x-none" dirty="0">
                <a:solidFill>
                  <a:srgbClr val="053760"/>
                </a:solidFill>
              </a:rPr>
              <a:t>Session 1</a:t>
            </a:r>
            <a:r>
              <a:rPr lang="en-US" dirty="0">
                <a:solidFill>
                  <a:srgbClr val="053760"/>
                </a:solidFill>
              </a:rPr>
              <a:t>.C</a:t>
            </a:r>
            <a:r>
              <a:rPr lang="x-none" dirty="0">
                <a:solidFill>
                  <a:srgbClr val="053760"/>
                </a:solidFill>
              </a:rPr>
              <a:t>: </a:t>
            </a:r>
            <a:r>
              <a:rPr lang="en-US" dirty="0">
                <a:solidFill>
                  <a:srgbClr val="053760"/>
                </a:solidFill>
              </a:rPr>
              <a:t>Performance Assessment</a:t>
            </a:r>
            <a:endParaRPr lang="x-none" dirty="0">
              <a:solidFill>
                <a:srgbClr val="053760"/>
              </a:solidFill>
            </a:endParaRPr>
          </a:p>
        </p:txBody>
      </p:sp>
    </p:spTree>
    <p:extLst>
      <p:ext uri="{BB962C8B-B14F-4D97-AF65-F5344CB8AC3E}">
        <p14:creationId xmlns:p14="http://schemas.microsoft.com/office/powerpoint/2010/main" val="464639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285608" cy="6858000"/>
          </a:xfrm>
        </p:spPr>
      </p:pic>
    </p:spTree>
    <p:extLst>
      <p:ext uri="{BB962C8B-B14F-4D97-AF65-F5344CB8AC3E}">
        <p14:creationId xmlns:p14="http://schemas.microsoft.com/office/powerpoint/2010/main" val="731657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3700" dirty="0"/>
              <a:t>The Smarter Balanced</a:t>
            </a:r>
            <a:br>
              <a:rPr lang="en-US" sz="3700" dirty="0"/>
            </a:br>
            <a:r>
              <a:rPr lang="en-US" sz="3700" dirty="0"/>
              <a:t> Assessment System </a:t>
            </a:r>
          </a:p>
        </p:txBody>
      </p:sp>
      <p:sp>
        <p:nvSpPr>
          <p:cNvPr id="7" name="Action Button: Movie 6">
            <a:hlinkClick r:id="" action="ppaction://noaction" highlightClick="1"/>
          </p:cNvPr>
          <p:cNvSpPr/>
          <p:nvPr/>
        </p:nvSpPr>
        <p:spPr>
          <a:xfrm>
            <a:off x="8001000" y="5867400"/>
            <a:ext cx="762000" cy="685800"/>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pic>
        <p:nvPicPr>
          <p:cNvPr id="6" name="Picture 5" descr="interactive graphic.png"/>
          <p:cNvPicPr>
            <a:picLocks noChangeAspect="1"/>
          </p:cNvPicPr>
          <p:nvPr/>
        </p:nvPicPr>
        <p:blipFill>
          <a:blip r:embed="rId3" cstate="print"/>
          <a:stretch>
            <a:fillRect/>
          </a:stretch>
        </p:blipFill>
        <p:spPr>
          <a:xfrm>
            <a:off x="0" y="1447800"/>
            <a:ext cx="9144000" cy="4495800"/>
          </a:xfrm>
          <a:prstGeom prst="rect">
            <a:avLst/>
          </a:prstGeom>
        </p:spPr>
      </p:pic>
    </p:spTree>
    <p:extLst>
      <p:ext uri="{BB962C8B-B14F-4D97-AF65-F5344CB8AC3E}">
        <p14:creationId xmlns:p14="http://schemas.microsoft.com/office/powerpoint/2010/main" val="732566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326" y="497644"/>
            <a:ext cx="8229600" cy="914400"/>
          </a:xfrm>
        </p:spPr>
        <p:txBody>
          <a:bodyPr/>
          <a:lstStyle/>
          <a:p>
            <a:r>
              <a:rPr lang="en-US" dirty="0">
                <a:cs typeface="Georgia"/>
              </a:rPr>
              <a:t>Why Performance Tasks?</a:t>
            </a:r>
          </a:p>
        </p:txBody>
      </p:sp>
      <p:sp>
        <p:nvSpPr>
          <p:cNvPr id="4" name="Content Placeholder 2"/>
          <p:cNvSpPr>
            <a:spLocks noGrp="1"/>
          </p:cNvSpPr>
          <p:nvPr>
            <p:ph idx="1"/>
          </p:nvPr>
        </p:nvSpPr>
        <p:spPr>
          <a:xfrm>
            <a:off x="457200" y="1828800"/>
            <a:ext cx="8229600" cy="3749040"/>
          </a:xfrm>
        </p:spPr>
        <p:txBody>
          <a:bodyPr>
            <a:normAutofit/>
          </a:bodyPr>
          <a:lstStyle/>
          <a:p>
            <a:pPr marL="109728" indent="0">
              <a:buNone/>
            </a:pPr>
            <a:r>
              <a:rPr lang="en-US" b="1" dirty="0">
                <a:solidFill>
                  <a:srgbClr val="063760"/>
                </a:solidFill>
                <a:cs typeface="Georgia"/>
              </a:rPr>
              <a:t>READ: </a:t>
            </a:r>
            <a:r>
              <a:rPr lang="en-US" dirty="0">
                <a:cs typeface="Georgia"/>
              </a:rPr>
              <a:t>“Role of Smarter Balanced Performance Tasks” (Handout 1.4 in your booklet).</a:t>
            </a:r>
            <a:endParaRPr lang="en-US" sz="4000" b="1" dirty="0">
              <a:solidFill>
                <a:srgbClr val="4C7C8B"/>
              </a:solidFill>
              <a:latin typeface="Georgia"/>
              <a:cs typeface="Georgia"/>
            </a:endParaRPr>
          </a:p>
          <a:p>
            <a:pPr marL="109728" indent="0">
              <a:spcBef>
                <a:spcPts val="3000"/>
              </a:spcBef>
              <a:buNone/>
            </a:pPr>
            <a:r>
              <a:rPr lang="en-US" b="1" dirty="0">
                <a:solidFill>
                  <a:srgbClr val="063760"/>
                </a:solidFill>
                <a:cs typeface="Georgia"/>
              </a:rPr>
              <a:t>DO: </a:t>
            </a:r>
            <a:r>
              <a:rPr lang="en-US" dirty="0">
                <a:cs typeface="Georgia"/>
              </a:rPr>
              <a:t>Mark 2–3 </a:t>
            </a:r>
            <a:r>
              <a:rPr lang="en-US" b="1" dirty="0">
                <a:cs typeface="Georgia"/>
              </a:rPr>
              <a:t>most important </a:t>
            </a:r>
            <a:r>
              <a:rPr lang="en-US" dirty="0">
                <a:cs typeface="Georgia"/>
              </a:rPr>
              <a:t>words and/or phrases in the handout (highlight, underline, or circle).</a:t>
            </a:r>
          </a:p>
          <a:p>
            <a:pPr marL="109728" indent="0">
              <a:buNone/>
            </a:pPr>
            <a:endParaRPr lang="en-US" dirty="0"/>
          </a:p>
        </p:txBody>
      </p:sp>
      <p:sp>
        <p:nvSpPr>
          <p:cNvPr id="3" name="Slide Number Placeholder 2"/>
          <p:cNvSpPr>
            <a:spLocks noGrp="1"/>
          </p:cNvSpPr>
          <p:nvPr>
            <p:ph type="sldNum" sz="quarter" idx="12"/>
          </p:nvPr>
        </p:nvSpPr>
        <p:spPr/>
        <p:txBody>
          <a:bodyPr/>
          <a:lstStyle/>
          <a:p>
            <a:fld id="{8E81FCBC-12BC-47C8-BE87-B3BC886BF939}" type="slidenum">
              <a:rPr lang="en-US" smtClean="0"/>
              <a:pPr/>
              <a:t>25</a:t>
            </a:fld>
            <a:endParaRPr lang="en-US"/>
          </a:p>
        </p:txBody>
      </p:sp>
      <p:pic>
        <p:nvPicPr>
          <p:cNvPr id="6" name="Picture 5" descr="icon_individual.png"/>
          <p:cNvPicPr>
            <a:picLocks noChangeAspect="1"/>
          </p:cNvPicPr>
          <p:nvPr/>
        </p:nvPicPr>
        <p:blipFill>
          <a:blip r:embed="rId3" cstate="print"/>
          <a:stretch>
            <a:fillRect/>
          </a:stretch>
        </p:blipFill>
        <p:spPr>
          <a:xfrm>
            <a:off x="7696200" y="152400"/>
            <a:ext cx="1295400" cy="1306425"/>
          </a:xfrm>
          <a:prstGeom prst="rect">
            <a:avLst/>
          </a:prstGeom>
        </p:spPr>
      </p:pic>
      <p:sp>
        <p:nvSpPr>
          <p:cNvPr id="5" name="TextBox 4"/>
          <p:cNvSpPr txBox="1"/>
          <p:nvPr/>
        </p:nvSpPr>
        <p:spPr>
          <a:xfrm>
            <a:off x="152400" y="128312"/>
            <a:ext cx="3708195" cy="369332"/>
          </a:xfrm>
          <a:prstGeom prst="rect">
            <a:avLst/>
          </a:prstGeom>
          <a:noFill/>
        </p:spPr>
        <p:txBody>
          <a:bodyPr wrap="none" rtlCol="0" anchor="t">
            <a:spAutoFit/>
          </a:bodyPr>
          <a:lstStyle/>
          <a:p>
            <a:r>
              <a:rPr lang="x-none" dirty="0">
                <a:solidFill>
                  <a:srgbClr val="053760"/>
                </a:solidFill>
              </a:rPr>
              <a:t>Session 1</a:t>
            </a:r>
            <a:r>
              <a:rPr lang="en-US" dirty="0">
                <a:solidFill>
                  <a:srgbClr val="053760"/>
                </a:solidFill>
              </a:rPr>
              <a:t>.C</a:t>
            </a:r>
            <a:r>
              <a:rPr lang="x-none" dirty="0">
                <a:solidFill>
                  <a:srgbClr val="053760"/>
                </a:solidFill>
              </a:rPr>
              <a:t>: </a:t>
            </a:r>
            <a:r>
              <a:rPr lang="en-US" dirty="0">
                <a:solidFill>
                  <a:srgbClr val="053760"/>
                </a:solidFill>
              </a:rPr>
              <a:t>Performance Assessment</a:t>
            </a:r>
            <a:endParaRPr lang="x-none" dirty="0">
              <a:solidFill>
                <a:srgbClr val="053760"/>
              </a:solidFill>
            </a:endParaRPr>
          </a:p>
        </p:txBody>
      </p:sp>
    </p:spTree>
    <p:extLst>
      <p:ext uri="{BB962C8B-B14F-4D97-AF65-F5344CB8AC3E}">
        <p14:creationId xmlns:p14="http://schemas.microsoft.com/office/powerpoint/2010/main" val="1075656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extLst>
              <a:ext uri="{28A0092B-C50C-407E-A947-70E740481C1C}">
                <a14:useLocalDpi xmlns:a14="http://schemas.microsoft.com/office/drawing/2010/main" val="0"/>
              </a:ext>
            </a:extLst>
          </a:blip>
          <a:srcRect l="7627" r="5085"/>
          <a:stretch>
            <a:fillRect/>
          </a:stretch>
        </p:blipFill>
        <p:spPr>
          <a:xfrm>
            <a:off x="822960" y="457200"/>
            <a:ext cx="7498080" cy="5303520"/>
          </a:xfrm>
          <a:prstGeom prst="rect">
            <a:avLst/>
          </a:prstGeom>
        </p:spPr>
      </p:pic>
      <p:sp>
        <p:nvSpPr>
          <p:cNvPr id="3" name="TextBox 2"/>
          <p:cNvSpPr txBox="1"/>
          <p:nvPr/>
        </p:nvSpPr>
        <p:spPr>
          <a:xfrm>
            <a:off x="152400" y="128312"/>
            <a:ext cx="3708195" cy="369332"/>
          </a:xfrm>
          <a:prstGeom prst="rect">
            <a:avLst/>
          </a:prstGeom>
          <a:noFill/>
        </p:spPr>
        <p:txBody>
          <a:bodyPr wrap="none" rtlCol="0" anchor="t">
            <a:spAutoFit/>
          </a:bodyPr>
          <a:lstStyle/>
          <a:p>
            <a:r>
              <a:rPr lang="x-none" dirty="0">
                <a:solidFill>
                  <a:srgbClr val="053760"/>
                </a:solidFill>
              </a:rPr>
              <a:t>Session 1</a:t>
            </a:r>
            <a:r>
              <a:rPr lang="en-US" dirty="0">
                <a:solidFill>
                  <a:srgbClr val="053760"/>
                </a:solidFill>
              </a:rPr>
              <a:t>.C</a:t>
            </a:r>
            <a:r>
              <a:rPr lang="x-none" dirty="0">
                <a:solidFill>
                  <a:srgbClr val="053760"/>
                </a:solidFill>
              </a:rPr>
              <a:t>: </a:t>
            </a:r>
            <a:r>
              <a:rPr lang="en-US" dirty="0">
                <a:solidFill>
                  <a:srgbClr val="053760"/>
                </a:solidFill>
              </a:rPr>
              <a:t>Performance Assessment</a:t>
            </a:r>
            <a:endParaRPr lang="x-none" dirty="0">
              <a:solidFill>
                <a:srgbClr val="053760"/>
              </a:solidFill>
            </a:endParaRPr>
          </a:p>
        </p:txBody>
      </p:sp>
      <p:sp>
        <p:nvSpPr>
          <p:cNvPr id="2" name="Slide Number Placeholder 1"/>
          <p:cNvSpPr>
            <a:spLocks noGrp="1"/>
          </p:cNvSpPr>
          <p:nvPr>
            <p:ph type="sldNum" sz="quarter" idx="12"/>
          </p:nvPr>
        </p:nvSpPr>
        <p:spPr/>
        <p:txBody>
          <a:bodyPr/>
          <a:lstStyle/>
          <a:p>
            <a:fld id="{8E81FCBC-12BC-47C8-BE87-B3BC886BF939}" type="slidenum">
              <a:rPr lang="en-US" smtClean="0"/>
              <a:pPr/>
              <a:t>26</a:t>
            </a:fld>
            <a:endParaRPr lang="en-US"/>
          </a:p>
        </p:txBody>
      </p:sp>
    </p:spTree>
    <p:extLst>
      <p:ext uri="{BB962C8B-B14F-4D97-AF65-F5344CB8AC3E}">
        <p14:creationId xmlns:p14="http://schemas.microsoft.com/office/powerpoint/2010/main" val="20083114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mv="urn:schemas-microsoft-com:mac:vml">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cs typeface="Georgia"/>
              </a:rPr>
              <a:t>Key Phrases</a:t>
            </a:r>
          </a:p>
        </p:txBody>
      </p:sp>
      <p:sp>
        <p:nvSpPr>
          <p:cNvPr id="2" name="Content Placeholder 1"/>
          <p:cNvSpPr>
            <a:spLocks noGrp="1"/>
          </p:cNvSpPr>
          <p:nvPr>
            <p:ph idx="1"/>
          </p:nvPr>
        </p:nvSpPr>
        <p:spPr>
          <a:xfrm>
            <a:off x="457200" y="1371600"/>
            <a:ext cx="8229600" cy="4114800"/>
          </a:xfrm>
        </p:spPr>
        <p:txBody>
          <a:bodyPr>
            <a:normAutofit/>
          </a:bodyPr>
          <a:lstStyle/>
          <a:p>
            <a:r>
              <a:rPr lang="en-US" sz="2800" b="1" dirty="0">
                <a:solidFill>
                  <a:srgbClr val="063760"/>
                </a:solidFill>
                <a:cs typeface="Georgia"/>
              </a:rPr>
              <a:t>Interaction</a:t>
            </a:r>
            <a:r>
              <a:rPr lang="en-US" sz="2800" dirty="0">
                <a:solidFill>
                  <a:srgbClr val="063760"/>
                </a:solidFill>
                <a:cs typeface="Georgia"/>
              </a:rPr>
              <a:t> </a:t>
            </a:r>
            <a:r>
              <a:rPr lang="en-US" sz="2800" dirty="0">
                <a:cs typeface="Georgia"/>
              </a:rPr>
              <a:t>with varied, rich stimuli</a:t>
            </a:r>
          </a:p>
          <a:p>
            <a:r>
              <a:rPr lang="en-US" sz="2800" b="1" dirty="0">
                <a:solidFill>
                  <a:srgbClr val="063760"/>
                </a:solidFill>
                <a:cs typeface="Georgia"/>
              </a:rPr>
              <a:t>Engages students</a:t>
            </a:r>
            <a:r>
              <a:rPr lang="en-US" sz="2800" dirty="0">
                <a:cs typeface="Georgia"/>
              </a:rPr>
              <a:t> in a scenario</a:t>
            </a:r>
          </a:p>
          <a:p>
            <a:pPr lvl="1"/>
            <a:r>
              <a:rPr lang="en-US" dirty="0">
                <a:cs typeface="Georgia"/>
              </a:rPr>
              <a:t>Solve a problem </a:t>
            </a:r>
          </a:p>
          <a:p>
            <a:pPr lvl="1"/>
            <a:r>
              <a:rPr lang="en-US" dirty="0">
                <a:cs typeface="Georgia"/>
              </a:rPr>
              <a:t>Create a product with a specific purpose</a:t>
            </a:r>
          </a:p>
          <a:p>
            <a:r>
              <a:rPr lang="en-US" sz="2800" b="1" dirty="0">
                <a:solidFill>
                  <a:srgbClr val="063760"/>
                </a:solidFill>
                <a:cs typeface="Georgia"/>
              </a:rPr>
              <a:t>Application</a:t>
            </a:r>
            <a:r>
              <a:rPr lang="en-US" sz="2800" dirty="0">
                <a:cs typeface="Georgia"/>
              </a:rPr>
              <a:t> of </a:t>
            </a:r>
            <a:r>
              <a:rPr lang="en-US" sz="2800" dirty="0">
                <a:solidFill>
                  <a:srgbClr val="063760"/>
                </a:solidFill>
                <a:cs typeface="Georgia"/>
              </a:rPr>
              <a:t>knowledge</a:t>
            </a:r>
            <a:r>
              <a:rPr lang="en-US" sz="2800" dirty="0">
                <a:cs typeface="Georgia"/>
              </a:rPr>
              <a:t> and </a:t>
            </a:r>
            <a:r>
              <a:rPr lang="en-US" sz="2800" dirty="0">
                <a:solidFill>
                  <a:srgbClr val="063760"/>
                </a:solidFill>
                <a:cs typeface="Georgia"/>
              </a:rPr>
              <a:t>skills</a:t>
            </a:r>
          </a:p>
          <a:p>
            <a:r>
              <a:rPr lang="en-US" sz="2800" b="1" dirty="0">
                <a:solidFill>
                  <a:srgbClr val="063760"/>
                </a:solidFill>
                <a:cs typeface="Georgia"/>
              </a:rPr>
              <a:t>Integration</a:t>
            </a:r>
            <a:r>
              <a:rPr lang="en-US" sz="2800" dirty="0">
                <a:cs typeface="Georgia"/>
              </a:rPr>
              <a:t> . . . across multiple standards</a:t>
            </a:r>
          </a:p>
          <a:p>
            <a:r>
              <a:rPr lang="en-US" sz="2800" b="1" dirty="0">
                <a:solidFill>
                  <a:srgbClr val="053760"/>
                </a:solidFill>
                <a:cs typeface="Georgia"/>
              </a:rPr>
              <a:t>Assesses </a:t>
            </a:r>
            <a:r>
              <a:rPr lang="en-US" sz="2800" dirty="0">
                <a:cs typeface="Georgia"/>
              </a:rPr>
              <a:t>what selected- and constructed-response items </a:t>
            </a:r>
            <a:r>
              <a:rPr lang="en-US" sz="2800" dirty="0">
                <a:solidFill>
                  <a:srgbClr val="063760"/>
                </a:solidFill>
                <a:cs typeface="Georgia"/>
              </a:rPr>
              <a:t>cannot</a:t>
            </a:r>
          </a:p>
          <a:p>
            <a:endParaRPr lang="en-US" dirty="0">
              <a:latin typeface="Georgia"/>
              <a:cs typeface="Georgia"/>
            </a:endParaRPr>
          </a:p>
          <a:p>
            <a:pPr marL="393192" lvl="1" indent="0">
              <a:buNone/>
            </a:pPr>
            <a:endParaRPr lang="en-US" dirty="0">
              <a:latin typeface="Georgia"/>
              <a:cs typeface="Georgia"/>
            </a:endParaRPr>
          </a:p>
        </p:txBody>
      </p:sp>
      <p:sp>
        <p:nvSpPr>
          <p:cNvPr id="5" name="Slide Number Placeholder 4"/>
          <p:cNvSpPr>
            <a:spLocks noGrp="1"/>
          </p:cNvSpPr>
          <p:nvPr>
            <p:ph type="sldNum" sz="quarter" idx="12"/>
          </p:nvPr>
        </p:nvSpPr>
        <p:spPr/>
        <p:txBody>
          <a:bodyPr/>
          <a:lstStyle/>
          <a:p>
            <a:fld id="{8E81FCBC-12BC-47C8-BE87-B3BC886BF939}" type="slidenum">
              <a:rPr lang="en-US" smtClean="0"/>
              <a:pPr/>
              <a:t>27</a:t>
            </a:fld>
            <a:endParaRPr lang="en-US"/>
          </a:p>
        </p:txBody>
      </p:sp>
      <p:sp>
        <p:nvSpPr>
          <p:cNvPr id="4" name="TextBox 3"/>
          <p:cNvSpPr txBox="1"/>
          <p:nvPr/>
        </p:nvSpPr>
        <p:spPr>
          <a:xfrm>
            <a:off x="152400" y="128312"/>
            <a:ext cx="3708195" cy="369332"/>
          </a:xfrm>
          <a:prstGeom prst="rect">
            <a:avLst/>
          </a:prstGeom>
          <a:noFill/>
        </p:spPr>
        <p:txBody>
          <a:bodyPr wrap="none" rtlCol="0" anchor="t">
            <a:spAutoFit/>
          </a:bodyPr>
          <a:lstStyle/>
          <a:p>
            <a:r>
              <a:rPr lang="x-none" dirty="0">
                <a:solidFill>
                  <a:srgbClr val="053760"/>
                </a:solidFill>
              </a:rPr>
              <a:t>Session 1</a:t>
            </a:r>
            <a:r>
              <a:rPr lang="en-US" dirty="0">
                <a:solidFill>
                  <a:srgbClr val="053760"/>
                </a:solidFill>
              </a:rPr>
              <a:t>.C</a:t>
            </a:r>
            <a:r>
              <a:rPr lang="x-none" dirty="0">
                <a:solidFill>
                  <a:srgbClr val="053760"/>
                </a:solidFill>
              </a:rPr>
              <a:t>: </a:t>
            </a:r>
            <a:r>
              <a:rPr lang="en-US" dirty="0">
                <a:solidFill>
                  <a:srgbClr val="053760"/>
                </a:solidFill>
              </a:rPr>
              <a:t>Performance Assessment</a:t>
            </a:r>
            <a:endParaRPr lang="x-none" dirty="0">
              <a:solidFill>
                <a:srgbClr val="053760"/>
              </a:solidFill>
            </a:endParaRPr>
          </a:p>
        </p:txBody>
      </p:sp>
    </p:spTree>
    <p:extLst>
      <p:ext uri="{BB962C8B-B14F-4D97-AF65-F5344CB8AC3E}">
        <p14:creationId xmlns:p14="http://schemas.microsoft.com/office/powerpoint/2010/main" val="17679324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mv="urn:schemas-microsoft-com:mac:vml">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066800"/>
            <a:ext cx="8001000" cy="1754327"/>
          </a:xfrm>
          <a:prstGeom prst="rect">
            <a:avLst/>
          </a:prstGeom>
          <a:noFill/>
        </p:spPr>
        <p:txBody>
          <a:bodyPr wrap="square" rtlCol="0">
            <a:spAutoFit/>
          </a:bodyPr>
          <a:lstStyle/>
          <a:p>
            <a:pPr defTabSz="914400"/>
            <a:r>
              <a:rPr lang="en-US" sz="2700" dirty="0">
                <a:latin typeface="Calibri"/>
                <a:cs typeface="Georgia"/>
              </a:rPr>
              <a:t>Based on your analysis of the “Role of Smarter Balanced Performance Tasks” document, why is Smarter Balanced using performance tasks in its summative and interim assessments?</a:t>
            </a:r>
          </a:p>
        </p:txBody>
      </p:sp>
      <p:sp>
        <p:nvSpPr>
          <p:cNvPr id="9" name="Title 8"/>
          <p:cNvSpPr>
            <a:spLocks noGrp="1"/>
          </p:cNvSpPr>
          <p:nvPr>
            <p:ph type="title"/>
          </p:nvPr>
        </p:nvSpPr>
        <p:spPr>
          <a:xfrm>
            <a:off x="381000" y="312978"/>
            <a:ext cx="8229600" cy="914400"/>
          </a:xfrm>
        </p:spPr>
        <p:txBody>
          <a:bodyPr/>
          <a:lstStyle/>
          <a:p>
            <a:r>
              <a:rPr lang="en-US" dirty="0"/>
              <a:t>Reflect . . . </a:t>
            </a:r>
          </a:p>
        </p:txBody>
      </p:sp>
      <p:pic>
        <p:nvPicPr>
          <p:cNvPr id="5" name="Content Placeholder 4"/>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84072" y="3262992"/>
            <a:ext cx="3886200" cy="2355603"/>
          </a:xfrm>
          <a:prstGeom prst="rect">
            <a:avLst/>
          </a:prstGeom>
        </p:spPr>
      </p:pic>
      <p:sp>
        <p:nvSpPr>
          <p:cNvPr id="2" name="Slide Number Placeholder 1"/>
          <p:cNvSpPr>
            <a:spLocks noGrp="1"/>
          </p:cNvSpPr>
          <p:nvPr>
            <p:ph type="sldNum" sz="quarter" idx="12"/>
          </p:nvPr>
        </p:nvSpPr>
        <p:spPr/>
        <p:txBody>
          <a:bodyPr/>
          <a:lstStyle/>
          <a:p>
            <a:fld id="{8E81FCBC-12BC-47C8-BE87-B3BC886BF939}" type="slidenum">
              <a:rPr lang="en-US" smtClean="0"/>
              <a:pPr/>
              <a:t>28</a:t>
            </a:fld>
            <a:endParaRPr lang="en-US"/>
          </a:p>
        </p:txBody>
      </p:sp>
      <p:sp>
        <p:nvSpPr>
          <p:cNvPr id="6" name="TextBox 5"/>
          <p:cNvSpPr txBox="1"/>
          <p:nvPr/>
        </p:nvSpPr>
        <p:spPr>
          <a:xfrm>
            <a:off x="152400" y="128312"/>
            <a:ext cx="3708195" cy="369332"/>
          </a:xfrm>
          <a:prstGeom prst="rect">
            <a:avLst/>
          </a:prstGeom>
          <a:noFill/>
        </p:spPr>
        <p:txBody>
          <a:bodyPr wrap="none" rtlCol="0" anchor="t">
            <a:spAutoFit/>
          </a:bodyPr>
          <a:lstStyle/>
          <a:p>
            <a:r>
              <a:rPr lang="x-none" dirty="0">
                <a:solidFill>
                  <a:srgbClr val="053760"/>
                </a:solidFill>
              </a:rPr>
              <a:t>Session 1</a:t>
            </a:r>
            <a:r>
              <a:rPr lang="en-US" dirty="0">
                <a:solidFill>
                  <a:srgbClr val="053760"/>
                </a:solidFill>
              </a:rPr>
              <a:t>.C</a:t>
            </a:r>
            <a:r>
              <a:rPr lang="x-none" dirty="0">
                <a:solidFill>
                  <a:srgbClr val="053760"/>
                </a:solidFill>
              </a:rPr>
              <a:t>: </a:t>
            </a:r>
            <a:r>
              <a:rPr lang="en-US" dirty="0">
                <a:solidFill>
                  <a:srgbClr val="053760"/>
                </a:solidFill>
              </a:rPr>
              <a:t>Performance Assessment</a:t>
            </a:r>
            <a:endParaRPr lang="x-none" dirty="0">
              <a:solidFill>
                <a:srgbClr val="053760"/>
              </a:solidFill>
            </a:endParaRPr>
          </a:p>
        </p:txBody>
      </p:sp>
    </p:spTree>
    <p:extLst>
      <p:ext uri="{BB962C8B-B14F-4D97-AF65-F5344CB8AC3E}">
        <p14:creationId xmlns:p14="http://schemas.microsoft.com/office/powerpoint/2010/main" val="14312538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mv="urn:schemas-microsoft-com:mac:vml">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p:cNvSpPr/>
          <p:nvPr/>
        </p:nvSpPr>
        <p:spPr>
          <a:xfrm>
            <a:off x="4724400" y="2286000"/>
            <a:ext cx="1371600" cy="1371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914400"/>
            <a:ext cx="8229600" cy="1173162"/>
          </a:xfrm>
        </p:spPr>
        <p:txBody>
          <a:bodyPr>
            <a:noAutofit/>
          </a:bodyPr>
          <a:lstStyle/>
          <a:p>
            <a:pPr algn="l"/>
            <a:r>
              <a:rPr lang="en-US" sz="3200" dirty="0">
                <a:solidFill>
                  <a:srgbClr val="063760"/>
                </a:solidFill>
                <a:cs typeface="Georgia"/>
              </a:rPr>
              <a:t>Four Principles of Performance Assessment</a:t>
            </a:r>
          </a:p>
        </p:txBody>
      </p:sp>
      <p:sp>
        <p:nvSpPr>
          <p:cNvPr id="24" name="Oval 23"/>
          <p:cNvSpPr/>
          <p:nvPr/>
        </p:nvSpPr>
        <p:spPr>
          <a:xfrm>
            <a:off x="6781800" y="2286000"/>
            <a:ext cx="1371600" cy="1371600"/>
          </a:xfrm>
          <a:prstGeom prst="ellipse">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457200" y="2286000"/>
            <a:ext cx="8264856" cy="2654242"/>
            <a:chOff x="421944" y="1123950"/>
            <a:chExt cx="8264856" cy="2654242"/>
          </a:xfrm>
        </p:grpSpPr>
        <p:cxnSp>
          <p:nvCxnSpPr>
            <p:cNvPr id="8" name="Straight Connector 7"/>
            <p:cNvCxnSpPr/>
            <p:nvPr/>
          </p:nvCxnSpPr>
          <p:spPr>
            <a:xfrm>
              <a:off x="1524000" y="2476698"/>
              <a:ext cx="1137" cy="342133"/>
            </a:xfrm>
            <a:prstGeom prst="line">
              <a:avLst/>
            </a:prstGeom>
            <a:ln>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479800" y="2476698"/>
              <a:ext cx="0" cy="342134"/>
            </a:xfrm>
            <a:prstGeom prst="line">
              <a:avLst/>
            </a:prstGeom>
            <a:ln>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784144" y="1123950"/>
              <a:ext cx="1371600" cy="1371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02944" y="1123950"/>
              <a:ext cx="1371600" cy="1371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1352550"/>
              <a:ext cx="1177404" cy="883053"/>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0344" y="1241201"/>
              <a:ext cx="1178149" cy="1178149"/>
            </a:xfrm>
            <a:prstGeom prst="rect">
              <a:avLst/>
            </a:prstGeom>
          </p:spPr>
        </p:pic>
        <p:sp>
          <p:nvSpPr>
            <p:cNvPr id="16" name="Rectangle 15"/>
            <p:cNvSpPr/>
            <p:nvPr/>
          </p:nvSpPr>
          <p:spPr>
            <a:xfrm>
              <a:off x="4765344" y="2800350"/>
              <a:ext cx="1371600" cy="923330"/>
            </a:xfrm>
            <a:prstGeom prst="rect">
              <a:avLst/>
            </a:prstGeom>
          </p:spPr>
          <p:txBody>
            <a:bodyPr wrap="square">
              <a:spAutoFit/>
            </a:bodyPr>
            <a:lstStyle/>
            <a:p>
              <a:pPr lvl="0" algn="ctr"/>
              <a:r>
                <a:rPr lang="en-US" i="1" dirty="0">
                  <a:cs typeface="Georgia"/>
                </a:rPr>
                <a:t>. . . is learning </a:t>
              </a:r>
              <a:br>
                <a:rPr lang="en-US" i="1" dirty="0">
                  <a:cs typeface="Georgia"/>
                </a:rPr>
              </a:br>
              <a:r>
                <a:rPr lang="en-US" i="1" dirty="0">
                  <a:cs typeface="Georgia"/>
                </a:rPr>
                <a:t>by doing</a:t>
              </a:r>
            </a:p>
          </p:txBody>
        </p:sp>
        <p:sp>
          <p:nvSpPr>
            <p:cNvPr id="17" name="Rectangle 16"/>
            <p:cNvSpPr/>
            <p:nvPr/>
          </p:nvSpPr>
          <p:spPr>
            <a:xfrm>
              <a:off x="6553200" y="2800350"/>
              <a:ext cx="2133600" cy="923330"/>
            </a:xfrm>
            <a:prstGeom prst="rect">
              <a:avLst/>
            </a:prstGeom>
          </p:spPr>
          <p:txBody>
            <a:bodyPr wrap="square">
              <a:spAutoFit/>
            </a:bodyPr>
            <a:lstStyle/>
            <a:p>
              <a:pPr lvl="0" algn="ctr"/>
              <a:r>
                <a:rPr lang="en-US" i="1" dirty="0">
                  <a:cs typeface="Georgia"/>
                </a:rPr>
                <a:t>. . . links curriculum, instruction, and assessment </a:t>
              </a:r>
            </a:p>
          </p:txBody>
        </p:sp>
        <p:sp>
          <p:nvSpPr>
            <p:cNvPr id="18" name="Rectangle 17"/>
            <p:cNvSpPr/>
            <p:nvPr/>
          </p:nvSpPr>
          <p:spPr>
            <a:xfrm>
              <a:off x="2590800" y="2837683"/>
              <a:ext cx="1828800" cy="923330"/>
            </a:xfrm>
            <a:prstGeom prst="rect">
              <a:avLst/>
            </a:prstGeom>
          </p:spPr>
          <p:txBody>
            <a:bodyPr wrap="square">
              <a:spAutoFit/>
            </a:bodyPr>
            <a:lstStyle/>
            <a:p>
              <a:pPr lvl="0" algn="ctr"/>
              <a:r>
                <a:rPr lang="en-US" i="1" dirty="0">
                  <a:cs typeface="Georgia"/>
                </a:rPr>
                <a:t>. . . is assessment </a:t>
              </a:r>
              <a:br>
                <a:rPr lang="en-US" i="1" dirty="0">
                  <a:cs typeface="Georgia"/>
                </a:rPr>
              </a:br>
              <a:r>
                <a:rPr lang="en-US" b="1" i="1" dirty="0">
                  <a:cs typeface="Georgia"/>
                </a:rPr>
                <a:t>for</a:t>
              </a:r>
              <a:r>
                <a:rPr lang="en-US" i="1" dirty="0">
                  <a:cs typeface="Georgia"/>
                </a:rPr>
                <a:t> and </a:t>
              </a:r>
              <a:br>
                <a:rPr lang="en-US" i="1" dirty="0">
                  <a:cs typeface="Georgia"/>
                </a:rPr>
              </a:br>
              <a:r>
                <a:rPr lang="en-US" b="1" i="1" dirty="0">
                  <a:cs typeface="Georgia"/>
                </a:rPr>
                <a:t>as</a:t>
              </a:r>
              <a:r>
                <a:rPr lang="en-US" i="1" dirty="0">
                  <a:cs typeface="Georgia"/>
                </a:rPr>
                <a:t> learning </a:t>
              </a:r>
            </a:p>
          </p:txBody>
        </p:sp>
        <p:sp>
          <p:nvSpPr>
            <p:cNvPr id="19" name="Rectangle 18"/>
            <p:cNvSpPr/>
            <p:nvPr/>
          </p:nvSpPr>
          <p:spPr>
            <a:xfrm>
              <a:off x="421944" y="2854862"/>
              <a:ext cx="2209799" cy="923330"/>
            </a:xfrm>
            <a:prstGeom prst="rect">
              <a:avLst/>
            </a:prstGeom>
          </p:spPr>
          <p:txBody>
            <a:bodyPr wrap="square">
              <a:spAutoFit/>
            </a:bodyPr>
            <a:lstStyle/>
            <a:p>
              <a:pPr lvl="0" algn="ctr"/>
              <a:r>
                <a:rPr lang="en-US" i="1" dirty="0">
                  <a:cs typeface="Georgia"/>
                </a:rPr>
                <a:t>. . . targets skills and knowledge that matter</a:t>
              </a:r>
            </a:p>
          </p:txBody>
        </p:sp>
        <p:cxnSp>
          <p:nvCxnSpPr>
            <p:cNvPr id="20" name="Straight Connector 19"/>
            <p:cNvCxnSpPr/>
            <p:nvPr/>
          </p:nvCxnSpPr>
          <p:spPr>
            <a:xfrm>
              <a:off x="5374944" y="2476698"/>
              <a:ext cx="0" cy="342134"/>
            </a:xfrm>
            <a:prstGeom prst="line">
              <a:avLst/>
            </a:prstGeom>
            <a:ln>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467600" y="2476698"/>
              <a:ext cx="0" cy="342134"/>
            </a:xfrm>
            <a:prstGeom prst="line">
              <a:avLst/>
            </a:prstGeom>
            <a:ln>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338" y="1202977"/>
              <a:ext cx="1149268" cy="1135337"/>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5204" y="1428750"/>
              <a:ext cx="1083140" cy="734608"/>
            </a:xfrm>
            <a:prstGeom prst="rect">
              <a:avLst/>
            </a:prstGeom>
          </p:spPr>
        </p:pic>
      </p:grpSp>
      <p:sp>
        <p:nvSpPr>
          <p:cNvPr id="3" name="TextBox 2"/>
          <p:cNvSpPr txBox="1"/>
          <p:nvPr/>
        </p:nvSpPr>
        <p:spPr>
          <a:xfrm>
            <a:off x="457200" y="228600"/>
            <a:ext cx="3708195" cy="369332"/>
          </a:xfrm>
          <a:prstGeom prst="rect">
            <a:avLst/>
          </a:prstGeom>
          <a:noFill/>
        </p:spPr>
        <p:txBody>
          <a:bodyPr wrap="none" rtlCol="0" anchor="t">
            <a:spAutoFit/>
          </a:bodyPr>
          <a:lstStyle/>
          <a:p>
            <a:r>
              <a:rPr lang="x-none" dirty="0">
                <a:solidFill>
                  <a:srgbClr val="053760"/>
                </a:solidFill>
              </a:rPr>
              <a:t>Session 1</a:t>
            </a:r>
            <a:r>
              <a:rPr lang="en-US" dirty="0">
                <a:solidFill>
                  <a:srgbClr val="053760"/>
                </a:solidFill>
              </a:rPr>
              <a:t>.C</a:t>
            </a:r>
            <a:r>
              <a:rPr lang="x-none" dirty="0">
                <a:solidFill>
                  <a:srgbClr val="053760"/>
                </a:solidFill>
              </a:rPr>
              <a:t>: </a:t>
            </a:r>
            <a:r>
              <a:rPr lang="en-US" dirty="0">
                <a:solidFill>
                  <a:srgbClr val="053760"/>
                </a:solidFill>
              </a:rPr>
              <a:t>Performance Assessment</a:t>
            </a:r>
            <a:endParaRPr lang="x-none" dirty="0">
              <a:solidFill>
                <a:srgbClr val="053760"/>
              </a:solidFill>
            </a:endParaRPr>
          </a:p>
        </p:txBody>
      </p:sp>
    </p:spTree>
    <p:extLst>
      <p:ext uri="{BB962C8B-B14F-4D97-AF65-F5344CB8AC3E}">
        <p14:creationId xmlns:p14="http://schemas.microsoft.com/office/powerpoint/2010/main" val="1330562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lstStyle/>
          <a:p>
            <a:r>
              <a:rPr lang="en-US" dirty="0"/>
              <a:t>Purposes of This Training</a:t>
            </a:r>
          </a:p>
        </p:txBody>
      </p:sp>
      <p:sp>
        <p:nvSpPr>
          <p:cNvPr id="3" name="Content Placeholder 2"/>
          <p:cNvSpPr>
            <a:spLocks noGrp="1"/>
          </p:cNvSpPr>
          <p:nvPr>
            <p:ph idx="1"/>
          </p:nvPr>
        </p:nvSpPr>
        <p:spPr>
          <a:xfrm>
            <a:off x="457200" y="1371600"/>
            <a:ext cx="8229600" cy="4114800"/>
          </a:xfrm>
        </p:spPr>
        <p:txBody>
          <a:bodyPr>
            <a:normAutofit fontScale="62500" lnSpcReduction="20000"/>
          </a:bodyPr>
          <a:lstStyle/>
          <a:p>
            <a:pPr lvl="0"/>
            <a:r>
              <a:rPr lang="en-US" sz="4200" dirty="0"/>
              <a:t>Learn about performance assessments, how they provide robust evidence of student learning, and how they can support a balanced assessment system.</a:t>
            </a:r>
          </a:p>
          <a:p>
            <a:pPr lvl="0"/>
            <a:endParaRPr lang="en-US" sz="4200" dirty="0"/>
          </a:p>
          <a:p>
            <a:pPr lvl="0"/>
            <a:r>
              <a:rPr lang="en-US" sz="4200" dirty="0"/>
              <a:t>Collaboratively score student work from a Smarter Balanced performance task to build a common understanding of what student proficiency looks like.</a:t>
            </a:r>
          </a:p>
          <a:p>
            <a:pPr lvl="0"/>
            <a:endParaRPr lang="en-US" sz="4200" dirty="0"/>
          </a:p>
          <a:p>
            <a:pPr lvl="0"/>
            <a:r>
              <a:rPr lang="en-US" sz="4200" dirty="0"/>
              <a:t>Review student work as the basis for reflecting on and responding to the evidence of learning that performance tasks can generate.</a:t>
            </a:r>
            <a:endParaRPr lang="en-US" dirty="0"/>
          </a:p>
        </p:txBody>
      </p:sp>
      <p:sp>
        <p:nvSpPr>
          <p:cNvPr id="4" name="TextBox 3"/>
          <p:cNvSpPr txBox="1"/>
          <p:nvPr/>
        </p:nvSpPr>
        <p:spPr>
          <a:xfrm>
            <a:off x="152400" y="128312"/>
            <a:ext cx="4372736" cy="369332"/>
          </a:xfrm>
          <a:prstGeom prst="rect">
            <a:avLst/>
          </a:prstGeom>
          <a:noFill/>
        </p:spPr>
        <p:txBody>
          <a:bodyPr wrap="none" rtlCol="0">
            <a:spAutoFit/>
          </a:bodyPr>
          <a:lstStyle/>
          <a:p>
            <a:r>
              <a:rPr lang="en-US" dirty="0">
                <a:solidFill>
                  <a:srgbClr val="053760"/>
                </a:solidFill>
              </a:rPr>
              <a:t>Session 1.A: Orientation and Purpose Setting</a:t>
            </a:r>
          </a:p>
        </p:txBody>
      </p:sp>
      <p:sp>
        <p:nvSpPr>
          <p:cNvPr id="5" name="Slide Number Placeholder 4"/>
          <p:cNvSpPr>
            <a:spLocks noGrp="1"/>
          </p:cNvSpPr>
          <p:nvPr>
            <p:ph type="sldNum" sz="quarter" idx="12"/>
          </p:nvPr>
        </p:nvSpPr>
        <p:spPr/>
        <p:txBody>
          <a:bodyPr/>
          <a:lstStyle/>
          <a:p>
            <a:fld id="{8E81FCBC-12BC-47C8-BE87-B3BC886BF939}" type="slidenum">
              <a:rPr lang="en-US" smtClean="0"/>
              <a:pPr/>
              <a:t>3</a:t>
            </a:fld>
            <a:endParaRPr lang="en-US"/>
          </a:p>
        </p:txBody>
      </p:sp>
    </p:spTree>
    <p:extLst>
      <p:ext uri="{BB962C8B-B14F-4D97-AF65-F5344CB8AC3E}">
        <p14:creationId xmlns:p14="http://schemas.microsoft.com/office/powerpoint/2010/main" val="1325225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772400" cy="1828800"/>
          </a:xfrm>
        </p:spPr>
        <p:txBody>
          <a:bodyPr>
            <a:normAutofit fontScale="90000"/>
          </a:bodyPr>
          <a:lstStyle/>
          <a:p>
            <a:r>
              <a:rPr lang="en-US" dirty="0">
                <a:solidFill>
                  <a:srgbClr val="053760"/>
                </a:solidFill>
              </a:rPr>
              <a:t>Session 2: </a:t>
            </a:r>
            <a:br>
              <a:rPr lang="en-US" dirty="0">
                <a:solidFill>
                  <a:srgbClr val="053760"/>
                </a:solidFill>
              </a:rPr>
            </a:br>
            <a:r>
              <a:rPr lang="en-US" dirty="0">
                <a:solidFill>
                  <a:srgbClr val="053760"/>
                </a:solidFill>
              </a:rPr>
              <a:t>Deep Dive into a Smarter Balanced Performance Task</a:t>
            </a:r>
          </a:p>
        </p:txBody>
      </p:sp>
      <p:sp>
        <p:nvSpPr>
          <p:cNvPr id="3" name="Subtitle 2"/>
          <p:cNvSpPr>
            <a:spLocks noGrp="1"/>
          </p:cNvSpPr>
          <p:nvPr>
            <p:ph type="subTitle" idx="1"/>
          </p:nvPr>
        </p:nvSpPr>
        <p:spPr>
          <a:xfrm>
            <a:off x="419100" y="3276600"/>
            <a:ext cx="8305800" cy="1066800"/>
          </a:xfrm>
        </p:spPr>
        <p:txBody>
          <a:bodyPr>
            <a:noAutofit/>
          </a:bodyPr>
          <a:lstStyle/>
          <a:p>
            <a:endParaRPr lang="en-US" sz="3600" dirty="0"/>
          </a:p>
        </p:txBody>
      </p:sp>
      <p:sp>
        <p:nvSpPr>
          <p:cNvPr id="4" name="Slide Number Placeholder 3"/>
          <p:cNvSpPr>
            <a:spLocks noGrp="1"/>
          </p:cNvSpPr>
          <p:nvPr>
            <p:ph type="sldNum" sz="quarter" idx="12"/>
          </p:nvPr>
        </p:nvSpPr>
        <p:spPr/>
        <p:txBody>
          <a:bodyPr/>
          <a:lstStyle/>
          <a:p>
            <a:fld id="{8E81FCBC-12BC-47C8-BE87-B3BC886BF939}" type="slidenum">
              <a:rPr lang="en-US" smtClean="0"/>
              <a:pPr/>
              <a:t>30</a:t>
            </a:fld>
            <a:endParaRPr lang="en-US"/>
          </a:p>
        </p:txBody>
      </p:sp>
    </p:spTree>
    <p:extLst>
      <p:ext uri="{BB962C8B-B14F-4D97-AF65-F5344CB8AC3E}">
        <p14:creationId xmlns:p14="http://schemas.microsoft.com/office/powerpoint/2010/main" val="1934819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Session 2 Objectives </a:t>
            </a:r>
          </a:p>
        </p:txBody>
      </p:sp>
      <p:sp>
        <p:nvSpPr>
          <p:cNvPr id="2" name="Content Placeholder 1"/>
          <p:cNvSpPr>
            <a:spLocks noGrp="1"/>
          </p:cNvSpPr>
          <p:nvPr>
            <p:ph idx="1"/>
          </p:nvPr>
        </p:nvSpPr>
        <p:spPr>
          <a:xfrm>
            <a:off x="838200" y="1600201"/>
            <a:ext cx="7391400" cy="3581399"/>
          </a:xfrm>
        </p:spPr>
        <p:txBody>
          <a:bodyPr>
            <a:noAutofit/>
          </a:bodyPr>
          <a:lstStyle/>
          <a:p>
            <a:pPr>
              <a:spcAft>
                <a:spcPts val="1800"/>
              </a:spcAft>
            </a:pPr>
            <a:r>
              <a:rPr lang="en-US" sz="2400" dirty="0"/>
              <a:t>Understand the design of a standardized math performance task and scoring tools </a:t>
            </a:r>
          </a:p>
          <a:p>
            <a:pPr>
              <a:spcBef>
                <a:spcPts val="0"/>
              </a:spcBef>
              <a:spcAft>
                <a:spcPts val="1800"/>
              </a:spcAft>
            </a:pPr>
            <a:r>
              <a:rPr lang="en-US" sz="2400" dirty="0"/>
              <a:t>Experience a performance task from the perspective of </a:t>
            </a:r>
            <a:r>
              <a:rPr lang="en-US" sz="2400"/>
              <a:t>a student </a:t>
            </a:r>
            <a:r>
              <a:rPr lang="en-US" sz="2400" dirty="0"/>
              <a:t>and unpack its learning demands and assessment purposes</a:t>
            </a:r>
          </a:p>
          <a:p>
            <a:pPr>
              <a:spcBef>
                <a:spcPts val="0"/>
              </a:spcBef>
              <a:spcAft>
                <a:spcPts val="1800"/>
              </a:spcAft>
            </a:pPr>
            <a:r>
              <a:rPr lang="en-US" sz="2400" dirty="0"/>
              <a:t>Collaboratively analyze student work and consider the implications for teaching and learning </a:t>
            </a:r>
          </a:p>
        </p:txBody>
      </p:sp>
      <p:sp>
        <p:nvSpPr>
          <p:cNvPr id="5" name="Slide Number Placeholder 4"/>
          <p:cNvSpPr>
            <a:spLocks noGrp="1"/>
          </p:cNvSpPr>
          <p:nvPr>
            <p:ph type="sldNum" sz="quarter" idx="12"/>
          </p:nvPr>
        </p:nvSpPr>
        <p:spPr/>
        <p:txBody>
          <a:bodyPr/>
          <a:lstStyle/>
          <a:p>
            <a:fld id="{8E81FCBC-12BC-47C8-BE87-B3BC886BF939}" type="slidenum">
              <a:rPr lang="en-US" smtClean="0"/>
              <a:pPr/>
              <a:t>31</a:t>
            </a:fld>
            <a:endParaRPr lang="en-US"/>
          </a:p>
        </p:txBody>
      </p:sp>
    </p:spTree>
    <p:extLst>
      <p:ext uri="{BB962C8B-B14F-4D97-AF65-F5344CB8AC3E}">
        <p14:creationId xmlns:p14="http://schemas.microsoft.com/office/powerpoint/2010/main" val="665119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8153400" cy="1524000"/>
          </a:xfrm>
        </p:spPr>
        <p:txBody>
          <a:bodyPr>
            <a:normAutofit fontScale="90000"/>
          </a:bodyPr>
          <a:lstStyle/>
          <a:p>
            <a:pPr algn="l"/>
            <a:r>
              <a:rPr lang="en-US" dirty="0">
                <a:solidFill>
                  <a:srgbClr val="053760"/>
                </a:solidFill>
              </a:rPr>
              <a:t/>
            </a:r>
            <a:br>
              <a:rPr lang="en-US" dirty="0">
                <a:solidFill>
                  <a:srgbClr val="053760"/>
                </a:solidFill>
              </a:rPr>
            </a:br>
            <a:r>
              <a:rPr lang="en-US" dirty="0">
                <a:solidFill>
                  <a:srgbClr val="053760"/>
                </a:solidFill>
              </a:rPr>
              <a:t>Let’s Get to Know a Performance Task</a:t>
            </a:r>
          </a:p>
        </p:txBody>
      </p:sp>
      <p:sp>
        <p:nvSpPr>
          <p:cNvPr id="4" name="Slide Number Placeholder 3"/>
          <p:cNvSpPr>
            <a:spLocks noGrp="1"/>
          </p:cNvSpPr>
          <p:nvPr>
            <p:ph type="sldNum" sz="quarter" idx="12"/>
          </p:nvPr>
        </p:nvSpPr>
        <p:spPr/>
        <p:txBody>
          <a:bodyPr/>
          <a:lstStyle/>
          <a:p>
            <a:fld id="{8E81FCBC-12BC-47C8-BE87-B3BC886BF939}" type="slidenum">
              <a:rPr lang="en-US" smtClean="0"/>
              <a:pPr/>
              <a:t>32</a:t>
            </a:fld>
            <a:endParaRPr lang="en-US"/>
          </a:p>
        </p:txBody>
      </p:sp>
    </p:spTree>
    <p:extLst>
      <p:ext uri="{BB962C8B-B14F-4D97-AF65-F5344CB8AC3E}">
        <p14:creationId xmlns:p14="http://schemas.microsoft.com/office/powerpoint/2010/main" val="788810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219200"/>
            <a:ext cx="6858000" cy="4046294"/>
          </a:xfrm>
        </p:spPr>
        <p:txBody>
          <a:bodyPr>
            <a:normAutofit/>
          </a:bodyPr>
          <a:lstStyle/>
          <a:p>
            <a:pPr marL="0" indent="0" algn="ctr">
              <a:buNone/>
            </a:pPr>
            <a:r>
              <a:rPr lang="en-US" sz="3700" dirty="0">
                <a:solidFill>
                  <a:srgbClr val="063760"/>
                </a:solidFill>
                <a:latin typeface="+mj-lt"/>
              </a:rPr>
              <a:t>Individually Complete </a:t>
            </a:r>
          </a:p>
          <a:p>
            <a:pPr marL="0" indent="0" algn="ctr">
              <a:buNone/>
            </a:pPr>
            <a:r>
              <a:rPr lang="en-US" sz="3700" dirty="0">
                <a:solidFill>
                  <a:srgbClr val="063760"/>
                </a:solidFill>
                <a:latin typeface="+mj-lt"/>
              </a:rPr>
              <a:t>a Performance Task</a:t>
            </a:r>
          </a:p>
          <a:p>
            <a:pPr marL="0" indent="0">
              <a:buNone/>
            </a:pPr>
            <a:endParaRPr lang="en-US" sz="3700" dirty="0">
              <a:latin typeface="+mj-lt"/>
            </a:endParaRPr>
          </a:p>
          <a:p>
            <a:pPr marL="0" indent="0">
              <a:buNone/>
            </a:pPr>
            <a:endParaRPr lang="en-US" sz="3700" dirty="0">
              <a:latin typeface="+mj-lt"/>
            </a:endParaRPr>
          </a:p>
          <a:p>
            <a:pPr marL="0" indent="0">
              <a:buNone/>
            </a:pPr>
            <a:r>
              <a:rPr lang="en-US" sz="3700" dirty="0">
                <a:latin typeface="+mj-lt"/>
              </a:rPr>
              <a:t>Grade 5: Clay Pottery</a:t>
            </a:r>
          </a:p>
          <a:p>
            <a:pPr marL="0" indent="0">
              <a:buNone/>
            </a:pPr>
            <a:r>
              <a:rPr lang="en-US" sz="3700" dirty="0">
                <a:latin typeface="+mj-lt"/>
              </a:rPr>
              <a:t>Pages 62-64</a:t>
            </a:r>
          </a:p>
        </p:txBody>
      </p:sp>
      <p:sp>
        <p:nvSpPr>
          <p:cNvPr id="5" name="Slide Number Placeholder 4"/>
          <p:cNvSpPr>
            <a:spLocks noGrp="1"/>
          </p:cNvSpPr>
          <p:nvPr>
            <p:ph type="sldNum" sz="quarter" idx="12"/>
          </p:nvPr>
        </p:nvSpPr>
        <p:spPr/>
        <p:txBody>
          <a:bodyPr/>
          <a:lstStyle/>
          <a:p>
            <a:fld id="{F8ADBA3D-A35C-4DA5-A631-4D061CBE8599}" type="slidenum">
              <a:rPr lang="en-US" smtClean="0"/>
              <a:t>33</a:t>
            </a:fld>
            <a:endParaRPr lang="en-US"/>
          </a:p>
        </p:txBody>
      </p:sp>
      <p:sp>
        <p:nvSpPr>
          <p:cNvPr id="6" name="TextBox 5"/>
          <p:cNvSpPr txBox="1"/>
          <p:nvPr/>
        </p:nvSpPr>
        <p:spPr>
          <a:xfrm>
            <a:off x="152400" y="128312"/>
            <a:ext cx="3654253" cy="369332"/>
          </a:xfrm>
          <a:prstGeom prst="rect">
            <a:avLst/>
          </a:prstGeom>
          <a:noFill/>
        </p:spPr>
        <p:txBody>
          <a:bodyPr wrap="none" rtlCol="0">
            <a:spAutoFit/>
          </a:bodyPr>
          <a:lstStyle/>
          <a:p>
            <a:r>
              <a:rPr lang="en-US" dirty="0">
                <a:solidFill>
                  <a:srgbClr val="053760"/>
                </a:solidFill>
              </a:rPr>
              <a:t>Session 2A: Getting to Know the Task</a:t>
            </a:r>
          </a:p>
        </p:txBody>
      </p:sp>
    </p:spTree>
    <p:extLst>
      <p:ext uri="{BB962C8B-B14F-4D97-AF65-F5344CB8AC3E}">
        <p14:creationId xmlns:p14="http://schemas.microsoft.com/office/powerpoint/2010/main" val="28454917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063760"/>
                </a:solidFill>
                <a:cs typeface="Georgia"/>
              </a:rPr>
              <a:t>Initial Reactions</a:t>
            </a:r>
            <a:endParaRPr lang="en-US" b="1" dirty="0">
              <a:solidFill>
                <a:srgbClr val="063760"/>
              </a:solidFill>
              <a:latin typeface="Georgia"/>
              <a:cs typeface="Georgia"/>
            </a:endParaRPr>
          </a:p>
        </p:txBody>
      </p:sp>
      <p:sp>
        <p:nvSpPr>
          <p:cNvPr id="2" name="Content Placeholder 1"/>
          <p:cNvSpPr>
            <a:spLocks noGrp="1"/>
          </p:cNvSpPr>
          <p:nvPr>
            <p:ph idx="1"/>
          </p:nvPr>
        </p:nvSpPr>
        <p:spPr/>
        <p:txBody>
          <a:bodyPr>
            <a:noAutofit/>
          </a:bodyPr>
          <a:lstStyle/>
          <a:p>
            <a:pPr marL="109728" indent="0">
              <a:buNone/>
            </a:pPr>
            <a:r>
              <a:rPr lang="en-US" dirty="0">
                <a:cs typeface="Georgia"/>
              </a:rPr>
              <a:t>At your table, discuss your experience with the task.</a:t>
            </a:r>
          </a:p>
          <a:p>
            <a:pPr marL="109728" indent="0"/>
            <a:endParaRPr lang="en-US" sz="1400" dirty="0">
              <a:cs typeface="Georgia"/>
            </a:endParaRPr>
          </a:p>
          <a:p>
            <a:r>
              <a:rPr lang="en-US" dirty="0">
                <a:cs typeface="Georgia"/>
              </a:rPr>
              <a:t>What did you notice? </a:t>
            </a:r>
          </a:p>
          <a:p>
            <a:pPr marL="109728" indent="0"/>
            <a:endParaRPr lang="en-US" sz="1400" dirty="0">
              <a:cs typeface="Georgia"/>
            </a:endParaRPr>
          </a:p>
          <a:p>
            <a:r>
              <a:rPr lang="en-US" dirty="0">
                <a:cs typeface="Georgia"/>
              </a:rPr>
              <a:t>What questions arose?</a:t>
            </a:r>
          </a:p>
          <a:p>
            <a:pPr marL="109728" indent="0"/>
            <a:endParaRPr lang="en-US" sz="1400" dirty="0">
              <a:cs typeface="Georgia"/>
            </a:endParaRPr>
          </a:p>
          <a:p>
            <a:r>
              <a:rPr lang="en-US" dirty="0">
                <a:cs typeface="Georgia"/>
              </a:rPr>
              <a:t>What surprised you?</a:t>
            </a:r>
          </a:p>
          <a:p>
            <a:endParaRPr lang="en-US" sz="2400" dirty="0">
              <a:latin typeface="Georgia"/>
              <a:cs typeface="Georgia"/>
            </a:endParaRPr>
          </a:p>
        </p:txBody>
      </p:sp>
      <p:sp>
        <p:nvSpPr>
          <p:cNvPr id="5" name="Slide Number Placeholder 4"/>
          <p:cNvSpPr>
            <a:spLocks noGrp="1"/>
          </p:cNvSpPr>
          <p:nvPr>
            <p:ph type="sldNum" sz="quarter" idx="12"/>
          </p:nvPr>
        </p:nvSpPr>
        <p:spPr/>
        <p:txBody>
          <a:bodyPr/>
          <a:lstStyle/>
          <a:p>
            <a:fld id="{F8ADBA3D-A35C-4DA5-A631-4D061CBE8599}" type="slidenum">
              <a:rPr lang="en-US" smtClean="0"/>
              <a:t>34</a:t>
            </a:fld>
            <a:endParaRPr lang="en-US"/>
          </a:p>
        </p:txBody>
      </p:sp>
      <p:sp>
        <p:nvSpPr>
          <p:cNvPr id="7" name="TextBox 6"/>
          <p:cNvSpPr txBox="1"/>
          <p:nvPr/>
        </p:nvSpPr>
        <p:spPr>
          <a:xfrm>
            <a:off x="152400" y="128312"/>
            <a:ext cx="3654253" cy="369332"/>
          </a:xfrm>
          <a:prstGeom prst="rect">
            <a:avLst/>
          </a:prstGeom>
          <a:noFill/>
        </p:spPr>
        <p:txBody>
          <a:bodyPr wrap="none" rtlCol="0">
            <a:spAutoFit/>
          </a:bodyPr>
          <a:lstStyle/>
          <a:p>
            <a:r>
              <a:rPr lang="en-US" dirty="0">
                <a:solidFill>
                  <a:srgbClr val="053760"/>
                </a:solidFill>
              </a:rPr>
              <a:t>Session 2A: Getting to Know the Task</a:t>
            </a:r>
          </a:p>
        </p:txBody>
      </p:sp>
    </p:spTree>
    <p:extLst>
      <p:ext uri="{BB962C8B-B14F-4D97-AF65-F5344CB8AC3E}">
        <p14:creationId xmlns:p14="http://schemas.microsoft.com/office/powerpoint/2010/main" val="2311470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Identifying the Math and Anticipating Issues </a:t>
            </a:r>
          </a:p>
        </p:txBody>
      </p:sp>
      <p:sp>
        <p:nvSpPr>
          <p:cNvPr id="7" name="Content Placeholder 2"/>
          <p:cNvSpPr>
            <a:spLocks noGrp="1"/>
          </p:cNvSpPr>
          <p:nvPr>
            <p:ph idx="1"/>
          </p:nvPr>
        </p:nvSpPr>
        <p:spPr/>
        <p:txBody>
          <a:bodyPr>
            <a:normAutofit/>
          </a:bodyPr>
          <a:lstStyle/>
          <a:p>
            <a:r>
              <a:rPr lang="en-US" sz="3000" dirty="0"/>
              <a:t>What do students need to know and be able to do to accomplish the task?</a:t>
            </a:r>
          </a:p>
          <a:p>
            <a:pPr marL="0" indent="0">
              <a:buNone/>
            </a:pPr>
            <a:endParaRPr lang="en-US" sz="1600" dirty="0"/>
          </a:p>
          <a:p>
            <a:r>
              <a:rPr lang="en-US" sz="3000" dirty="0"/>
              <a:t>What would you expect your own students to struggle with in this task?</a:t>
            </a:r>
          </a:p>
          <a:p>
            <a:endParaRPr lang="en-US" sz="1700" dirty="0"/>
          </a:p>
          <a:p>
            <a:pPr marL="0" indent="0">
              <a:buNone/>
            </a:pPr>
            <a:r>
              <a:rPr lang="en-US" sz="3000" dirty="0"/>
              <a:t>Use Handout 2.1 to make some notes (pg. 7).</a:t>
            </a:r>
          </a:p>
          <a:p>
            <a:pPr marL="0" indent="0">
              <a:buNone/>
            </a:pPr>
            <a:endParaRPr lang="en-US" sz="3000" dirty="0"/>
          </a:p>
          <a:p>
            <a:pPr marL="0" indent="0">
              <a:buNone/>
            </a:pPr>
            <a:endParaRPr lang="en-US" sz="3000" dirty="0"/>
          </a:p>
          <a:p>
            <a:pPr marL="0" indent="0">
              <a:buNone/>
            </a:pPr>
            <a:endParaRPr lang="en-US" dirty="0"/>
          </a:p>
        </p:txBody>
      </p:sp>
      <p:sp>
        <p:nvSpPr>
          <p:cNvPr id="3" name="Slide Number Placeholder 2"/>
          <p:cNvSpPr>
            <a:spLocks noGrp="1"/>
          </p:cNvSpPr>
          <p:nvPr>
            <p:ph type="sldNum" sz="quarter" idx="12"/>
          </p:nvPr>
        </p:nvSpPr>
        <p:spPr/>
        <p:txBody>
          <a:bodyPr/>
          <a:lstStyle/>
          <a:p>
            <a:fld id="{F8ADBA3D-A35C-4DA5-A631-4D061CBE8599}" type="slidenum">
              <a:rPr lang="en-US" smtClean="0"/>
              <a:t>35</a:t>
            </a:fld>
            <a:endParaRPr lang="en-US"/>
          </a:p>
        </p:txBody>
      </p:sp>
      <p:sp>
        <p:nvSpPr>
          <p:cNvPr id="8" name="TextBox 7"/>
          <p:cNvSpPr txBox="1"/>
          <p:nvPr/>
        </p:nvSpPr>
        <p:spPr>
          <a:xfrm>
            <a:off x="152400" y="128312"/>
            <a:ext cx="3706438" cy="369332"/>
          </a:xfrm>
          <a:prstGeom prst="rect">
            <a:avLst/>
          </a:prstGeom>
          <a:noFill/>
        </p:spPr>
        <p:txBody>
          <a:bodyPr wrap="none" rtlCol="0">
            <a:spAutoFit/>
          </a:bodyPr>
          <a:lstStyle/>
          <a:p>
            <a:r>
              <a:rPr lang="en-US" dirty="0">
                <a:solidFill>
                  <a:srgbClr val="053760"/>
                </a:solidFill>
              </a:rPr>
              <a:t>Session 2A: Getting to Know the Task</a:t>
            </a:r>
          </a:p>
        </p:txBody>
      </p:sp>
    </p:spTree>
    <p:extLst>
      <p:ext uri="{BB962C8B-B14F-4D97-AF65-F5344CB8AC3E}">
        <p14:creationId xmlns:p14="http://schemas.microsoft.com/office/powerpoint/2010/main" val="40663474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81FCBC-12BC-47C8-BE87-B3BC886BF939}" type="slidenum">
              <a:rPr lang="en-US" smtClean="0"/>
              <a:pPr/>
              <a:t>36</a:t>
            </a:fld>
            <a:endParaRPr lang="en-US"/>
          </a:p>
        </p:txBody>
      </p:sp>
      <p:sp>
        <p:nvSpPr>
          <p:cNvPr id="5" name="Title 1"/>
          <p:cNvSpPr txBox="1">
            <a:spLocks/>
          </p:cNvSpPr>
          <p:nvPr/>
        </p:nvSpPr>
        <p:spPr>
          <a:xfrm>
            <a:off x="457200" y="0"/>
            <a:ext cx="8229600"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700" kern="1200">
                <a:solidFill>
                  <a:srgbClr val="063760"/>
                </a:solidFill>
                <a:latin typeface="+mj-lt"/>
                <a:ea typeface="+mj-ea"/>
                <a:cs typeface="+mj-cs"/>
              </a:defRPr>
            </a:lvl1pPr>
          </a:lstStyle>
          <a:p>
            <a:r>
              <a:rPr lang="en-US" dirty="0">
                <a:solidFill>
                  <a:srgbClr val="1F497D"/>
                </a:solidFill>
                <a:cs typeface="Georgia"/>
              </a:rPr>
              <a:t>Session 2 Progress</a:t>
            </a:r>
          </a:p>
        </p:txBody>
      </p:sp>
      <p:sp>
        <p:nvSpPr>
          <p:cNvPr id="6" name="Content Placeholder 2"/>
          <p:cNvSpPr txBox="1">
            <a:spLocks/>
          </p:cNvSpPr>
          <p:nvPr/>
        </p:nvSpPr>
        <p:spPr>
          <a:xfrm>
            <a:off x="753988" y="1584525"/>
            <a:ext cx="3405755" cy="229373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600"/>
              </a:spcAft>
              <a:buFont typeface="Arial"/>
              <a:buNone/>
            </a:pPr>
            <a:r>
              <a:rPr lang="en-US" sz="2000" dirty="0">
                <a:solidFill>
                  <a:schemeClr val="accent1">
                    <a:lumMod val="75000"/>
                  </a:schemeClr>
                </a:solidFill>
              </a:rPr>
              <a:t>Complete </a:t>
            </a:r>
            <a:r>
              <a:rPr lang="en-US" sz="2000" dirty="0"/>
              <a:t>performance</a:t>
            </a:r>
            <a:r>
              <a:rPr lang="en-US" sz="2000" dirty="0">
                <a:solidFill>
                  <a:schemeClr val="accent1">
                    <a:lumMod val="75000"/>
                  </a:schemeClr>
                </a:solidFill>
              </a:rPr>
              <a:t> task </a:t>
            </a:r>
          </a:p>
          <a:p>
            <a:pPr marL="0" indent="0">
              <a:spcAft>
                <a:spcPts val="600"/>
              </a:spcAft>
              <a:buFont typeface="Arial"/>
              <a:buNone/>
            </a:pPr>
            <a:r>
              <a:rPr lang="en-US" sz="2000" dirty="0"/>
              <a:t>Initial reactions to the task</a:t>
            </a:r>
          </a:p>
          <a:p>
            <a:pPr marL="0" indent="0">
              <a:spcAft>
                <a:spcPts val="600"/>
              </a:spcAft>
              <a:buFont typeface="Arial"/>
              <a:buNone/>
            </a:pPr>
            <a:r>
              <a:rPr lang="en-US" sz="2000" dirty="0"/>
              <a:t>Identify the mathematics and anticipate the issues</a:t>
            </a:r>
          </a:p>
          <a:p>
            <a:pPr marL="0" indent="0">
              <a:buFont typeface="Arial"/>
              <a:buNone/>
            </a:pPr>
            <a:endParaRPr lang="en-US" sz="2000" b="1" u="sng" dirty="0"/>
          </a:p>
          <a:p>
            <a:pPr marL="0" indent="0">
              <a:buFont typeface="Arial"/>
              <a:buNone/>
            </a:pPr>
            <a:endParaRPr lang="en-US" sz="2000" dirty="0"/>
          </a:p>
        </p:txBody>
      </p:sp>
      <p:sp>
        <p:nvSpPr>
          <p:cNvPr id="7" name="Content Placeholder 1"/>
          <p:cNvSpPr txBox="1">
            <a:spLocks/>
          </p:cNvSpPr>
          <p:nvPr/>
        </p:nvSpPr>
        <p:spPr>
          <a:xfrm>
            <a:off x="4572000" y="1592262"/>
            <a:ext cx="3962400" cy="435133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528"/>
              </a:spcBef>
              <a:spcAft>
                <a:spcPts val="600"/>
              </a:spcAft>
              <a:buFont typeface="Arial"/>
              <a:buNone/>
            </a:pPr>
            <a:r>
              <a:rPr lang="en-US" sz="2000" dirty="0">
                <a:solidFill>
                  <a:srgbClr val="000000"/>
                </a:solidFill>
              </a:rPr>
              <a:t>Read student responses to first item </a:t>
            </a:r>
          </a:p>
          <a:p>
            <a:pPr marL="0" indent="0">
              <a:spcBef>
                <a:spcPts val="528"/>
              </a:spcBef>
              <a:spcAft>
                <a:spcPts val="600"/>
              </a:spcAft>
              <a:buFont typeface="Arial"/>
              <a:buNone/>
            </a:pPr>
            <a:r>
              <a:rPr lang="en-US" sz="2000" dirty="0">
                <a:solidFill>
                  <a:srgbClr val="000000"/>
                </a:solidFill>
              </a:rPr>
              <a:t>Review and discuss Scoring Guide for first item</a:t>
            </a:r>
          </a:p>
          <a:p>
            <a:pPr marL="0" indent="0">
              <a:spcBef>
                <a:spcPts val="528"/>
              </a:spcBef>
              <a:spcAft>
                <a:spcPts val="600"/>
              </a:spcAft>
              <a:buFont typeface="Arial"/>
              <a:buNone/>
            </a:pPr>
            <a:r>
              <a:rPr lang="en-US" sz="2000" dirty="0">
                <a:solidFill>
                  <a:srgbClr val="000000"/>
                </a:solidFill>
              </a:rPr>
              <a:t>Score student responses to item</a:t>
            </a:r>
          </a:p>
          <a:p>
            <a:pPr marL="0" indent="0">
              <a:spcBef>
                <a:spcPts val="528"/>
              </a:spcBef>
              <a:spcAft>
                <a:spcPts val="600"/>
              </a:spcAft>
              <a:buFont typeface="Arial"/>
              <a:buNone/>
            </a:pPr>
            <a:r>
              <a:rPr lang="en-US" sz="2000" dirty="0">
                <a:solidFill>
                  <a:srgbClr val="000000"/>
                </a:solidFill>
              </a:rPr>
              <a:t>Compare and discuss scores for item </a:t>
            </a:r>
          </a:p>
          <a:p>
            <a:pPr marL="0" indent="0">
              <a:spcBef>
                <a:spcPts val="528"/>
              </a:spcBef>
              <a:spcAft>
                <a:spcPts val="600"/>
              </a:spcAft>
              <a:buFont typeface="Arial"/>
              <a:buNone/>
            </a:pPr>
            <a:r>
              <a:rPr lang="en-US" sz="2000" i="1" dirty="0">
                <a:solidFill>
                  <a:srgbClr val="000000"/>
                </a:solidFill>
              </a:rPr>
              <a:t>Repeat the steps of scoring with next hand-scored item(s)</a:t>
            </a:r>
          </a:p>
          <a:p>
            <a:pPr marL="0" indent="0">
              <a:spcBef>
                <a:spcPts val="528"/>
              </a:spcBef>
              <a:spcAft>
                <a:spcPts val="600"/>
              </a:spcAft>
              <a:buFont typeface="Arial"/>
              <a:buNone/>
            </a:pPr>
            <a:r>
              <a:rPr lang="en-US" sz="2200" u="sng" dirty="0">
                <a:solidFill>
                  <a:srgbClr val="000000"/>
                </a:solidFill>
              </a:rPr>
              <a:t>2D Debriefing the Task</a:t>
            </a:r>
            <a:endParaRPr lang="en-US" sz="2200" dirty="0">
              <a:solidFill>
                <a:srgbClr val="000000"/>
              </a:solidFill>
            </a:endParaRPr>
          </a:p>
        </p:txBody>
      </p:sp>
      <p:sp>
        <p:nvSpPr>
          <p:cNvPr id="8" name="Text Placeholder 3"/>
          <p:cNvSpPr txBox="1">
            <a:spLocks/>
          </p:cNvSpPr>
          <p:nvPr/>
        </p:nvSpPr>
        <p:spPr>
          <a:xfrm>
            <a:off x="638557" y="1211262"/>
            <a:ext cx="3400043" cy="639763"/>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u="sng" dirty="0"/>
              <a:t>2A Getting to Know the Task</a:t>
            </a:r>
          </a:p>
        </p:txBody>
      </p:sp>
      <p:sp>
        <p:nvSpPr>
          <p:cNvPr id="9" name="Text Placeholder 4"/>
          <p:cNvSpPr txBox="1">
            <a:spLocks/>
          </p:cNvSpPr>
          <p:nvPr/>
        </p:nvSpPr>
        <p:spPr>
          <a:xfrm>
            <a:off x="4572000" y="1211262"/>
            <a:ext cx="3371849" cy="639763"/>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u="sng" dirty="0"/>
              <a:t>2C Analyzing Student Work </a:t>
            </a:r>
          </a:p>
        </p:txBody>
      </p:sp>
      <p:pic>
        <p:nvPicPr>
          <p:cNvPr id="10" name="Picture 2" descr="http://www.clker.com/cliparts/2/k/n/l/C/Q/transparent-green-check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749" y="2125662"/>
            <a:ext cx="171451" cy="238225"/>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2" descr="http://www.clker.com/cliparts/2/k/n/l/C/Q/transparent-green-check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750" y="1668462"/>
            <a:ext cx="171450" cy="238225"/>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2" descr="http://www.clker.com/cliparts/2/k/n/l/C/Q/transparent-green-check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677" y="2514600"/>
            <a:ext cx="164523" cy="228600"/>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Text Placeholder 3"/>
          <p:cNvSpPr txBox="1">
            <a:spLocks/>
          </p:cNvSpPr>
          <p:nvPr/>
        </p:nvSpPr>
        <p:spPr>
          <a:xfrm>
            <a:off x="595599" y="3421062"/>
            <a:ext cx="3030141" cy="15595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u="sng" dirty="0"/>
              <a:t>2B Unpacking the Task</a:t>
            </a:r>
          </a:p>
          <a:p>
            <a:pPr indent="0">
              <a:buNone/>
            </a:pPr>
            <a:r>
              <a:rPr lang="en-US" sz="2000" dirty="0"/>
              <a:t>Alignment activity</a:t>
            </a:r>
          </a:p>
        </p:txBody>
      </p:sp>
    </p:spTree>
    <p:extLst>
      <p:ext uri="{BB962C8B-B14F-4D97-AF65-F5344CB8AC3E}">
        <p14:creationId xmlns:p14="http://schemas.microsoft.com/office/powerpoint/2010/main" val="3107662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524000"/>
            <a:ext cx="5638800" cy="1524000"/>
          </a:xfrm>
        </p:spPr>
        <p:txBody>
          <a:bodyPr>
            <a:normAutofit/>
          </a:bodyPr>
          <a:lstStyle/>
          <a:p>
            <a:pPr algn="l"/>
            <a:r>
              <a:rPr lang="en-US" dirty="0">
                <a:solidFill>
                  <a:srgbClr val="053760"/>
                </a:solidFill>
              </a:rPr>
              <a:t/>
            </a:r>
            <a:br>
              <a:rPr lang="en-US" dirty="0">
                <a:solidFill>
                  <a:srgbClr val="053760"/>
                </a:solidFill>
              </a:rPr>
            </a:br>
            <a:r>
              <a:rPr lang="en-US" dirty="0">
                <a:solidFill>
                  <a:srgbClr val="053760"/>
                </a:solidFill>
              </a:rPr>
              <a:t>Let’s Unpack This Task</a:t>
            </a:r>
          </a:p>
        </p:txBody>
      </p:sp>
      <p:sp>
        <p:nvSpPr>
          <p:cNvPr id="4" name="Slide Number Placeholder 3"/>
          <p:cNvSpPr>
            <a:spLocks noGrp="1"/>
          </p:cNvSpPr>
          <p:nvPr>
            <p:ph type="sldNum" sz="quarter" idx="12"/>
          </p:nvPr>
        </p:nvSpPr>
        <p:spPr/>
        <p:txBody>
          <a:bodyPr/>
          <a:lstStyle/>
          <a:p>
            <a:fld id="{8E81FCBC-12BC-47C8-BE87-B3BC886BF939}" type="slidenum">
              <a:rPr lang="en-US" smtClean="0"/>
              <a:pPr/>
              <a:t>37</a:t>
            </a:fld>
            <a:endParaRPr lang="en-US"/>
          </a:p>
        </p:txBody>
      </p:sp>
    </p:spTree>
    <p:extLst>
      <p:ext uri="{BB962C8B-B14F-4D97-AF65-F5344CB8AC3E}">
        <p14:creationId xmlns:p14="http://schemas.microsoft.com/office/powerpoint/2010/main" val="243579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 we unpack the task, we will:</a:t>
            </a:r>
          </a:p>
        </p:txBody>
      </p:sp>
      <p:sp>
        <p:nvSpPr>
          <p:cNvPr id="3" name="Content Placeholder 2"/>
          <p:cNvSpPr>
            <a:spLocks noGrp="1"/>
          </p:cNvSpPr>
          <p:nvPr>
            <p:ph idx="1"/>
          </p:nvPr>
        </p:nvSpPr>
        <p:spPr/>
        <p:txBody>
          <a:bodyPr>
            <a:normAutofit/>
          </a:bodyPr>
          <a:lstStyle/>
          <a:p>
            <a:r>
              <a:rPr lang="en-US" sz="2800" dirty="0"/>
              <a:t>Understand the Smarter Balanced Claims</a:t>
            </a:r>
          </a:p>
          <a:p>
            <a:r>
              <a:rPr lang="en-US" sz="2800" dirty="0"/>
              <a:t>Align the task</a:t>
            </a:r>
          </a:p>
          <a:p>
            <a:r>
              <a:rPr lang="en-US" sz="2800" dirty="0"/>
              <a:t>Reflect on the purpose of performance tasks</a:t>
            </a:r>
          </a:p>
          <a:p>
            <a:pPr marL="0" indent="0">
              <a:buNone/>
            </a:pPr>
            <a:endParaRPr lang="en-US" sz="2800" dirty="0"/>
          </a:p>
        </p:txBody>
      </p:sp>
      <p:sp>
        <p:nvSpPr>
          <p:cNvPr id="5" name="Slide Number Placeholder 4"/>
          <p:cNvSpPr>
            <a:spLocks noGrp="1"/>
          </p:cNvSpPr>
          <p:nvPr>
            <p:ph type="sldNum" sz="quarter" idx="12"/>
          </p:nvPr>
        </p:nvSpPr>
        <p:spPr/>
        <p:txBody>
          <a:bodyPr/>
          <a:lstStyle/>
          <a:p>
            <a:fld id="{F8ADBA3D-A35C-4DA5-A631-4D061CBE8599}" type="slidenum">
              <a:rPr lang="en-US" smtClean="0"/>
              <a:t>38</a:t>
            </a:fld>
            <a:endParaRPr lang="en-US"/>
          </a:p>
        </p:txBody>
      </p:sp>
      <p:sp>
        <p:nvSpPr>
          <p:cNvPr id="7" name="TextBox 6"/>
          <p:cNvSpPr txBox="1"/>
          <p:nvPr/>
        </p:nvSpPr>
        <p:spPr>
          <a:xfrm>
            <a:off x="152400" y="128312"/>
            <a:ext cx="3113578" cy="369332"/>
          </a:xfrm>
          <a:prstGeom prst="rect">
            <a:avLst/>
          </a:prstGeom>
          <a:noFill/>
        </p:spPr>
        <p:txBody>
          <a:bodyPr wrap="none" rtlCol="0">
            <a:spAutoFit/>
          </a:bodyPr>
          <a:lstStyle/>
          <a:p>
            <a:r>
              <a:rPr lang="en-US" dirty="0">
                <a:solidFill>
                  <a:srgbClr val="053760"/>
                </a:solidFill>
              </a:rPr>
              <a:t>Session 2B: Unpacking the Task</a:t>
            </a:r>
          </a:p>
        </p:txBody>
      </p:sp>
    </p:spTree>
    <p:extLst>
      <p:ext uri="{BB962C8B-B14F-4D97-AF65-F5344CB8AC3E}">
        <p14:creationId xmlns:p14="http://schemas.microsoft.com/office/powerpoint/2010/main" val="11600256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Let’s consider what this task assesses:</a:t>
            </a:r>
          </a:p>
        </p:txBody>
      </p:sp>
      <p:sp>
        <p:nvSpPr>
          <p:cNvPr id="3" name="Content Placeholder 2"/>
          <p:cNvSpPr>
            <a:spLocks noGrp="1"/>
          </p:cNvSpPr>
          <p:nvPr>
            <p:ph idx="1"/>
          </p:nvPr>
        </p:nvSpPr>
        <p:spPr/>
        <p:txBody>
          <a:bodyPr>
            <a:normAutofit/>
          </a:bodyPr>
          <a:lstStyle/>
          <a:p>
            <a:pPr marL="342900" lvl="1" indent="-342900">
              <a:buFont typeface="Arial"/>
              <a:buChar char="•"/>
            </a:pPr>
            <a:r>
              <a:rPr lang="en-US" sz="3000" dirty="0"/>
              <a:t>CCSS Standards for Mathematical Practice likely to be engaged by students working on this task</a:t>
            </a:r>
          </a:p>
          <a:p>
            <a:pPr marL="0" lvl="1" indent="0">
              <a:buNone/>
            </a:pPr>
            <a:endParaRPr lang="en-US" sz="3000" dirty="0"/>
          </a:p>
          <a:p>
            <a:pPr marL="342900" lvl="1" indent="-342900">
              <a:buFont typeface="Arial"/>
              <a:buChar char="•"/>
            </a:pPr>
            <a:r>
              <a:rPr lang="en-US" sz="3000" dirty="0"/>
              <a:t>Smarter Balanced Claims assessed by this task</a:t>
            </a:r>
          </a:p>
          <a:p>
            <a:pPr marL="0" indent="0">
              <a:buNone/>
            </a:pPr>
            <a:endParaRPr lang="en-US" dirty="0"/>
          </a:p>
        </p:txBody>
      </p:sp>
      <p:sp>
        <p:nvSpPr>
          <p:cNvPr id="5" name="Slide Number Placeholder 4"/>
          <p:cNvSpPr>
            <a:spLocks noGrp="1"/>
          </p:cNvSpPr>
          <p:nvPr>
            <p:ph type="sldNum" sz="quarter" idx="12"/>
          </p:nvPr>
        </p:nvSpPr>
        <p:spPr/>
        <p:txBody>
          <a:bodyPr/>
          <a:lstStyle/>
          <a:p>
            <a:fld id="{F8ADBA3D-A35C-4DA5-A631-4D061CBE8599}" type="slidenum">
              <a:rPr lang="en-US" smtClean="0"/>
              <a:t>39</a:t>
            </a:fld>
            <a:endParaRPr lang="en-US"/>
          </a:p>
        </p:txBody>
      </p:sp>
      <p:sp>
        <p:nvSpPr>
          <p:cNvPr id="7" name="TextBox 6"/>
          <p:cNvSpPr txBox="1"/>
          <p:nvPr/>
        </p:nvSpPr>
        <p:spPr>
          <a:xfrm>
            <a:off x="152400" y="128312"/>
            <a:ext cx="3113578" cy="369332"/>
          </a:xfrm>
          <a:prstGeom prst="rect">
            <a:avLst/>
          </a:prstGeom>
          <a:noFill/>
        </p:spPr>
        <p:txBody>
          <a:bodyPr wrap="none" rtlCol="0">
            <a:spAutoFit/>
          </a:bodyPr>
          <a:lstStyle/>
          <a:p>
            <a:r>
              <a:rPr lang="en-US" dirty="0">
                <a:solidFill>
                  <a:srgbClr val="053760"/>
                </a:solidFill>
              </a:rPr>
              <a:t>Session 2B: Unpacking the Task</a:t>
            </a:r>
          </a:p>
        </p:txBody>
      </p:sp>
    </p:spTree>
    <p:extLst>
      <p:ext uri="{BB962C8B-B14F-4D97-AF65-F5344CB8AC3E}">
        <p14:creationId xmlns:p14="http://schemas.microsoft.com/office/powerpoint/2010/main" val="3016248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2">
                    <a:lumMod val="75000"/>
                  </a:schemeClr>
                </a:solidFill>
              </a:rPr>
              <a:t>Who Is in the Room?</a:t>
            </a:r>
          </a:p>
        </p:txBody>
      </p:sp>
      <p:sp>
        <p:nvSpPr>
          <p:cNvPr id="2" name="Content Placeholder 1"/>
          <p:cNvSpPr>
            <a:spLocks noGrp="1"/>
          </p:cNvSpPr>
          <p:nvPr>
            <p:ph idx="1"/>
          </p:nvPr>
        </p:nvSpPr>
        <p:spPr>
          <a:xfrm>
            <a:off x="457200" y="1463040"/>
            <a:ext cx="8229600" cy="4114800"/>
          </a:xfrm>
        </p:spPr>
        <p:txBody>
          <a:bodyPr>
            <a:normAutofit/>
          </a:bodyPr>
          <a:lstStyle/>
          <a:p>
            <a:pPr>
              <a:spcBef>
                <a:spcPts val="0"/>
              </a:spcBef>
              <a:spcAft>
                <a:spcPts val="1200"/>
              </a:spcAft>
              <a:buNone/>
            </a:pPr>
            <a:r>
              <a:rPr lang="en-US" sz="2800" b="1" dirty="0"/>
              <a:t>Stand up if you are:</a:t>
            </a:r>
            <a:br>
              <a:rPr lang="en-US" sz="2800" b="1" dirty="0"/>
            </a:br>
            <a:endParaRPr lang="en-US" sz="2800" b="1" dirty="0"/>
          </a:p>
          <a:p>
            <a:pPr marL="514350" indent="-514350">
              <a:spcBef>
                <a:spcPts val="0"/>
              </a:spcBef>
              <a:spcAft>
                <a:spcPts val="1200"/>
              </a:spcAft>
              <a:buFont typeface="+mj-lt"/>
              <a:buAutoNum type="arabicPeriod"/>
            </a:pPr>
            <a:r>
              <a:rPr lang="en-US" sz="2800" dirty="0"/>
              <a:t>A classroom teacher</a:t>
            </a:r>
          </a:p>
          <a:p>
            <a:pPr marL="514350" indent="-514350">
              <a:spcBef>
                <a:spcPts val="0"/>
              </a:spcBef>
              <a:spcAft>
                <a:spcPts val="1200"/>
              </a:spcAft>
              <a:buFont typeface="+mj-lt"/>
              <a:buAutoNum type="arabicPeriod"/>
            </a:pPr>
            <a:r>
              <a:rPr lang="en-US" sz="2800" dirty="0"/>
              <a:t>An instructional coach</a:t>
            </a:r>
          </a:p>
          <a:p>
            <a:pPr marL="514350" indent="-514350">
              <a:spcBef>
                <a:spcPts val="0"/>
              </a:spcBef>
              <a:spcAft>
                <a:spcPts val="1200"/>
              </a:spcAft>
              <a:buFont typeface="+mj-lt"/>
              <a:buAutoNum type="arabicPeriod"/>
            </a:pPr>
            <a:r>
              <a:rPr lang="en-US" sz="2800" dirty="0"/>
              <a:t>A school-based administrator</a:t>
            </a:r>
          </a:p>
          <a:p>
            <a:pPr marL="514350" indent="-514350">
              <a:spcBef>
                <a:spcPts val="0"/>
              </a:spcBef>
              <a:spcAft>
                <a:spcPts val="1200"/>
              </a:spcAft>
              <a:buFont typeface="+mj-lt"/>
              <a:buAutoNum type="arabicPeriod"/>
            </a:pPr>
            <a:r>
              <a:rPr lang="en-US" sz="2800" dirty="0"/>
              <a:t>A district administrator</a:t>
            </a:r>
          </a:p>
          <a:p>
            <a:pPr marL="514350" indent="-514350">
              <a:spcBef>
                <a:spcPts val="0"/>
              </a:spcBef>
              <a:spcAft>
                <a:spcPts val="1200"/>
              </a:spcAft>
              <a:buFont typeface="+mj-lt"/>
              <a:buAutoNum type="arabicPeriod"/>
            </a:pPr>
            <a:r>
              <a:rPr lang="en-US" sz="2800" dirty="0"/>
              <a:t>Other</a:t>
            </a:r>
          </a:p>
          <a:p>
            <a:pPr>
              <a:spcBef>
                <a:spcPts val="200"/>
              </a:spcBef>
              <a:buNone/>
            </a:pPr>
            <a:endParaRPr lang="en-US" sz="2800" dirty="0"/>
          </a:p>
        </p:txBody>
      </p:sp>
      <p:sp>
        <p:nvSpPr>
          <p:cNvPr id="5" name="Slide Number Placeholder 4"/>
          <p:cNvSpPr>
            <a:spLocks noGrp="1"/>
          </p:cNvSpPr>
          <p:nvPr>
            <p:ph type="sldNum" sz="quarter" idx="12"/>
          </p:nvPr>
        </p:nvSpPr>
        <p:spPr/>
        <p:txBody>
          <a:bodyPr/>
          <a:lstStyle/>
          <a:p>
            <a:fld id="{8E81FCBC-12BC-47C8-BE87-B3BC886BF939}" type="slidenum">
              <a:rPr lang="en-US" smtClean="0"/>
              <a:pPr/>
              <a:t>4</a:t>
            </a:fld>
            <a:endParaRPr lang="en-US"/>
          </a:p>
        </p:txBody>
      </p:sp>
      <p:sp>
        <p:nvSpPr>
          <p:cNvPr id="6" name="TextBox 5"/>
          <p:cNvSpPr txBox="1"/>
          <p:nvPr/>
        </p:nvSpPr>
        <p:spPr>
          <a:xfrm>
            <a:off x="152400" y="128312"/>
            <a:ext cx="4372736" cy="369332"/>
          </a:xfrm>
          <a:prstGeom prst="rect">
            <a:avLst/>
          </a:prstGeom>
          <a:noFill/>
        </p:spPr>
        <p:txBody>
          <a:bodyPr wrap="none" rtlCol="0">
            <a:spAutoFit/>
          </a:bodyPr>
          <a:lstStyle/>
          <a:p>
            <a:r>
              <a:rPr lang="en-US" dirty="0">
                <a:solidFill>
                  <a:srgbClr val="053760"/>
                </a:solidFill>
              </a:rPr>
              <a:t>Session 1.A: Orientation and Purpose Setting</a:t>
            </a:r>
          </a:p>
        </p:txBody>
      </p:sp>
    </p:spTree>
    <p:extLst>
      <p:ext uri="{BB962C8B-B14F-4D97-AF65-F5344CB8AC3E}">
        <p14:creationId xmlns:p14="http://schemas.microsoft.com/office/powerpoint/2010/main" val="199583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Standards for Mathematical Practice</a:t>
            </a:r>
          </a:p>
        </p:txBody>
      </p:sp>
      <p:sp>
        <p:nvSpPr>
          <p:cNvPr id="2" name="Content Placeholder 1"/>
          <p:cNvSpPr>
            <a:spLocks noGrp="1"/>
          </p:cNvSpPr>
          <p:nvPr>
            <p:ph idx="1"/>
          </p:nvPr>
        </p:nvSpPr>
        <p:spPr/>
        <p:txBody>
          <a:bodyPr>
            <a:normAutofit fontScale="77500" lnSpcReduction="20000"/>
          </a:bodyPr>
          <a:lstStyle/>
          <a:p>
            <a:pPr marL="624078" indent="-514350">
              <a:buFont typeface="+mj-lt"/>
              <a:buAutoNum type="arabicPeriod"/>
            </a:pPr>
            <a:r>
              <a:rPr lang="en-US" dirty="0"/>
              <a:t>Make sense of problems and persevere in solving them.</a:t>
            </a:r>
          </a:p>
          <a:p>
            <a:pPr marL="624078" indent="-514350">
              <a:buFont typeface="+mj-lt"/>
              <a:buAutoNum type="arabicPeriod"/>
            </a:pPr>
            <a:r>
              <a:rPr lang="en-US" dirty="0"/>
              <a:t>Reason abstractly and quantitatively.</a:t>
            </a:r>
          </a:p>
          <a:p>
            <a:pPr marL="624078" indent="-514350">
              <a:buFont typeface="+mj-lt"/>
              <a:buAutoNum type="arabicPeriod"/>
            </a:pPr>
            <a:r>
              <a:rPr lang="en-US" dirty="0"/>
              <a:t>Construct viable arguments and critique the reasoning of others.</a:t>
            </a:r>
          </a:p>
          <a:p>
            <a:pPr marL="624078" indent="-514350">
              <a:buFont typeface="+mj-lt"/>
              <a:buAutoNum type="arabicPeriod"/>
            </a:pPr>
            <a:r>
              <a:rPr lang="en-US" dirty="0"/>
              <a:t>Model with mathematics.</a:t>
            </a:r>
          </a:p>
          <a:p>
            <a:pPr marL="624078" indent="-514350">
              <a:buFont typeface="+mj-lt"/>
              <a:buAutoNum type="arabicPeriod"/>
            </a:pPr>
            <a:r>
              <a:rPr lang="en-US" dirty="0"/>
              <a:t>Use appropriate tools strategically.</a:t>
            </a:r>
          </a:p>
          <a:p>
            <a:pPr marL="624078" indent="-514350">
              <a:buFont typeface="+mj-lt"/>
              <a:buAutoNum type="arabicPeriod"/>
            </a:pPr>
            <a:r>
              <a:rPr lang="en-US" dirty="0"/>
              <a:t>Attend to precision.</a:t>
            </a:r>
          </a:p>
          <a:p>
            <a:pPr marL="624078" indent="-514350">
              <a:buFont typeface="+mj-lt"/>
              <a:buAutoNum type="arabicPeriod"/>
            </a:pPr>
            <a:r>
              <a:rPr lang="en-US" dirty="0"/>
              <a:t>Look for and make use of structure.</a:t>
            </a:r>
          </a:p>
          <a:p>
            <a:pPr marL="624078" indent="-514350">
              <a:buFont typeface="+mj-lt"/>
              <a:buAutoNum type="arabicPeriod"/>
            </a:pPr>
            <a:r>
              <a:rPr lang="en-US" dirty="0"/>
              <a:t>Look for and express regularity in repeated reasoning.</a:t>
            </a:r>
          </a:p>
        </p:txBody>
      </p:sp>
      <p:sp>
        <p:nvSpPr>
          <p:cNvPr id="6" name="Slide Number Placeholder 5"/>
          <p:cNvSpPr>
            <a:spLocks noGrp="1"/>
          </p:cNvSpPr>
          <p:nvPr>
            <p:ph type="sldNum" sz="quarter" idx="12"/>
          </p:nvPr>
        </p:nvSpPr>
        <p:spPr/>
        <p:txBody>
          <a:bodyPr/>
          <a:lstStyle/>
          <a:p>
            <a:fld id="{F8ADBA3D-A35C-4DA5-A631-4D061CBE8599}" type="slidenum">
              <a:rPr lang="en-US" smtClean="0"/>
              <a:t>40</a:t>
            </a:fld>
            <a:endParaRPr lang="en-US"/>
          </a:p>
        </p:txBody>
      </p:sp>
      <p:sp>
        <p:nvSpPr>
          <p:cNvPr id="7" name="TextBox 6"/>
          <p:cNvSpPr txBox="1"/>
          <p:nvPr/>
        </p:nvSpPr>
        <p:spPr>
          <a:xfrm>
            <a:off x="152400" y="128312"/>
            <a:ext cx="3113578" cy="369332"/>
          </a:xfrm>
          <a:prstGeom prst="rect">
            <a:avLst/>
          </a:prstGeom>
          <a:noFill/>
        </p:spPr>
        <p:txBody>
          <a:bodyPr wrap="none" rtlCol="0">
            <a:spAutoFit/>
          </a:bodyPr>
          <a:lstStyle/>
          <a:p>
            <a:r>
              <a:rPr lang="en-US" dirty="0">
                <a:solidFill>
                  <a:srgbClr val="053760"/>
                </a:solidFill>
              </a:rPr>
              <a:t>Session 2B: Unpacking the Task</a:t>
            </a:r>
          </a:p>
        </p:txBody>
      </p:sp>
    </p:spTree>
    <p:extLst>
      <p:ext uri="{BB962C8B-B14F-4D97-AF65-F5344CB8AC3E}">
        <p14:creationId xmlns:p14="http://schemas.microsoft.com/office/powerpoint/2010/main" val="38639819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defTabSz="457200" rtl="0">
              <a:spcBef>
                <a:spcPct val="0"/>
              </a:spcBef>
            </a:pPr>
            <a:r>
              <a:rPr lang="en-US" sz="3700" dirty="0" smtClean="0">
                <a:solidFill>
                  <a:srgbClr val="063760"/>
                </a:solidFill>
              </a:rPr>
              <a:t>What are Claims and Targets?</a:t>
            </a:r>
            <a:endParaRPr lang="en-US" dirty="0"/>
          </a:p>
        </p:txBody>
      </p:sp>
      <p:sp>
        <p:nvSpPr>
          <p:cNvPr id="5" name="Content Placeholder 4"/>
          <p:cNvSpPr>
            <a:spLocks noGrp="1"/>
          </p:cNvSpPr>
          <p:nvPr>
            <p:ph idx="1"/>
          </p:nvPr>
        </p:nvSpPr>
        <p:spPr/>
        <p:txBody>
          <a:bodyPr>
            <a:noAutofit/>
          </a:bodyPr>
          <a:lstStyle/>
          <a:p>
            <a:pPr>
              <a:spcBef>
                <a:spcPts val="0"/>
              </a:spcBef>
              <a:spcAft>
                <a:spcPts val="900"/>
              </a:spcAft>
            </a:pPr>
            <a:r>
              <a:rPr lang="en-US" sz="2800" dirty="0">
                <a:solidFill>
                  <a:srgbClr val="000000"/>
                </a:solidFill>
              </a:rPr>
              <a:t>Claims </a:t>
            </a:r>
            <a:r>
              <a:rPr lang="en-US" sz="2800" dirty="0"/>
              <a:t>are the broad statements of the assessment system’s learning outcomes. A claim is a statement of what students know and can do, </a:t>
            </a:r>
            <a:r>
              <a:rPr lang="en-US" sz="2800" i="1" dirty="0"/>
              <a:t>based on the evidence they produce</a:t>
            </a:r>
            <a:r>
              <a:rPr lang="en-US" sz="2800" dirty="0"/>
              <a:t>. </a:t>
            </a:r>
          </a:p>
          <a:p>
            <a:r>
              <a:rPr lang="en-US" sz="2800" dirty="0"/>
              <a:t>Within each claim are related </a:t>
            </a:r>
            <a:r>
              <a:rPr lang="en-US" sz="2800" dirty="0">
                <a:solidFill>
                  <a:srgbClr val="000000"/>
                </a:solidFill>
              </a:rPr>
              <a:t>assessment targets. The assessment targets describe the expectations of what will be assessed by the items and tasks within each claim.</a:t>
            </a:r>
            <a:endParaRPr lang="en-US" sz="2800" dirty="0"/>
          </a:p>
        </p:txBody>
      </p:sp>
      <p:sp>
        <p:nvSpPr>
          <p:cNvPr id="3" name="Slide Number Placeholder 2"/>
          <p:cNvSpPr>
            <a:spLocks noGrp="1"/>
          </p:cNvSpPr>
          <p:nvPr>
            <p:ph type="sldNum" sz="quarter" idx="12"/>
          </p:nvPr>
        </p:nvSpPr>
        <p:spPr/>
        <p:txBody>
          <a:bodyPr/>
          <a:lstStyle/>
          <a:p>
            <a:fld id="{F8ADBA3D-A35C-4DA5-A631-4D061CBE8599}" type="slidenum">
              <a:rPr lang="en-US" smtClean="0"/>
              <a:t>41</a:t>
            </a:fld>
            <a:endParaRPr lang="en-US"/>
          </a:p>
        </p:txBody>
      </p:sp>
      <p:sp>
        <p:nvSpPr>
          <p:cNvPr id="8" name="TextBox 7"/>
          <p:cNvSpPr txBox="1"/>
          <p:nvPr/>
        </p:nvSpPr>
        <p:spPr>
          <a:xfrm>
            <a:off x="152400" y="128312"/>
            <a:ext cx="3113578" cy="369332"/>
          </a:xfrm>
          <a:prstGeom prst="rect">
            <a:avLst/>
          </a:prstGeom>
          <a:noFill/>
        </p:spPr>
        <p:txBody>
          <a:bodyPr wrap="none" rtlCol="0">
            <a:spAutoFit/>
          </a:bodyPr>
          <a:lstStyle/>
          <a:p>
            <a:r>
              <a:rPr lang="en-US" dirty="0">
                <a:solidFill>
                  <a:srgbClr val="053760"/>
                </a:solidFill>
              </a:rPr>
              <a:t>Session 2B: Unpacking the Task</a:t>
            </a:r>
          </a:p>
        </p:txBody>
      </p:sp>
    </p:spTree>
    <p:extLst>
      <p:ext uri="{BB962C8B-B14F-4D97-AF65-F5344CB8AC3E}">
        <p14:creationId xmlns:p14="http://schemas.microsoft.com/office/powerpoint/2010/main" val="147265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3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3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Overall Smarter Balanced </a:t>
            </a:r>
            <a:r>
              <a:rPr lang="en-US" dirty="0" smtClean="0"/>
              <a:t>Claims</a:t>
            </a:r>
            <a:endParaRPr lang="en-US" dirty="0"/>
          </a:p>
        </p:txBody>
      </p:sp>
      <p:sp>
        <p:nvSpPr>
          <p:cNvPr id="2" name="Content Placeholder 1"/>
          <p:cNvSpPr>
            <a:spLocks noGrp="1"/>
          </p:cNvSpPr>
          <p:nvPr>
            <p:ph idx="1"/>
          </p:nvPr>
        </p:nvSpPr>
        <p:spPr/>
        <p:txBody>
          <a:bodyPr>
            <a:normAutofit/>
          </a:bodyPr>
          <a:lstStyle/>
          <a:p>
            <a:pPr marL="0" indent="0">
              <a:buNone/>
            </a:pPr>
            <a:r>
              <a:rPr lang="en-US" dirty="0" smtClean="0"/>
              <a:t>Grades </a:t>
            </a:r>
            <a:r>
              <a:rPr lang="en-US" dirty="0"/>
              <a:t>3–8 </a:t>
            </a:r>
          </a:p>
          <a:p>
            <a:pPr marL="457200" lvl="1" indent="0">
              <a:buNone/>
            </a:pPr>
            <a:r>
              <a:rPr lang="en-US" sz="3200" dirty="0"/>
              <a:t>Students can demonstrate progress toward college and career readiness in mathematics.</a:t>
            </a:r>
          </a:p>
          <a:p>
            <a:pPr marL="0" indent="0">
              <a:buNone/>
            </a:pPr>
            <a:r>
              <a:rPr lang="en-US" dirty="0"/>
              <a:t>Grade 11</a:t>
            </a:r>
          </a:p>
          <a:p>
            <a:pPr marL="457200" lvl="1" indent="0">
              <a:buNone/>
            </a:pPr>
            <a:r>
              <a:rPr lang="en-US" sz="3200" dirty="0"/>
              <a:t>Students can demonstrate college and career readiness in mathematics.</a:t>
            </a:r>
          </a:p>
        </p:txBody>
      </p:sp>
      <p:sp>
        <p:nvSpPr>
          <p:cNvPr id="5" name="Slide Number Placeholder 4"/>
          <p:cNvSpPr>
            <a:spLocks noGrp="1"/>
          </p:cNvSpPr>
          <p:nvPr>
            <p:ph type="sldNum" sz="quarter" idx="12"/>
          </p:nvPr>
        </p:nvSpPr>
        <p:spPr/>
        <p:txBody>
          <a:bodyPr/>
          <a:lstStyle/>
          <a:p>
            <a:fld id="{F8ADBA3D-A35C-4DA5-A631-4D061CBE8599}" type="slidenum">
              <a:rPr lang="en-US" smtClean="0"/>
              <a:t>42</a:t>
            </a:fld>
            <a:endParaRPr lang="en-US"/>
          </a:p>
        </p:txBody>
      </p:sp>
      <p:sp>
        <p:nvSpPr>
          <p:cNvPr id="6" name="TextBox 5"/>
          <p:cNvSpPr txBox="1"/>
          <p:nvPr/>
        </p:nvSpPr>
        <p:spPr>
          <a:xfrm>
            <a:off x="152400" y="128312"/>
            <a:ext cx="3113578" cy="369332"/>
          </a:xfrm>
          <a:prstGeom prst="rect">
            <a:avLst/>
          </a:prstGeom>
          <a:noFill/>
        </p:spPr>
        <p:txBody>
          <a:bodyPr wrap="none" rtlCol="0">
            <a:spAutoFit/>
          </a:bodyPr>
          <a:lstStyle/>
          <a:p>
            <a:r>
              <a:rPr lang="en-US" dirty="0">
                <a:solidFill>
                  <a:srgbClr val="053760"/>
                </a:solidFill>
              </a:rPr>
              <a:t>Session 2B: Unpacking the Task</a:t>
            </a:r>
          </a:p>
        </p:txBody>
      </p:sp>
    </p:spTree>
    <p:extLst>
      <p:ext uri="{BB962C8B-B14F-4D97-AF65-F5344CB8AC3E}">
        <p14:creationId xmlns:p14="http://schemas.microsoft.com/office/powerpoint/2010/main" val="32573155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Content Placeholder 51"/>
          <p:cNvGraphicFramePr>
            <a:graphicFrameLocks noGrp="1"/>
          </p:cNvGraphicFramePr>
          <p:nvPr>
            <p:ph idx="1"/>
            <p:extLst>
              <p:ext uri="{D42A27DB-BD31-4B8C-83A1-F6EECF244321}">
                <p14:modId xmlns:p14="http://schemas.microsoft.com/office/powerpoint/2010/main" val="1488592871"/>
              </p:ext>
            </p:extLst>
          </p:nvPr>
        </p:nvGraphicFramePr>
        <p:xfrm>
          <a:off x="757100" y="609600"/>
          <a:ext cx="7620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F8ADBA3D-A35C-4DA5-A631-4D061CBE8599}" type="slidenum">
              <a:rPr lang="en-US" smtClean="0"/>
              <a:t>43</a:t>
            </a:fld>
            <a:endParaRPr lang="en-US"/>
          </a:p>
        </p:txBody>
      </p:sp>
      <p:sp>
        <p:nvSpPr>
          <p:cNvPr id="5" name="TextBox 4"/>
          <p:cNvSpPr txBox="1"/>
          <p:nvPr/>
        </p:nvSpPr>
        <p:spPr>
          <a:xfrm>
            <a:off x="152400" y="128312"/>
            <a:ext cx="3113578" cy="369332"/>
          </a:xfrm>
          <a:prstGeom prst="rect">
            <a:avLst/>
          </a:prstGeom>
          <a:noFill/>
        </p:spPr>
        <p:txBody>
          <a:bodyPr wrap="none" rtlCol="0">
            <a:spAutoFit/>
          </a:bodyPr>
          <a:lstStyle/>
          <a:p>
            <a:r>
              <a:rPr lang="en-US" dirty="0">
                <a:solidFill>
                  <a:srgbClr val="053760"/>
                </a:solidFill>
              </a:rPr>
              <a:t>Session 2B: Unpacking the Task</a:t>
            </a:r>
          </a:p>
        </p:txBody>
      </p:sp>
    </p:spTree>
    <p:extLst>
      <p:ext uri="{BB962C8B-B14F-4D97-AF65-F5344CB8AC3E}">
        <p14:creationId xmlns:p14="http://schemas.microsoft.com/office/powerpoint/2010/main" val="15844856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1580532" y="1066800"/>
            <a:ext cx="6229678" cy="1045554"/>
            <a:chOff x="990600" y="1524000"/>
            <a:chExt cx="7707590" cy="1045554"/>
          </a:xfrm>
        </p:grpSpPr>
        <p:sp>
          <p:nvSpPr>
            <p:cNvPr id="25" name="Rounded Rectangle 24"/>
            <p:cNvSpPr/>
            <p:nvPr/>
          </p:nvSpPr>
          <p:spPr>
            <a:xfrm>
              <a:off x="3612992" y="1600200"/>
              <a:ext cx="5073807" cy="914400"/>
            </a:xfrm>
            <a:prstGeom prst="roundRect">
              <a:avLst/>
            </a:prstGeom>
            <a:solidFill>
              <a:srgbClr val="D0D8E8">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 name="Group 22"/>
            <p:cNvGrpSpPr/>
            <p:nvPr/>
          </p:nvGrpSpPr>
          <p:grpSpPr>
            <a:xfrm>
              <a:off x="990600" y="1524000"/>
              <a:ext cx="2880360" cy="1045554"/>
              <a:chOff x="0" y="2173"/>
              <a:chExt cx="2880360" cy="1045554"/>
            </a:xfrm>
          </p:grpSpPr>
          <p:sp>
            <p:nvSpPr>
              <p:cNvPr id="26" name="Rounded Rectangle 25"/>
              <p:cNvSpPr/>
              <p:nvPr/>
            </p:nvSpPr>
            <p:spPr>
              <a:xfrm>
                <a:off x="0" y="2173"/>
                <a:ext cx="2880360" cy="1045554"/>
              </a:xfrm>
              <a:prstGeom prst="round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28" name="Rounded Rectangle 4"/>
              <p:cNvSpPr/>
              <p:nvPr/>
            </p:nvSpPr>
            <p:spPr>
              <a:xfrm>
                <a:off x="51040" y="53213"/>
                <a:ext cx="2778280" cy="9434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algn="ctr" defTabSz="889000">
                  <a:lnSpc>
                    <a:spcPct val="90000"/>
                  </a:lnSpc>
                  <a:spcBef>
                    <a:spcPct val="0"/>
                  </a:spcBef>
                  <a:spcAft>
                    <a:spcPct val="35000"/>
                  </a:spcAft>
                </a:pPr>
                <a:r>
                  <a:rPr lang="en-US" sz="2000" dirty="0">
                    <a:latin typeface="+mj-lt"/>
                  </a:rPr>
                  <a:t>Claim 1: Concepts and Procedures</a:t>
                </a:r>
              </a:p>
            </p:txBody>
          </p:sp>
        </p:grpSp>
        <p:sp>
          <p:nvSpPr>
            <p:cNvPr id="24" name="TextBox 23"/>
            <p:cNvSpPr txBox="1"/>
            <p:nvPr/>
          </p:nvSpPr>
          <p:spPr>
            <a:xfrm>
              <a:off x="3966533" y="1676400"/>
              <a:ext cx="4731657" cy="769441"/>
            </a:xfrm>
            <a:prstGeom prst="rect">
              <a:avLst/>
            </a:prstGeom>
            <a:noFill/>
            <a:ln>
              <a:noFill/>
            </a:ln>
          </p:spPr>
          <p:txBody>
            <a:bodyPr wrap="square" rtlCol="0">
              <a:spAutoFit/>
            </a:bodyPr>
            <a:lstStyle/>
            <a:p>
              <a:r>
                <a:rPr lang="en-US" sz="2200" dirty="0"/>
                <a:t>Evidence of Claim 1 shows that students can “do math.”</a:t>
              </a:r>
            </a:p>
          </p:txBody>
        </p:sp>
      </p:grpSp>
      <p:grpSp>
        <p:nvGrpSpPr>
          <p:cNvPr id="4" name="Group 28"/>
          <p:cNvGrpSpPr/>
          <p:nvPr/>
        </p:nvGrpSpPr>
        <p:grpSpPr>
          <a:xfrm>
            <a:off x="1580532" y="2491864"/>
            <a:ext cx="6235136" cy="3179155"/>
            <a:chOff x="990600" y="2664826"/>
            <a:chExt cx="7714343" cy="3179155"/>
          </a:xfrm>
        </p:grpSpPr>
        <p:sp>
          <p:nvSpPr>
            <p:cNvPr id="34" name="Rounded Rectangle 33"/>
            <p:cNvSpPr/>
            <p:nvPr/>
          </p:nvSpPr>
          <p:spPr>
            <a:xfrm>
              <a:off x="3401835" y="2743200"/>
              <a:ext cx="5303108" cy="3048000"/>
            </a:xfrm>
            <a:prstGeom prst="roundRect">
              <a:avLst>
                <a:gd name="adj" fmla="val 5853"/>
              </a:avLst>
            </a:prstGeom>
            <a:solidFill>
              <a:srgbClr val="D0D8E8">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 name="Group 29"/>
            <p:cNvGrpSpPr/>
            <p:nvPr/>
          </p:nvGrpSpPr>
          <p:grpSpPr>
            <a:xfrm>
              <a:off x="990600" y="2664826"/>
              <a:ext cx="2880360" cy="1045554"/>
              <a:chOff x="0" y="1142999"/>
              <a:chExt cx="2880360" cy="1045554"/>
            </a:xfrm>
          </p:grpSpPr>
          <p:sp>
            <p:nvSpPr>
              <p:cNvPr id="39" name="Rounded Rectangle 38"/>
              <p:cNvSpPr/>
              <p:nvPr/>
            </p:nvSpPr>
            <p:spPr>
              <a:xfrm>
                <a:off x="0" y="1142999"/>
                <a:ext cx="2880360" cy="1045554"/>
              </a:xfrm>
              <a:prstGeom prst="round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40" name="Rounded Rectangle 6"/>
              <p:cNvSpPr/>
              <p:nvPr/>
            </p:nvSpPr>
            <p:spPr>
              <a:xfrm>
                <a:off x="51040" y="1194039"/>
                <a:ext cx="2778280" cy="9434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algn="ctr" defTabSz="889000">
                  <a:lnSpc>
                    <a:spcPct val="90000"/>
                  </a:lnSpc>
                  <a:spcBef>
                    <a:spcPct val="0"/>
                  </a:spcBef>
                  <a:spcAft>
                    <a:spcPct val="35000"/>
                  </a:spcAft>
                </a:pPr>
                <a:r>
                  <a:rPr lang="en-US" sz="2000" dirty="0">
                    <a:latin typeface="+mj-lt"/>
                  </a:rPr>
                  <a:t>Claim 2: Problem Solving</a:t>
                </a:r>
              </a:p>
            </p:txBody>
          </p:sp>
        </p:grpSp>
        <p:grpSp>
          <p:nvGrpSpPr>
            <p:cNvPr id="6" name="Group 30"/>
            <p:cNvGrpSpPr/>
            <p:nvPr/>
          </p:nvGrpSpPr>
          <p:grpSpPr>
            <a:xfrm>
              <a:off x="990600" y="3719665"/>
              <a:ext cx="2880360" cy="1045554"/>
              <a:chOff x="0" y="2197838"/>
              <a:chExt cx="2880360" cy="1045554"/>
            </a:xfrm>
          </p:grpSpPr>
          <p:sp>
            <p:nvSpPr>
              <p:cNvPr id="37" name="Rounded Rectangle 36"/>
              <p:cNvSpPr/>
              <p:nvPr/>
            </p:nvSpPr>
            <p:spPr>
              <a:xfrm>
                <a:off x="0" y="2197838"/>
                <a:ext cx="2880360" cy="1045554"/>
              </a:xfrm>
              <a:prstGeom prst="round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38" name="Rounded Rectangle 8"/>
              <p:cNvSpPr/>
              <p:nvPr/>
            </p:nvSpPr>
            <p:spPr>
              <a:xfrm>
                <a:off x="51040" y="2248878"/>
                <a:ext cx="2778280" cy="9434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algn="ctr" defTabSz="889000">
                  <a:lnSpc>
                    <a:spcPct val="90000"/>
                  </a:lnSpc>
                  <a:spcBef>
                    <a:spcPct val="0"/>
                  </a:spcBef>
                  <a:spcAft>
                    <a:spcPct val="35000"/>
                  </a:spcAft>
                </a:pPr>
                <a:r>
                  <a:rPr lang="en-US" sz="2000" dirty="0">
                    <a:latin typeface="+mj-lt"/>
                  </a:rPr>
                  <a:t>Claim 3: Communicating Reasoning</a:t>
                </a:r>
              </a:p>
            </p:txBody>
          </p:sp>
        </p:grpSp>
        <p:grpSp>
          <p:nvGrpSpPr>
            <p:cNvPr id="7" name="Group 31"/>
            <p:cNvGrpSpPr/>
            <p:nvPr/>
          </p:nvGrpSpPr>
          <p:grpSpPr>
            <a:xfrm>
              <a:off x="990600" y="4798427"/>
              <a:ext cx="2880360" cy="1045554"/>
              <a:chOff x="0" y="3276600"/>
              <a:chExt cx="2880360" cy="1045554"/>
            </a:xfrm>
          </p:grpSpPr>
          <p:sp>
            <p:nvSpPr>
              <p:cNvPr id="35" name="Rounded Rectangle 34"/>
              <p:cNvSpPr/>
              <p:nvPr/>
            </p:nvSpPr>
            <p:spPr>
              <a:xfrm>
                <a:off x="0" y="3276600"/>
                <a:ext cx="2880360" cy="1045554"/>
              </a:xfrm>
              <a:prstGeom prst="round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36" name="Rounded Rectangle 10"/>
              <p:cNvSpPr/>
              <p:nvPr/>
            </p:nvSpPr>
            <p:spPr>
              <a:xfrm>
                <a:off x="51040" y="3327640"/>
                <a:ext cx="2778280" cy="9434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algn="ctr" defTabSz="889000">
                  <a:lnSpc>
                    <a:spcPct val="90000"/>
                  </a:lnSpc>
                  <a:spcBef>
                    <a:spcPct val="0"/>
                  </a:spcBef>
                  <a:spcAft>
                    <a:spcPct val="35000"/>
                  </a:spcAft>
                </a:pPr>
                <a:r>
                  <a:rPr lang="en-US" sz="2000" dirty="0">
                    <a:latin typeface="+mj-lt"/>
                  </a:rPr>
                  <a:t>Claim 4: Data Analysis and Modeling</a:t>
                </a:r>
              </a:p>
            </p:txBody>
          </p:sp>
        </p:grpSp>
        <p:sp>
          <p:nvSpPr>
            <p:cNvPr id="33" name="TextBox 32"/>
            <p:cNvSpPr txBox="1"/>
            <p:nvPr/>
          </p:nvSpPr>
          <p:spPr>
            <a:xfrm>
              <a:off x="3967499" y="2858596"/>
              <a:ext cx="4608385" cy="2800766"/>
            </a:xfrm>
            <a:prstGeom prst="rect">
              <a:avLst/>
            </a:prstGeom>
            <a:noFill/>
          </p:spPr>
          <p:txBody>
            <a:bodyPr wrap="square" rtlCol="0">
              <a:spAutoFit/>
            </a:bodyPr>
            <a:lstStyle/>
            <a:p>
              <a:r>
                <a:rPr lang="en-US" sz="2200" dirty="0"/>
                <a:t>Evidence of Claims 2, 3, and 4 show that students can apply mathematics to novel situations, think and reason mathematically, and use math to analyze empirical situations, understand situations better, and improve decisions.</a:t>
              </a:r>
            </a:p>
          </p:txBody>
        </p:sp>
      </p:grpSp>
      <p:sp>
        <p:nvSpPr>
          <p:cNvPr id="11" name="Title 10"/>
          <p:cNvSpPr>
            <a:spLocks noGrp="1"/>
          </p:cNvSpPr>
          <p:nvPr>
            <p:ph type="title"/>
          </p:nvPr>
        </p:nvSpPr>
        <p:spPr>
          <a:xfrm>
            <a:off x="457200" y="152400"/>
            <a:ext cx="5943600" cy="914400"/>
          </a:xfrm>
        </p:spPr>
        <p:txBody>
          <a:bodyPr/>
          <a:lstStyle/>
          <a:p>
            <a:r>
              <a:rPr lang="en-US" dirty="0">
                <a:solidFill>
                  <a:schemeClr val="tx2"/>
                </a:solidFill>
              </a:rPr>
              <a:t>Focus for Performance Tasks</a:t>
            </a:r>
          </a:p>
        </p:txBody>
      </p:sp>
      <p:sp>
        <p:nvSpPr>
          <p:cNvPr id="9" name="Slide Number Placeholder 8"/>
          <p:cNvSpPr>
            <a:spLocks noGrp="1"/>
          </p:cNvSpPr>
          <p:nvPr>
            <p:ph type="sldNum" sz="quarter" idx="12"/>
          </p:nvPr>
        </p:nvSpPr>
        <p:spPr/>
        <p:txBody>
          <a:bodyPr/>
          <a:lstStyle/>
          <a:p>
            <a:fld id="{F8ADBA3D-A35C-4DA5-A631-4D061CBE8599}" type="slidenum">
              <a:rPr lang="en-US" smtClean="0"/>
              <a:t>44</a:t>
            </a:fld>
            <a:endParaRPr lang="en-US" dirty="0"/>
          </a:p>
        </p:txBody>
      </p:sp>
      <p:sp>
        <p:nvSpPr>
          <p:cNvPr id="29" name="TextBox 28"/>
          <p:cNvSpPr txBox="1"/>
          <p:nvPr/>
        </p:nvSpPr>
        <p:spPr>
          <a:xfrm>
            <a:off x="152400" y="0"/>
            <a:ext cx="3113578" cy="369332"/>
          </a:xfrm>
          <a:prstGeom prst="rect">
            <a:avLst/>
          </a:prstGeom>
          <a:noFill/>
        </p:spPr>
        <p:txBody>
          <a:bodyPr wrap="none" rtlCol="0">
            <a:spAutoFit/>
          </a:bodyPr>
          <a:lstStyle/>
          <a:p>
            <a:r>
              <a:rPr lang="en-US" dirty="0">
                <a:solidFill>
                  <a:srgbClr val="053760"/>
                </a:solidFill>
              </a:rPr>
              <a:t>Session 2B: Unpacking the Task</a:t>
            </a:r>
          </a:p>
        </p:txBody>
      </p:sp>
      <p:sp>
        <p:nvSpPr>
          <p:cNvPr id="12" name="Right Arrow 11"/>
          <p:cNvSpPr/>
          <p:nvPr/>
        </p:nvSpPr>
        <p:spPr>
          <a:xfrm>
            <a:off x="381000" y="2590800"/>
            <a:ext cx="1054608" cy="2846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39486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Aligning the Task</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Use the </a:t>
            </a:r>
            <a:r>
              <a:rPr lang="en-US" smtClean="0"/>
              <a:t>Smarter Balanced Claims </a:t>
            </a:r>
            <a:r>
              <a:rPr lang="en-US" dirty="0"/>
              <a:t>and Practices cards to indicate on Handout 2.3 (pg. 10):</a:t>
            </a:r>
          </a:p>
          <a:p>
            <a:pPr marL="400050" lvl="1" indent="0">
              <a:buNone/>
            </a:pPr>
            <a:endParaRPr lang="en-US" sz="3200" dirty="0"/>
          </a:p>
          <a:p>
            <a:pPr marL="914400" lvl="1" indent="-514350">
              <a:buFont typeface="+mj-lt"/>
              <a:buAutoNum type="arabicPeriod"/>
            </a:pPr>
            <a:r>
              <a:rPr lang="en-US" sz="3200" dirty="0"/>
              <a:t>Which of the CCSS Standards for Mathematical Practice are likely to be engaged in this task?</a:t>
            </a:r>
          </a:p>
          <a:p>
            <a:pPr marL="914400" lvl="1" indent="-514350">
              <a:buFont typeface="+mj-lt"/>
              <a:buAutoNum type="arabicPeriod"/>
            </a:pPr>
            <a:endParaRPr lang="en-US" sz="3200" dirty="0"/>
          </a:p>
          <a:p>
            <a:pPr marL="914400" lvl="1" indent="-514350">
              <a:buFont typeface="+mj-lt"/>
              <a:buAutoNum type="arabicPeriod"/>
            </a:pPr>
            <a:r>
              <a:rPr lang="en-US" sz="3200" dirty="0"/>
              <a:t>Which of the Smarter Balanced Claims are assessed by this task?</a:t>
            </a:r>
          </a:p>
          <a:p>
            <a:pPr marL="0" indent="0">
              <a:buNone/>
            </a:pPr>
            <a:endParaRPr lang="en-US" dirty="0"/>
          </a:p>
          <a:p>
            <a:pPr marL="0" indent="0">
              <a:buNone/>
            </a:pPr>
            <a:endParaRPr lang="en-US" dirty="0"/>
          </a:p>
        </p:txBody>
      </p:sp>
      <p:sp>
        <p:nvSpPr>
          <p:cNvPr id="6" name="Slide Number Placeholder 5"/>
          <p:cNvSpPr>
            <a:spLocks noGrp="1"/>
          </p:cNvSpPr>
          <p:nvPr>
            <p:ph type="sldNum" sz="quarter" idx="12"/>
          </p:nvPr>
        </p:nvSpPr>
        <p:spPr/>
        <p:txBody>
          <a:bodyPr/>
          <a:lstStyle/>
          <a:p>
            <a:fld id="{F8ADBA3D-A35C-4DA5-A631-4D061CBE8599}" type="slidenum">
              <a:rPr lang="en-US" smtClean="0"/>
              <a:t>45</a:t>
            </a:fld>
            <a:endParaRPr lang="en-US"/>
          </a:p>
        </p:txBody>
      </p:sp>
      <p:sp>
        <p:nvSpPr>
          <p:cNvPr id="7" name="TextBox 6"/>
          <p:cNvSpPr txBox="1"/>
          <p:nvPr/>
        </p:nvSpPr>
        <p:spPr>
          <a:xfrm>
            <a:off x="152400" y="128312"/>
            <a:ext cx="3113578" cy="369332"/>
          </a:xfrm>
          <a:prstGeom prst="rect">
            <a:avLst/>
          </a:prstGeom>
          <a:noFill/>
        </p:spPr>
        <p:txBody>
          <a:bodyPr wrap="none" rtlCol="0">
            <a:spAutoFit/>
          </a:bodyPr>
          <a:lstStyle/>
          <a:p>
            <a:r>
              <a:rPr lang="en-US" dirty="0">
                <a:solidFill>
                  <a:srgbClr val="053760"/>
                </a:solidFill>
              </a:rPr>
              <a:t>Session 2B: Unpacking the Task</a:t>
            </a:r>
          </a:p>
        </p:txBody>
      </p:sp>
    </p:spTree>
    <p:extLst>
      <p:ext uri="{BB962C8B-B14F-4D97-AF65-F5344CB8AC3E}">
        <p14:creationId xmlns:p14="http://schemas.microsoft.com/office/powerpoint/2010/main" val="15659569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rmAutofit fontScale="90000"/>
          </a:bodyPr>
          <a:lstStyle/>
          <a:p>
            <a:r>
              <a:rPr lang="en-US" dirty="0"/>
              <a:t>Reflection on the purpose of performance tasks on a summative assessment</a:t>
            </a:r>
          </a:p>
        </p:txBody>
      </p:sp>
      <p:sp>
        <p:nvSpPr>
          <p:cNvPr id="3" name="Content Placeholder 2"/>
          <p:cNvSpPr>
            <a:spLocks noGrp="1"/>
          </p:cNvSpPr>
          <p:nvPr>
            <p:ph idx="1"/>
          </p:nvPr>
        </p:nvSpPr>
        <p:spPr/>
        <p:txBody>
          <a:bodyPr>
            <a:normAutofit/>
          </a:bodyPr>
          <a:lstStyle/>
          <a:p>
            <a:r>
              <a:rPr lang="en-US" sz="2400" dirty="0"/>
              <a:t>What skills and abilities can be assessed by performance tasks that are hard to assess with other assessment types?</a:t>
            </a:r>
          </a:p>
          <a:p>
            <a:pPr marL="0" indent="0">
              <a:buNone/>
            </a:pPr>
            <a:endParaRPr lang="en-US" sz="2400" dirty="0"/>
          </a:p>
          <a:p>
            <a:r>
              <a:rPr lang="en-US" sz="2400" dirty="0"/>
              <a:t>What skills and abilities do you currently focus on in your own instructional practice, and which would you like to focus on more?</a:t>
            </a:r>
          </a:p>
          <a:p>
            <a:endParaRPr lang="en-US" sz="2400" dirty="0"/>
          </a:p>
        </p:txBody>
      </p:sp>
      <p:sp>
        <p:nvSpPr>
          <p:cNvPr id="6" name="Slide Number Placeholder 5"/>
          <p:cNvSpPr>
            <a:spLocks noGrp="1"/>
          </p:cNvSpPr>
          <p:nvPr>
            <p:ph type="sldNum" sz="quarter" idx="12"/>
          </p:nvPr>
        </p:nvSpPr>
        <p:spPr/>
        <p:txBody>
          <a:bodyPr/>
          <a:lstStyle/>
          <a:p>
            <a:fld id="{F8ADBA3D-A35C-4DA5-A631-4D061CBE8599}" type="slidenum">
              <a:rPr lang="en-US" smtClean="0"/>
              <a:t>46</a:t>
            </a:fld>
            <a:endParaRPr lang="en-US"/>
          </a:p>
        </p:txBody>
      </p:sp>
      <p:sp>
        <p:nvSpPr>
          <p:cNvPr id="7" name="TextBox 6"/>
          <p:cNvSpPr txBox="1"/>
          <p:nvPr/>
        </p:nvSpPr>
        <p:spPr>
          <a:xfrm>
            <a:off x="152400" y="128312"/>
            <a:ext cx="3113578" cy="369332"/>
          </a:xfrm>
          <a:prstGeom prst="rect">
            <a:avLst/>
          </a:prstGeom>
          <a:noFill/>
        </p:spPr>
        <p:txBody>
          <a:bodyPr wrap="none" rtlCol="0">
            <a:spAutoFit/>
          </a:bodyPr>
          <a:lstStyle/>
          <a:p>
            <a:r>
              <a:rPr lang="en-US" dirty="0">
                <a:solidFill>
                  <a:srgbClr val="053760"/>
                </a:solidFill>
              </a:rPr>
              <a:t>Session 2B: Unpacking the Task</a:t>
            </a:r>
          </a:p>
        </p:txBody>
      </p:sp>
    </p:spTree>
    <p:extLst>
      <p:ext uri="{BB962C8B-B14F-4D97-AF65-F5344CB8AC3E}">
        <p14:creationId xmlns:p14="http://schemas.microsoft.com/office/powerpoint/2010/main" val="13510048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rgbClr val="053760"/>
                </a:solidFill>
              </a:rPr>
              <a:t/>
            </a:r>
            <a:br>
              <a:rPr lang="en-US" dirty="0">
                <a:solidFill>
                  <a:srgbClr val="053760"/>
                </a:solidFill>
              </a:rPr>
            </a:br>
            <a:r>
              <a:rPr lang="en-US" dirty="0">
                <a:solidFill>
                  <a:srgbClr val="053760"/>
                </a:solidFill>
              </a:rPr>
              <a:t>Let’s Look at How Students Handled This Task</a:t>
            </a:r>
          </a:p>
        </p:txBody>
      </p:sp>
      <p:sp>
        <p:nvSpPr>
          <p:cNvPr id="4" name="Slide Number Placeholder 3"/>
          <p:cNvSpPr>
            <a:spLocks noGrp="1"/>
          </p:cNvSpPr>
          <p:nvPr>
            <p:ph type="sldNum" sz="quarter" idx="12"/>
          </p:nvPr>
        </p:nvSpPr>
        <p:spPr/>
        <p:txBody>
          <a:bodyPr/>
          <a:lstStyle/>
          <a:p>
            <a:fld id="{8E81FCBC-12BC-47C8-BE87-B3BC886BF939}" type="slidenum">
              <a:rPr lang="en-US" smtClean="0"/>
              <a:pPr/>
              <a:t>47</a:t>
            </a:fld>
            <a:endParaRPr lang="en-US"/>
          </a:p>
        </p:txBody>
      </p:sp>
    </p:spTree>
    <p:extLst>
      <p:ext uri="{BB962C8B-B14F-4D97-AF65-F5344CB8AC3E}">
        <p14:creationId xmlns:p14="http://schemas.microsoft.com/office/powerpoint/2010/main" val="42489375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 you look at student responses . . </a:t>
            </a:r>
            <a:r>
              <a:rPr lang="en-US" dirty="0" smtClean="0"/>
              <a:t>.</a:t>
            </a:r>
            <a:endParaRPr lang="en-US" dirty="0"/>
          </a:p>
        </p:txBody>
      </p:sp>
      <p:sp>
        <p:nvSpPr>
          <p:cNvPr id="8" name="Content Placeholder 7"/>
          <p:cNvSpPr>
            <a:spLocks noGrp="1"/>
          </p:cNvSpPr>
          <p:nvPr>
            <p:ph idx="1"/>
          </p:nvPr>
        </p:nvSpPr>
        <p:spPr/>
        <p:txBody>
          <a:bodyPr>
            <a:normAutofit/>
          </a:bodyPr>
          <a:lstStyle/>
          <a:p>
            <a:pPr>
              <a:buNone/>
            </a:pPr>
            <a:r>
              <a:rPr lang="en-US" dirty="0"/>
              <a:t>Keep an eye out for:</a:t>
            </a:r>
          </a:p>
          <a:p>
            <a:pPr>
              <a:buNone/>
            </a:pPr>
            <a:endParaRPr lang="en-US" dirty="0"/>
          </a:p>
          <a:p>
            <a:r>
              <a:rPr lang="en-US" dirty="0"/>
              <a:t>Successful approaches</a:t>
            </a:r>
          </a:p>
          <a:p>
            <a:r>
              <a:rPr lang="en-US" dirty="0"/>
              <a:t>Examples of good explanations</a:t>
            </a:r>
          </a:p>
          <a:p>
            <a:r>
              <a:rPr lang="en-US" dirty="0"/>
              <a:t>Common errors/misconceptions</a:t>
            </a:r>
          </a:p>
          <a:p>
            <a:endParaRPr lang="en-US" dirty="0"/>
          </a:p>
          <a:p>
            <a:pPr marL="0" indent="0">
              <a:buNone/>
            </a:pPr>
            <a:r>
              <a:rPr lang="en-US" dirty="0"/>
              <a:t>Use Handout 2.4 (pg. 11) to make notes. </a:t>
            </a:r>
          </a:p>
          <a:p>
            <a:pPr marL="0" indent="0">
              <a:buNone/>
            </a:pPr>
            <a:endParaRPr lang="en-US" dirty="0"/>
          </a:p>
        </p:txBody>
      </p:sp>
      <p:sp>
        <p:nvSpPr>
          <p:cNvPr id="3" name="Slide Number Placeholder 2"/>
          <p:cNvSpPr>
            <a:spLocks noGrp="1"/>
          </p:cNvSpPr>
          <p:nvPr>
            <p:ph type="sldNum" sz="quarter" idx="12"/>
          </p:nvPr>
        </p:nvSpPr>
        <p:spPr/>
        <p:txBody>
          <a:bodyPr/>
          <a:lstStyle/>
          <a:p>
            <a:fld id="{F8ADBA3D-A35C-4DA5-A631-4D061CBE8599}" type="slidenum">
              <a:rPr lang="en-US" smtClean="0"/>
              <a:t>48</a:t>
            </a:fld>
            <a:endParaRPr lang="en-US"/>
          </a:p>
        </p:txBody>
      </p:sp>
      <p:sp>
        <p:nvSpPr>
          <p:cNvPr id="7" name="TextBox 6"/>
          <p:cNvSpPr txBox="1"/>
          <p:nvPr/>
        </p:nvSpPr>
        <p:spPr>
          <a:xfrm>
            <a:off x="152400" y="128312"/>
            <a:ext cx="3544560" cy="369332"/>
          </a:xfrm>
          <a:prstGeom prst="rect">
            <a:avLst/>
          </a:prstGeom>
          <a:noFill/>
        </p:spPr>
        <p:txBody>
          <a:bodyPr wrap="none" rtlCol="0">
            <a:spAutoFit/>
          </a:bodyPr>
          <a:lstStyle/>
          <a:p>
            <a:r>
              <a:rPr lang="en-US" dirty="0">
                <a:solidFill>
                  <a:srgbClr val="053760"/>
                </a:solidFill>
              </a:rPr>
              <a:t>Session 2C: Analyzing Student Work</a:t>
            </a:r>
          </a:p>
        </p:txBody>
      </p:sp>
    </p:spTree>
    <p:extLst>
      <p:ext uri="{BB962C8B-B14F-4D97-AF65-F5344CB8AC3E}">
        <p14:creationId xmlns:p14="http://schemas.microsoft.com/office/powerpoint/2010/main" val="12843220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marino\Desktop\icon_individual-1.png"/>
          <p:cNvPicPr>
            <a:picLocks noChangeAspect="1" noChangeArrowheads="1"/>
          </p:cNvPicPr>
          <p:nvPr/>
        </p:nvPicPr>
        <p:blipFill>
          <a:blip r:embed="rId3" cstate="print"/>
          <a:srcRect/>
          <a:stretch>
            <a:fillRect/>
          </a:stretch>
        </p:blipFill>
        <p:spPr bwMode="auto">
          <a:xfrm>
            <a:off x="3581400" y="2438402"/>
            <a:ext cx="1428750" cy="1523998"/>
          </a:xfrm>
          <a:prstGeom prst="rect">
            <a:avLst/>
          </a:prstGeom>
          <a:noFill/>
        </p:spPr>
      </p:pic>
      <p:sp>
        <p:nvSpPr>
          <p:cNvPr id="6" name="Title 1"/>
          <p:cNvSpPr>
            <a:spLocks noGrp="1"/>
          </p:cNvSpPr>
          <p:nvPr>
            <p:ph type="title"/>
          </p:nvPr>
        </p:nvSpPr>
        <p:spPr>
          <a:xfrm>
            <a:off x="1066800" y="1295400"/>
            <a:ext cx="6915150" cy="3962400"/>
          </a:xfrm>
        </p:spPr>
        <p:txBody>
          <a:bodyPr>
            <a:noAutofit/>
          </a:bodyPr>
          <a:lstStyle/>
          <a:p>
            <a:pPr algn="l"/>
            <a:r>
              <a:rPr lang="en-US" sz="3200" dirty="0"/>
              <a:t>Individually review student responses to the first hand-scored item.</a:t>
            </a:r>
            <a:br>
              <a:rPr lang="en-US" sz="3200" dirty="0"/>
            </a:br>
            <a:r>
              <a:rPr lang="en-US" sz="3200" dirty="0"/>
              <a:t/>
            </a:r>
            <a:br>
              <a:rPr lang="en-US" sz="3200" dirty="0"/>
            </a:br>
            <a:r>
              <a:rPr lang="en-US" sz="3200" dirty="0"/>
              <a:t/>
            </a:r>
            <a:br>
              <a:rPr lang="en-US" sz="3200" dirty="0"/>
            </a:br>
            <a:r>
              <a:rPr lang="en-US" sz="3200" dirty="0"/>
              <a:t/>
            </a:r>
            <a:br>
              <a:rPr lang="en-US" sz="3200" dirty="0"/>
            </a:br>
            <a:r>
              <a:rPr lang="en-US" sz="3200" dirty="0"/>
              <a:t/>
            </a:r>
            <a:br>
              <a:rPr lang="en-US" sz="3200" dirty="0"/>
            </a:br>
            <a:r>
              <a:rPr lang="en-US" sz="3200" dirty="0"/>
              <a:t>Begin to make some notes on the Analyzing Student Work handout.</a:t>
            </a:r>
            <a:br>
              <a:rPr lang="en-US" sz="3200" dirty="0"/>
            </a:br>
            <a:endParaRPr lang="en-US" sz="3200" dirty="0">
              <a:solidFill>
                <a:schemeClr val="accent1"/>
              </a:solidFill>
            </a:endParaRPr>
          </a:p>
        </p:txBody>
      </p:sp>
      <p:sp>
        <p:nvSpPr>
          <p:cNvPr id="3" name="Slide Number Placeholder 2"/>
          <p:cNvSpPr>
            <a:spLocks noGrp="1"/>
          </p:cNvSpPr>
          <p:nvPr>
            <p:ph type="sldNum" sz="quarter" idx="12"/>
          </p:nvPr>
        </p:nvSpPr>
        <p:spPr/>
        <p:txBody>
          <a:bodyPr/>
          <a:lstStyle/>
          <a:p>
            <a:fld id="{F8ADBA3D-A35C-4DA5-A631-4D061CBE8599}" type="slidenum">
              <a:rPr lang="en-US" smtClean="0"/>
              <a:t>49</a:t>
            </a:fld>
            <a:endParaRPr lang="en-US"/>
          </a:p>
        </p:txBody>
      </p:sp>
      <p:sp>
        <p:nvSpPr>
          <p:cNvPr id="8" name="TextBox 7"/>
          <p:cNvSpPr txBox="1"/>
          <p:nvPr/>
        </p:nvSpPr>
        <p:spPr>
          <a:xfrm>
            <a:off x="152400" y="128312"/>
            <a:ext cx="3544560" cy="369332"/>
          </a:xfrm>
          <a:prstGeom prst="rect">
            <a:avLst/>
          </a:prstGeom>
          <a:noFill/>
        </p:spPr>
        <p:txBody>
          <a:bodyPr wrap="none" rtlCol="0">
            <a:spAutoFit/>
          </a:bodyPr>
          <a:lstStyle/>
          <a:p>
            <a:r>
              <a:rPr lang="en-US" dirty="0">
                <a:solidFill>
                  <a:srgbClr val="053760"/>
                </a:solidFill>
              </a:rPr>
              <a:t>Session 2C: Analyzing Student Work</a:t>
            </a:r>
          </a:p>
        </p:txBody>
      </p:sp>
    </p:spTree>
    <p:extLst>
      <p:ext uri="{BB962C8B-B14F-4D97-AF65-F5344CB8AC3E}">
        <p14:creationId xmlns:p14="http://schemas.microsoft.com/office/powerpoint/2010/main" val="564175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Note-Taking Guide</a:t>
            </a:r>
          </a:p>
        </p:txBody>
      </p:sp>
      <p:sp>
        <p:nvSpPr>
          <p:cNvPr id="2" name="Content Placeholder 1"/>
          <p:cNvSpPr>
            <a:spLocks noGrp="1"/>
          </p:cNvSpPr>
          <p:nvPr>
            <p:ph idx="1"/>
          </p:nvPr>
        </p:nvSpPr>
        <p:spPr>
          <a:xfrm>
            <a:off x="457200" y="1295400"/>
            <a:ext cx="8229600" cy="4114800"/>
          </a:xfrm>
        </p:spPr>
        <p:txBody>
          <a:bodyPr>
            <a:normAutofit/>
          </a:bodyPr>
          <a:lstStyle/>
          <a:p>
            <a:pPr marL="0" indent="0">
              <a:buNone/>
            </a:pPr>
            <a:r>
              <a:rPr lang="en-US" dirty="0"/>
              <a:t>Separate handout</a:t>
            </a:r>
          </a:p>
          <a:p>
            <a:pPr marL="0" indent="0">
              <a:buNone/>
            </a:pPr>
            <a:endParaRPr lang="en-US" dirty="0"/>
          </a:p>
          <a:p>
            <a:pPr lvl="2"/>
            <a:r>
              <a:rPr lang="en-US" sz="2800" dirty="0"/>
              <a:t>Session titles and objectives</a:t>
            </a:r>
          </a:p>
          <a:p>
            <a:pPr lvl="2">
              <a:buFont typeface="Arial" pitchFamily="34" charset="0"/>
              <a:buChar char="•"/>
            </a:pPr>
            <a:r>
              <a:rPr lang="en-US" sz="2800" dirty="0"/>
              <a:t>Topics or activities</a:t>
            </a:r>
          </a:p>
          <a:p>
            <a:pPr lvl="2"/>
            <a:r>
              <a:rPr lang="en-US" sz="2800" dirty="0"/>
              <a:t>Space to write your comments and questions</a:t>
            </a:r>
          </a:p>
        </p:txBody>
      </p:sp>
      <p:sp>
        <p:nvSpPr>
          <p:cNvPr id="4" name="TextBox 3"/>
          <p:cNvSpPr txBox="1"/>
          <p:nvPr/>
        </p:nvSpPr>
        <p:spPr>
          <a:xfrm>
            <a:off x="152400" y="128312"/>
            <a:ext cx="4372736" cy="369332"/>
          </a:xfrm>
          <a:prstGeom prst="rect">
            <a:avLst/>
          </a:prstGeom>
          <a:noFill/>
        </p:spPr>
        <p:txBody>
          <a:bodyPr wrap="none" rtlCol="0">
            <a:spAutoFit/>
          </a:bodyPr>
          <a:lstStyle/>
          <a:p>
            <a:r>
              <a:rPr lang="en-US" dirty="0">
                <a:solidFill>
                  <a:srgbClr val="053760"/>
                </a:solidFill>
              </a:rPr>
              <a:t>Session 1.A: Orientation and Purpose Setting</a:t>
            </a:r>
          </a:p>
        </p:txBody>
      </p:sp>
      <p:sp>
        <p:nvSpPr>
          <p:cNvPr id="5" name="Slide Number Placeholder 4"/>
          <p:cNvSpPr>
            <a:spLocks noGrp="1"/>
          </p:cNvSpPr>
          <p:nvPr>
            <p:ph type="sldNum" sz="quarter" idx="12"/>
          </p:nvPr>
        </p:nvSpPr>
        <p:spPr/>
        <p:txBody>
          <a:bodyPr/>
          <a:lstStyle/>
          <a:p>
            <a:fld id="{8E81FCBC-12BC-47C8-BE87-B3BC886BF939}" type="slidenum">
              <a:rPr lang="en-US" smtClean="0"/>
              <a:pPr/>
              <a:t>5</a:t>
            </a:fld>
            <a:endParaRPr lang="en-US"/>
          </a:p>
        </p:txBody>
      </p:sp>
    </p:spTree>
    <p:extLst>
      <p:ext uri="{BB962C8B-B14F-4D97-AF65-F5344CB8AC3E}">
        <p14:creationId xmlns:p14="http://schemas.microsoft.com/office/powerpoint/2010/main" val="20286610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450" y="914400"/>
            <a:ext cx="6400800" cy="4419600"/>
          </a:xfrm>
        </p:spPr>
        <p:txBody>
          <a:bodyPr>
            <a:normAutofit/>
          </a:bodyPr>
          <a:lstStyle/>
          <a:p>
            <a:pPr algn="ctr"/>
            <a:r>
              <a:rPr lang="en-US" dirty="0"/>
              <a:t>Review and discuss Scoring Guide for first item.</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5" name="Slide Number Placeholder 4"/>
          <p:cNvSpPr>
            <a:spLocks noGrp="1"/>
          </p:cNvSpPr>
          <p:nvPr>
            <p:ph type="sldNum" sz="quarter" idx="12"/>
          </p:nvPr>
        </p:nvSpPr>
        <p:spPr/>
        <p:txBody>
          <a:bodyPr/>
          <a:lstStyle/>
          <a:p>
            <a:fld id="{F8ADBA3D-A35C-4DA5-A631-4D061CBE8599}" type="slidenum">
              <a:rPr lang="en-US" smtClean="0"/>
              <a:t>50</a:t>
            </a:fld>
            <a:endParaRPr lang="en-US"/>
          </a:p>
        </p:txBody>
      </p:sp>
      <p:pic>
        <p:nvPicPr>
          <p:cNvPr id="4" name="Picture 2" descr="C:\Users\bmarino\Desktop\icon_group-1.png"/>
          <p:cNvPicPr>
            <a:picLocks noChangeAspect="1" noChangeArrowheads="1"/>
          </p:cNvPicPr>
          <p:nvPr/>
        </p:nvPicPr>
        <p:blipFill>
          <a:blip r:embed="rId3" cstate="print"/>
          <a:srcRect/>
          <a:stretch>
            <a:fillRect/>
          </a:stretch>
        </p:blipFill>
        <p:spPr bwMode="auto">
          <a:xfrm>
            <a:off x="3657600" y="2438403"/>
            <a:ext cx="1714500" cy="1447797"/>
          </a:xfrm>
          <a:prstGeom prst="rect">
            <a:avLst/>
          </a:prstGeom>
          <a:noFill/>
        </p:spPr>
      </p:pic>
      <p:sp>
        <p:nvSpPr>
          <p:cNvPr id="7" name="TextBox 6"/>
          <p:cNvSpPr txBox="1"/>
          <p:nvPr/>
        </p:nvSpPr>
        <p:spPr>
          <a:xfrm>
            <a:off x="152400" y="128312"/>
            <a:ext cx="3544560" cy="369332"/>
          </a:xfrm>
          <a:prstGeom prst="rect">
            <a:avLst/>
          </a:prstGeom>
          <a:noFill/>
        </p:spPr>
        <p:txBody>
          <a:bodyPr wrap="none" rtlCol="0">
            <a:spAutoFit/>
          </a:bodyPr>
          <a:lstStyle/>
          <a:p>
            <a:r>
              <a:rPr lang="en-US" dirty="0">
                <a:solidFill>
                  <a:srgbClr val="053760"/>
                </a:solidFill>
              </a:rPr>
              <a:t>Session 2C: Analyzing Student Work</a:t>
            </a:r>
          </a:p>
        </p:txBody>
      </p:sp>
    </p:spTree>
    <p:extLst>
      <p:ext uri="{BB962C8B-B14F-4D97-AF65-F5344CB8AC3E}">
        <p14:creationId xmlns:p14="http://schemas.microsoft.com/office/powerpoint/2010/main" val="32346242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marino\Desktop\icon_individual-1.png"/>
          <p:cNvPicPr>
            <a:picLocks noChangeAspect="1" noChangeArrowheads="1"/>
          </p:cNvPicPr>
          <p:nvPr/>
        </p:nvPicPr>
        <p:blipFill>
          <a:blip r:embed="rId3" cstate="print"/>
          <a:srcRect/>
          <a:stretch>
            <a:fillRect/>
          </a:stretch>
        </p:blipFill>
        <p:spPr bwMode="auto">
          <a:xfrm>
            <a:off x="3581400" y="1981200"/>
            <a:ext cx="1428750" cy="1600198"/>
          </a:xfrm>
          <a:prstGeom prst="rect">
            <a:avLst/>
          </a:prstGeom>
          <a:noFill/>
        </p:spPr>
      </p:pic>
      <p:sp>
        <p:nvSpPr>
          <p:cNvPr id="6" name="Title 1"/>
          <p:cNvSpPr>
            <a:spLocks noGrp="1"/>
          </p:cNvSpPr>
          <p:nvPr>
            <p:ph type="title"/>
          </p:nvPr>
        </p:nvSpPr>
        <p:spPr>
          <a:xfrm>
            <a:off x="1066800" y="1600200"/>
            <a:ext cx="6915150" cy="3581400"/>
          </a:xfrm>
        </p:spPr>
        <p:txBody>
          <a:bodyPr>
            <a:noAutofit/>
          </a:bodyPr>
          <a:lstStyle/>
          <a:p>
            <a:pPr algn="l"/>
            <a:r>
              <a:rPr lang="en-US" sz="3200" dirty="0"/>
              <a:t>Individually score student responses to this item.</a:t>
            </a:r>
            <a:br>
              <a:rPr lang="en-US" sz="3200" dirty="0"/>
            </a:br>
            <a:r>
              <a:rPr lang="en-US" sz="3200" dirty="0"/>
              <a:t/>
            </a:r>
            <a:br>
              <a:rPr lang="en-US" sz="3200" dirty="0"/>
            </a:br>
            <a:r>
              <a:rPr lang="en-US" sz="3200" dirty="0"/>
              <a:t/>
            </a:r>
            <a:br>
              <a:rPr lang="en-US" sz="3200" dirty="0"/>
            </a:br>
            <a:r>
              <a:rPr lang="en-US" sz="3200" dirty="0"/>
              <a:t/>
            </a:r>
            <a:br>
              <a:rPr lang="en-US" sz="3200" dirty="0"/>
            </a:br>
            <a:r>
              <a:rPr lang="en-US" sz="3200" dirty="0"/>
              <a:t>When finished, please quietly record notes on the Analyzing Student Work handout.</a:t>
            </a:r>
            <a:br>
              <a:rPr lang="en-US" sz="3200" dirty="0"/>
            </a:br>
            <a:endParaRPr lang="en-US" sz="3200" dirty="0">
              <a:solidFill>
                <a:schemeClr val="accent1"/>
              </a:solidFill>
            </a:endParaRPr>
          </a:p>
        </p:txBody>
      </p:sp>
      <p:sp>
        <p:nvSpPr>
          <p:cNvPr id="3" name="Slide Number Placeholder 2"/>
          <p:cNvSpPr>
            <a:spLocks noGrp="1"/>
          </p:cNvSpPr>
          <p:nvPr>
            <p:ph type="sldNum" sz="quarter" idx="12"/>
          </p:nvPr>
        </p:nvSpPr>
        <p:spPr/>
        <p:txBody>
          <a:bodyPr/>
          <a:lstStyle/>
          <a:p>
            <a:fld id="{F8ADBA3D-A35C-4DA5-A631-4D061CBE8599}" type="slidenum">
              <a:rPr lang="en-US" smtClean="0"/>
              <a:t>51</a:t>
            </a:fld>
            <a:endParaRPr lang="en-US"/>
          </a:p>
        </p:txBody>
      </p:sp>
      <p:sp>
        <p:nvSpPr>
          <p:cNvPr id="8" name="TextBox 7"/>
          <p:cNvSpPr txBox="1"/>
          <p:nvPr/>
        </p:nvSpPr>
        <p:spPr>
          <a:xfrm>
            <a:off x="152400" y="128312"/>
            <a:ext cx="3544560" cy="369332"/>
          </a:xfrm>
          <a:prstGeom prst="rect">
            <a:avLst/>
          </a:prstGeom>
          <a:noFill/>
        </p:spPr>
        <p:txBody>
          <a:bodyPr wrap="none" rtlCol="0">
            <a:spAutoFit/>
          </a:bodyPr>
          <a:lstStyle/>
          <a:p>
            <a:r>
              <a:rPr lang="en-US" dirty="0">
                <a:solidFill>
                  <a:srgbClr val="053760"/>
                </a:solidFill>
              </a:rPr>
              <a:t>Session 2C: Analyzing Student Work</a:t>
            </a:r>
          </a:p>
        </p:txBody>
      </p:sp>
    </p:spTree>
    <p:extLst>
      <p:ext uri="{BB962C8B-B14F-4D97-AF65-F5344CB8AC3E}">
        <p14:creationId xmlns:p14="http://schemas.microsoft.com/office/powerpoint/2010/main" val="41155338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14400"/>
            <a:ext cx="6172200" cy="4419600"/>
          </a:xfrm>
        </p:spPr>
        <p:txBody>
          <a:bodyPr>
            <a:normAutofit/>
          </a:bodyPr>
          <a:lstStyle/>
          <a:p>
            <a:pPr algn="ctr"/>
            <a:r>
              <a:rPr lang="en-US" dirty="0"/>
              <a:t>Compare and discuss scores.</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Review score rationales.</a:t>
            </a:r>
          </a:p>
        </p:txBody>
      </p:sp>
      <p:sp>
        <p:nvSpPr>
          <p:cNvPr id="5" name="Slide Number Placeholder 4"/>
          <p:cNvSpPr>
            <a:spLocks noGrp="1"/>
          </p:cNvSpPr>
          <p:nvPr>
            <p:ph type="sldNum" sz="quarter" idx="12"/>
          </p:nvPr>
        </p:nvSpPr>
        <p:spPr/>
        <p:txBody>
          <a:bodyPr/>
          <a:lstStyle/>
          <a:p>
            <a:fld id="{F8ADBA3D-A35C-4DA5-A631-4D061CBE8599}" type="slidenum">
              <a:rPr lang="en-US" smtClean="0"/>
              <a:t>52</a:t>
            </a:fld>
            <a:endParaRPr lang="en-US"/>
          </a:p>
        </p:txBody>
      </p:sp>
      <p:pic>
        <p:nvPicPr>
          <p:cNvPr id="4" name="Picture 2" descr="C:\Users\bmarino\Desktop\icon_group-1.png"/>
          <p:cNvPicPr>
            <a:picLocks noChangeAspect="1" noChangeArrowheads="1"/>
          </p:cNvPicPr>
          <p:nvPr/>
        </p:nvPicPr>
        <p:blipFill>
          <a:blip r:embed="rId3" cstate="print"/>
          <a:srcRect/>
          <a:stretch>
            <a:fillRect/>
          </a:stretch>
        </p:blipFill>
        <p:spPr bwMode="auto">
          <a:xfrm>
            <a:off x="3657600" y="2438403"/>
            <a:ext cx="1714500" cy="1600198"/>
          </a:xfrm>
          <a:prstGeom prst="rect">
            <a:avLst/>
          </a:prstGeom>
          <a:noFill/>
        </p:spPr>
      </p:pic>
      <p:sp>
        <p:nvSpPr>
          <p:cNvPr id="7" name="TextBox 6"/>
          <p:cNvSpPr txBox="1"/>
          <p:nvPr/>
        </p:nvSpPr>
        <p:spPr>
          <a:xfrm>
            <a:off x="152400" y="128312"/>
            <a:ext cx="3544560" cy="369332"/>
          </a:xfrm>
          <a:prstGeom prst="rect">
            <a:avLst/>
          </a:prstGeom>
          <a:noFill/>
        </p:spPr>
        <p:txBody>
          <a:bodyPr wrap="none" rtlCol="0">
            <a:spAutoFit/>
          </a:bodyPr>
          <a:lstStyle/>
          <a:p>
            <a:r>
              <a:rPr lang="en-US" dirty="0">
                <a:solidFill>
                  <a:srgbClr val="053760"/>
                </a:solidFill>
              </a:rPr>
              <a:t>Session 2C: Analyzing Student Work</a:t>
            </a:r>
          </a:p>
        </p:txBody>
      </p:sp>
    </p:spTree>
    <p:extLst>
      <p:ext uri="{BB962C8B-B14F-4D97-AF65-F5344CB8AC3E}">
        <p14:creationId xmlns:p14="http://schemas.microsoft.com/office/powerpoint/2010/main" val="16325583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81FCBC-12BC-47C8-BE87-B3BC886BF939}" type="slidenum">
              <a:rPr lang="en-US" smtClean="0"/>
              <a:pPr/>
              <a:t>53</a:t>
            </a:fld>
            <a:endParaRPr lang="en-US"/>
          </a:p>
        </p:txBody>
      </p:sp>
      <p:sp>
        <p:nvSpPr>
          <p:cNvPr id="5" name="Title 1"/>
          <p:cNvSpPr txBox="1">
            <a:spLocks/>
          </p:cNvSpPr>
          <p:nvPr/>
        </p:nvSpPr>
        <p:spPr>
          <a:xfrm>
            <a:off x="457200" y="0"/>
            <a:ext cx="8229600"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700" kern="1200">
                <a:solidFill>
                  <a:srgbClr val="063760"/>
                </a:solidFill>
                <a:latin typeface="+mj-lt"/>
                <a:ea typeface="+mj-ea"/>
                <a:cs typeface="+mj-cs"/>
              </a:defRPr>
            </a:lvl1pPr>
          </a:lstStyle>
          <a:p>
            <a:r>
              <a:rPr lang="en-US" dirty="0">
                <a:solidFill>
                  <a:srgbClr val="1F497D"/>
                </a:solidFill>
                <a:cs typeface="Georgia"/>
              </a:rPr>
              <a:t>Session 2 Progress</a:t>
            </a:r>
          </a:p>
        </p:txBody>
      </p:sp>
      <p:sp>
        <p:nvSpPr>
          <p:cNvPr id="6" name="Content Placeholder 2"/>
          <p:cNvSpPr txBox="1">
            <a:spLocks/>
          </p:cNvSpPr>
          <p:nvPr/>
        </p:nvSpPr>
        <p:spPr>
          <a:xfrm>
            <a:off x="753988" y="1584525"/>
            <a:ext cx="3405755" cy="229373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600"/>
              </a:spcAft>
              <a:buFont typeface="Arial"/>
              <a:buNone/>
            </a:pPr>
            <a:r>
              <a:rPr lang="en-US" sz="2000" dirty="0"/>
              <a:t>Complete performance task </a:t>
            </a:r>
          </a:p>
          <a:p>
            <a:pPr marL="0" indent="0">
              <a:spcAft>
                <a:spcPts val="600"/>
              </a:spcAft>
              <a:buFont typeface="Arial"/>
              <a:buNone/>
            </a:pPr>
            <a:r>
              <a:rPr lang="en-US" sz="2000" dirty="0"/>
              <a:t>Share initial reactions to task</a:t>
            </a:r>
          </a:p>
          <a:p>
            <a:pPr marL="0" indent="0">
              <a:spcAft>
                <a:spcPts val="600"/>
              </a:spcAft>
              <a:buFont typeface="Arial"/>
              <a:buNone/>
            </a:pPr>
            <a:r>
              <a:rPr lang="en-US" sz="2000" dirty="0"/>
              <a:t>Identify the mathematics and anticipate the issues</a:t>
            </a:r>
          </a:p>
          <a:p>
            <a:pPr marL="0" indent="0">
              <a:buFont typeface="Arial"/>
              <a:buNone/>
            </a:pPr>
            <a:endParaRPr lang="en-US" sz="2000" b="1" u="sng" dirty="0"/>
          </a:p>
          <a:p>
            <a:pPr marL="0" indent="0">
              <a:buFont typeface="Arial"/>
              <a:buNone/>
            </a:pPr>
            <a:endParaRPr lang="en-US" sz="2000" dirty="0"/>
          </a:p>
        </p:txBody>
      </p:sp>
      <p:sp>
        <p:nvSpPr>
          <p:cNvPr id="7" name="Content Placeholder 1"/>
          <p:cNvSpPr txBox="1">
            <a:spLocks/>
          </p:cNvSpPr>
          <p:nvPr/>
        </p:nvSpPr>
        <p:spPr>
          <a:xfrm>
            <a:off x="4572000" y="1528811"/>
            <a:ext cx="3962400" cy="435133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528"/>
              </a:spcBef>
              <a:spcAft>
                <a:spcPts val="600"/>
              </a:spcAft>
              <a:buFont typeface="Arial"/>
              <a:buNone/>
            </a:pPr>
            <a:r>
              <a:rPr lang="en-US" sz="2000" dirty="0">
                <a:solidFill>
                  <a:srgbClr val="000000"/>
                </a:solidFill>
              </a:rPr>
              <a:t>Read student responses to first item </a:t>
            </a:r>
          </a:p>
          <a:p>
            <a:pPr marL="0" indent="0">
              <a:spcBef>
                <a:spcPts val="528"/>
              </a:spcBef>
              <a:spcAft>
                <a:spcPts val="600"/>
              </a:spcAft>
              <a:buFont typeface="Arial"/>
              <a:buNone/>
            </a:pPr>
            <a:r>
              <a:rPr lang="en-US" sz="2000" dirty="0">
                <a:solidFill>
                  <a:srgbClr val="000000"/>
                </a:solidFill>
              </a:rPr>
              <a:t>Review and discuss Scoring Guide for first item</a:t>
            </a:r>
          </a:p>
          <a:p>
            <a:pPr marL="0" indent="0">
              <a:spcBef>
                <a:spcPts val="528"/>
              </a:spcBef>
              <a:spcAft>
                <a:spcPts val="600"/>
              </a:spcAft>
              <a:buFont typeface="Arial"/>
              <a:buNone/>
            </a:pPr>
            <a:r>
              <a:rPr lang="en-US" sz="2000" dirty="0">
                <a:solidFill>
                  <a:srgbClr val="000000"/>
                </a:solidFill>
              </a:rPr>
              <a:t>Score student responses to item</a:t>
            </a:r>
          </a:p>
          <a:p>
            <a:pPr marL="0" indent="0">
              <a:spcBef>
                <a:spcPts val="528"/>
              </a:spcBef>
              <a:spcAft>
                <a:spcPts val="600"/>
              </a:spcAft>
              <a:buFont typeface="Arial"/>
              <a:buNone/>
            </a:pPr>
            <a:r>
              <a:rPr lang="en-US" sz="2000" dirty="0">
                <a:solidFill>
                  <a:srgbClr val="000000"/>
                </a:solidFill>
              </a:rPr>
              <a:t>Compare and discuss scores for item </a:t>
            </a:r>
          </a:p>
          <a:p>
            <a:pPr marL="0" indent="0">
              <a:spcBef>
                <a:spcPts val="528"/>
              </a:spcBef>
              <a:spcAft>
                <a:spcPts val="600"/>
              </a:spcAft>
              <a:buFont typeface="Arial"/>
              <a:buNone/>
            </a:pPr>
            <a:r>
              <a:rPr lang="en-US" sz="2000" i="1" dirty="0">
                <a:solidFill>
                  <a:srgbClr val="000000"/>
                </a:solidFill>
              </a:rPr>
              <a:t>Repeat the steps of scoring with next hand-scored item(s)</a:t>
            </a:r>
          </a:p>
          <a:p>
            <a:pPr marL="0" indent="0">
              <a:spcBef>
                <a:spcPts val="528"/>
              </a:spcBef>
              <a:spcAft>
                <a:spcPts val="600"/>
              </a:spcAft>
              <a:buFont typeface="Arial"/>
              <a:buNone/>
            </a:pPr>
            <a:r>
              <a:rPr lang="en-US" sz="2200" u="sng" dirty="0">
                <a:solidFill>
                  <a:srgbClr val="000000"/>
                </a:solidFill>
              </a:rPr>
              <a:t>2D Debriefing the Task</a:t>
            </a:r>
            <a:endParaRPr lang="en-US" sz="2200" dirty="0">
              <a:solidFill>
                <a:srgbClr val="000000"/>
              </a:solidFill>
            </a:endParaRPr>
          </a:p>
        </p:txBody>
      </p:sp>
      <p:sp>
        <p:nvSpPr>
          <p:cNvPr id="8" name="Text Placeholder 3"/>
          <p:cNvSpPr txBox="1">
            <a:spLocks/>
          </p:cNvSpPr>
          <p:nvPr/>
        </p:nvSpPr>
        <p:spPr>
          <a:xfrm>
            <a:off x="638557" y="1211262"/>
            <a:ext cx="3400043" cy="639763"/>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u="sng" dirty="0"/>
              <a:t>2A Getting to Know the Task</a:t>
            </a:r>
          </a:p>
        </p:txBody>
      </p:sp>
      <p:sp>
        <p:nvSpPr>
          <p:cNvPr id="9" name="Text Placeholder 4"/>
          <p:cNvSpPr txBox="1">
            <a:spLocks/>
          </p:cNvSpPr>
          <p:nvPr/>
        </p:nvSpPr>
        <p:spPr>
          <a:xfrm>
            <a:off x="4617720" y="1208930"/>
            <a:ext cx="3371849" cy="639763"/>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u="sng" dirty="0"/>
              <a:t>2C Analyzing Student Work </a:t>
            </a:r>
          </a:p>
        </p:txBody>
      </p:sp>
      <p:pic>
        <p:nvPicPr>
          <p:cNvPr id="10" name="Picture 2" descr="http://www.clker.com/cliparts/2/k/n/l/C/Q/transparent-green-check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749" y="2125662"/>
            <a:ext cx="171451" cy="238225"/>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2" descr="http://www.clker.com/cliparts/2/k/n/l/C/Q/transparent-green-check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750" y="1668462"/>
            <a:ext cx="171450" cy="238225"/>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2" descr="http://www.clker.com/cliparts/2/k/n/l/C/Q/transparent-green-check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677" y="2514600"/>
            <a:ext cx="164523" cy="228600"/>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2" descr="http://www.clker.com/cliparts/2/k/n/l/C/Q/transparent-green-checkmark-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6270" y="2125662"/>
            <a:ext cx="171450" cy="238225"/>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2" descr="http://www.clker.com/cliparts/2/k/n/l/C/Q/transparent-green-checkmark-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9130" y="2887662"/>
            <a:ext cx="171450" cy="238225"/>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2" descr="http://www.clker.com/cliparts/2/k/n/l/C/Q/transparent-green-checkmark-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3086" y="3344862"/>
            <a:ext cx="171450" cy="238225"/>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2" descr="http://www.clker.com/cliparts/2/k/n/l/C/Q/transparent-green-checkmark-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3086" y="1668462"/>
            <a:ext cx="171450" cy="238225"/>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Text Placeholder 3"/>
          <p:cNvSpPr txBox="1">
            <a:spLocks/>
          </p:cNvSpPr>
          <p:nvPr/>
        </p:nvSpPr>
        <p:spPr>
          <a:xfrm>
            <a:off x="595599" y="3421062"/>
            <a:ext cx="3030141" cy="15595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u="sng" dirty="0"/>
              <a:t>2B Unpacking the Task</a:t>
            </a:r>
          </a:p>
          <a:p>
            <a:pPr indent="0">
              <a:buNone/>
            </a:pPr>
            <a:r>
              <a:rPr lang="en-US" sz="2000" dirty="0"/>
              <a:t>Alignment activity</a:t>
            </a:r>
          </a:p>
        </p:txBody>
      </p:sp>
      <p:pic>
        <p:nvPicPr>
          <p:cNvPr id="19" name="Picture 2" descr="http://www.clker.com/cliparts/2/k/n/l/C/Q/transparent-green-check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877" y="3878262"/>
            <a:ext cx="164523" cy="228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1833005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marino\Desktop\icon_individual-1.png"/>
          <p:cNvPicPr>
            <a:picLocks noChangeAspect="1" noChangeArrowheads="1"/>
          </p:cNvPicPr>
          <p:nvPr/>
        </p:nvPicPr>
        <p:blipFill>
          <a:blip r:embed="rId3" cstate="print"/>
          <a:srcRect/>
          <a:stretch>
            <a:fillRect/>
          </a:stretch>
        </p:blipFill>
        <p:spPr bwMode="auto">
          <a:xfrm>
            <a:off x="3581400" y="2438402"/>
            <a:ext cx="1428750" cy="1523998"/>
          </a:xfrm>
          <a:prstGeom prst="rect">
            <a:avLst/>
          </a:prstGeom>
          <a:noFill/>
        </p:spPr>
      </p:pic>
      <p:sp>
        <p:nvSpPr>
          <p:cNvPr id="6" name="Title 1"/>
          <p:cNvSpPr>
            <a:spLocks noGrp="1"/>
          </p:cNvSpPr>
          <p:nvPr>
            <p:ph type="title"/>
          </p:nvPr>
        </p:nvSpPr>
        <p:spPr>
          <a:xfrm>
            <a:off x="1066800" y="1295400"/>
            <a:ext cx="6915150" cy="3962400"/>
          </a:xfrm>
        </p:spPr>
        <p:txBody>
          <a:bodyPr>
            <a:noAutofit/>
          </a:bodyPr>
          <a:lstStyle/>
          <a:p>
            <a:pPr algn="l"/>
            <a:r>
              <a:rPr lang="en-US" sz="3200" dirty="0"/>
              <a:t>Individually review student responses to the next hand-scored item.</a:t>
            </a:r>
            <a:br>
              <a:rPr lang="en-US" sz="3200" dirty="0"/>
            </a:br>
            <a:r>
              <a:rPr lang="en-US" sz="3200" dirty="0"/>
              <a:t/>
            </a:r>
            <a:br>
              <a:rPr lang="en-US" sz="3200" dirty="0"/>
            </a:br>
            <a:r>
              <a:rPr lang="en-US" sz="3200" dirty="0"/>
              <a:t/>
            </a:r>
            <a:br>
              <a:rPr lang="en-US" sz="3200" dirty="0"/>
            </a:br>
            <a:r>
              <a:rPr lang="en-US" sz="3200" dirty="0"/>
              <a:t/>
            </a:r>
            <a:br>
              <a:rPr lang="en-US" sz="3200" dirty="0"/>
            </a:br>
            <a:r>
              <a:rPr lang="en-US" sz="3200" dirty="0"/>
              <a:t/>
            </a:r>
            <a:br>
              <a:rPr lang="en-US" sz="3200" dirty="0"/>
            </a:br>
            <a:r>
              <a:rPr lang="en-US" sz="3200" dirty="0"/>
              <a:t>Continue making notes on the Analyzing Student Work handout.</a:t>
            </a:r>
            <a:br>
              <a:rPr lang="en-US" sz="3200" dirty="0"/>
            </a:br>
            <a:endParaRPr lang="en-US" sz="3200" dirty="0">
              <a:solidFill>
                <a:schemeClr val="accent1"/>
              </a:solidFill>
            </a:endParaRPr>
          </a:p>
        </p:txBody>
      </p:sp>
      <p:sp>
        <p:nvSpPr>
          <p:cNvPr id="3" name="Slide Number Placeholder 2"/>
          <p:cNvSpPr>
            <a:spLocks noGrp="1"/>
          </p:cNvSpPr>
          <p:nvPr>
            <p:ph type="sldNum" sz="quarter" idx="12"/>
          </p:nvPr>
        </p:nvSpPr>
        <p:spPr/>
        <p:txBody>
          <a:bodyPr/>
          <a:lstStyle/>
          <a:p>
            <a:fld id="{F8ADBA3D-A35C-4DA5-A631-4D061CBE8599}" type="slidenum">
              <a:rPr lang="en-US" smtClean="0"/>
              <a:t>54</a:t>
            </a:fld>
            <a:endParaRPr lang="en-US"/>
          </a:p>
        </p:txBody>
      </p:sp>
      <p:sp>
        <p:nvSpPr>
          <p:cNvPr id="8" name="TextBox 7"/>
          <p:cNvSpPr txBox="1"/>
          <p:nvPr/>
        </p:nvSpPr>
        <p:spPr>
          <a:xfrm>
            <a:off x="152400" y="128312"/>
            <a:ext cx="3544560" cy="369332"/>
          </a:xfrm>
          <a:prstGeom prst="rect">
            <a:avLst/>
          </a:prstGeom>
          <a:noFill/>
        </p:spPr>
        <p:txBody>
          <a:bodyPr wrap="none" rtlCol="0">
            <a:spAutoFit/>
          </a:bodyPr>
          <a:lstStyle/>
          <a:p>
            <a:r>
              <a:rPr lang="en-US" dirty="0">
                <a:solidFill>
                  <a:srgbClr val="053760"/>
                </a:solidFill>
              </a:rPr>
              <a:t>Session 2C: Analyzing Student Work</a:t>
            </a:r>
          </a:p>
        </p:txBody>
      </p:sp>
    </p:spTree>
    <p:extLst>
      <p:ext uri="{BB962C8B-B14F-4D97-AF65-F5344CB8AC3E}">
        <p14:creationId xmlns:p14="http://schemas.microsoft.com/office/powerpoint/2010/main" val="30859664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450" y="914400"/>
            <a:ext cx="6400800" cy="4419600"/>
          </a:xfrm>
        </p:spPr>
        <p:txBody>
          <a:bodyPr>
            <a:normAutofit/>
          </a:bodyPr>
          <a:lstStyle/>
          <a:p>
            <a:pPr algn="ctr"/>
            <a:r>
              <a:rPr lang="en-US" dirty="0"/>
              <a:t>Review and discuss Scoring Guide for next item.</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5" name="Slide Number Placeholder 4"/>
          <p:cNvSpPr>
            <a:spLocks noGrp="1"/>
          </p:cNvSpPr>
          <p:nvPr>
            <p:ph type="sldNum" sz="quarter" idx="12"/>
          </p:nvPr>
        </p:nvSpPr>
        <p:spPr/>
        <p:txBody>
          <a:bodyPr/>
          <a:lstStyle/>
          <a:p>
            <a:fld id="{F8ADBA3D-A35C-4DA5-A631-4D061CBE8599}" type="slidenum">
              <a:rPr lang="en-US" smtClean="0"/>
              <a:t>55</a:t>
            </a:fld>
            <a:endParaRPr lang="en-US"/>
          </a:p>
        </p:txBody>
      </p:sp>
      <p:pic>
        <p:nvPicPr>
          <p:cNvPr id="4" name="Picture 2" descr="C:\Users\bmarino\Desktop\icon_group-1.png"/>
          <p:cNvPicPr>
            <a:picLocks noChangeAspect="1" noChangeArrowheads="1"/>
          </p:cNvPicPr>
          <p:nvPr/>
        </p:nvPicPr>
        <p:blipFill>
          <a:blip r:embed="rId3" cstate="print"/>
          <a:srcRect/>
          <a:stretch>
            <a:fillRect/>
          </a:stretch>
        </p:blipFill>
        <p:spPr bwMode="auto">
          <a:xfrm>
            <a:off x="3657600" y="2438403"/>
            <a:ext cx="1714500" cy="1447797"/>
          </a:xfrm>
          <a:prstGeom prst="rect">
            <a:avLst/>
          </a:prstGeom>
          <a:noFill/>
        </p:spPr>
      </p:pic>
      <p:sp>
        <p:nvSpPr>
          <p:cNvPr id="7" name="TextBox 6"/>
          <p:cNvSpPr txBox="1"/>
          <p:nvPr/>
        </p:nvSpPr>
        <p:spPr>
          <a:xfrm>
            <a:off x="152400" y="128312"/>
            <a:ext cx="3544560" cy="369332"/>
          </a:xfrm>
          <a:prstGeom prst="rect">
            <a:avLst/>
          </a:prstGeom>
          <a:noFill/>
        </p:spPr>
        <p:txBody>
          <a:bodyPr wrap="none" rtlCol="0">
            <a:spAutoFit/>
          </a:bodyPr>
          <a:lstStyle/>
          <a:p>
            <a:r>
              <a:rPr lang="en-US" dirty="0">
                <a:solidFill>
                  <a:srgbClr val="053760"/>
                </a:solidFill>
              </a:rPr>
              <a:t>Session 2C: Analyzing Student Work</a:t>
            </a:r>
          </a:p>
        </p:txBody>
      </p:sp>
    </p:spTree>
    <p:extLst>
      <p:ext uri="{BB962C8B-B14F-4D97-AF65-F5344CB8AC3E}">
        <p14:creationId xmlns:p14="http://schemas.microsoft.com/office/powerpoint/2010/main" val="37800630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3075" y="2286000"/>
            <a:ext cx="5486400" cy="2971800"/>
          </a:xfrm>
        </p:spPr>
        <p:txBody>
          <a:bodyPr>
            <a:normAutofit/>
          </a:bodyPr>
          <a:lstStyle/>
          <a:p>
            <a:r>
              <a:rPr lang="en-US" dirty="0">
                <a:solidFill>
                  <a:schemeClr val="accent1"/>
                </a:solidFill>
              </a:rPr>
              <a:t/>
            </a:r>
            <a:br>
              <a:rPr lang="en-US" dirty="0">
                <a:solidFill>
                  <a:schemeClr val="accent1"/>
                </a:solidFill>
              </a:rPr>
            </a:br>
            <a:r>
              <a:rPr lang="en-US" dirty="0"/>
              <a:t>Individually score student responses.</a:t>
            </a:r>
          </a:p>
        </p:txBody>
      </p:sp>
      <p:sp>
        <p:nvSpPr>
          <p:cNvPr id="5" name="Slide Number Placeholder 4"/>
          <p:cNvSpPr>
            <a:spLocks noGrp="1"/>
          </p:cNvSpPr>
          <p:nvPr>
            <p:ph type="sldNum" sz="quarter" idx="12"/>
          </p:nvPr>
        </p:nvSpPr>
        <p:spPr/>
        <p:txBody>
          <a:bodyPr/>
          <a:lstStyle/>
          <a:p>
            <a:fld id="{F8ADBA3D-A35C-4DA5-A631-4D061CBE8599}" type="slidenum">
              <a:rPr lang="en-US" smtClean="0"/>
              <a:t>56</a:t>
            </a:fld>
            <a:endParaRPr lang="en-US"/>
          </a:p>
        </p:txBody>
      </p:sp>
      <p:pic>
        <p:nvPicPr>
          <p:cNvPr id="4" name="Picture 2" descr="C:\Users\bmarino\Desktop\icon_individual-1.png"/>
          <p:cNvPicPr>
            <a:picLocks noChangeAspect="1" noChangeArrowheads="1"/>
          </p:cNvPicPr>
          <p:nvPr/>
        </p:nvPicPr>
        <p:blipFill>
          <a:blip r:embed="rId3" cstate="print"/>
          <a:srcRect/>
          <a:stretch>
            <a:fillRect/>
          </a:stretch>
        </p:blipFill>
        <p:spPr bwMode="auto">
          <a:xfrm>
            <a:off x="3771900" y="1888789"/>
            <a:ext cx="1428750" cy="1464011"/>
          </a:xfrm>
          <a:prstGeom prst="rect">
            <a:avLst/>
          </a:prstGeom>
          <a:noFill/>
        </p:spPr>
      </p:pic>
      <p:sp>
        <p:nvSpPr>
          <p:cNvPr id="7" name="TextBox 6"/>
          <p:cNvSpPr txBox="1"/>
          <p:nvPr/>
        </p:nvSpPr>
        <p:spPr>
          <a:xfrm>
            <a:off x="152400" y="128312"/>
            <a:ext cx="3544560" cy="369332"/>
          </a:xfrm>
          <a:prstGeom prst="rect">
            <a:avLst/>
          </a:prstGeom>
          <a:noFill/>
        </p:spPr>
        <p:txBody>
          <a:bodyPr wrap="none" rtlCol="0">
            <a:spAutoFit/>
          </a:bodyPr>
          <a:lstStyle/>
          <a:p>
            <a:r>
              <a:rPr lang="en-US" dirty="0">
                <a:solidFill>
                  <a:srgbClr val="053760"/>
                </a:solidFill>
              </a:rPr>
              <a:t>Session 2C: Analyzing Student Work</a:t>
            </a:r>
          </a:p>
        </p:txBody>
      </p:sp>
    </p:spTree>
    <p:extLst>
      <p:ext uri="{BB962C8B-B14F-4D97-AF65-F5344CB8AC3E}">
        <p14:creationId xmlns:p14="http://schemas.microsoft.com/office/powerpoint/2010/main" val="3379930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97644"/>
            <a:ext cx="6286500" cy="4495800"/>
          </a:xfrm>
        </p:spPr>
        <p:txBody>
          <a:bodyPr>
            <a:normAutofit/>
          </a:bodyPr>
          <a:lstStyle/>
          <a:p>
            <a:pPr algn="ctr"/>
            <a:r>
              <a:rPr lang="en-US" dirty="0"/>
              <a:t>Compare scores.</a:t>
            </a:r>
            <a:br>
              <a:rPr lang="en-US" dirty="0"/>
            </a:br>
            <a:r>
              <a:rPr lang="en-US" dirty="0"/>
              <a:t/>
            </a:r>
            <a:br>
              <a:rPr lang="en-US" dirty="0"/>
            </a:br>
            <a:r>
              <a:rPr lang="en-US" dirty="0"/>
              <a:t/>
            </a:r>
            <a:br>
              <a:rPr lang="en-US" dirty="0"/>
            </a:br>
            <a:r>
              <a:rPr lang="en-US" dirty="0"/>
              <a:t/>
            </a:r>
            <a:br>
              <a:rPr lang="en-US" dirty="0"/>
            </a:br>
            <a:r>
              <a:rPr lang="en-US" dirty="0"/>
              <a:t>Discuss discrepancies.</a:t>
            </a:r>
          </a:p>
        </p:txBody>
      </p:sp>
      <p:sp>
        <p:nvSpPr>
          <p:cNvPr id="5" name="Slide Number Placeholder 4"/>
          <p:cNvSpPr>
            <a:spLocks noGrp="1"/>
          </p:cNvSpPr>
          <p:nvPr>
            <p:ph type="sldNum" sz="quarter" idx="12"/>
          </p:nvPr>
        </p:nvSpPr>
        <p:spPr/>
        <p:txBody>
          <a:bodyPr/>
          <a:lstStyle/>
          <a:p>
            <a:fld id="{F8ADBA3D-A35C-4DA5-A631-4D061CBE8599}" type="slidenum">
              <a:rPr lang="en-US" smtClean="0"/>
              <a:t>57</a:t>
            </a:fld>
            <a:endParaRPr lang="en-US"/>
          </a:p>
        </p:txBody>
      </p:sp>
      <p:pic>
        <p:nvPicPr>
          <p:cNvPr id="4" name="Picture 2" descr="C:\Users\bmarino\Desktop\icon_group-1.png"/>
          <p:cNvPicPr>
            <a:picLocks noChangeAspect="1" noChangeArrowheads="1"/>
          </p:cNvPicPr>
          <p:nvPr/>
        </p:nvPicPr>
        <p:blipFill>
          <a:blip r:embed="rId3" cstate="print"/>
          <a:srcRect/>
          <a:stretch>
            <a:fillRect/>
          </a:stretch>
        </p:blipFill>
        <p:spPr bwMode="auto">
          <a:xfrm>
            <a:off x="3696960" y="2021645"/>
            <a:ext cx="1683967" cy="1447797"/>
          </a:xfrm>
          <a:prstGeom prst="rect">
            <a:avLst/>
          </a:prstGeom>
          <a:noFill/>
        </p:spPr>
      </p:pic>
      <p:sp>
        <p:nvSpPr>
          <p:cNvPr id="7" name="TextBox 6"/>
          <p:cNvSpPr txBox="1"/>
          <p:nvPr/>
        </p:nvSpPr>
        <p:spPr>
          <a:xfrm>
            <a:off x="152400" y="128312"/>
            <a:ext cx="3544560" cy="369332"/>
          </a:xfrm>
          <a:prstGeom prst="rect">
            <a:avLst/>
          </a:prstGeom>
          <a:noFill/>
        </p:spPr>
        <p:txBody>
          <a:bodyPr wrap="none" rtlCol="0">
            <a:spAutoFit/>
          </a:bodyPr>
          <a:lstStyle/>
          <a:p>
            <a:r>
              <a:rPr lang="en-US" dirty="0">
                <a:solidFill>
                  <a:srgbClr val="053760"/>
                </a:solidFill>
              </a:rPr>
              <a:t>Session 2C: Analyzing Student Work</a:t>
            </a:r>
          </a:p>
        </p:txBody>
      </p:sp>
    </p:spTree>
    <p:extLst>
      <p:ext uri="{BB962C8B-B14F-4D97-AF65-F5344CB8AC3E}">
        <p14:creationId xmlns:p14="http://schemas.microsoft.com/office/powerpoint/2010/main" val="40221452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Autofit/>
          </a:bodyPr>
          <a:lstStyle/>
          <a:p>
            <a:r>
              <a:rPr lang="en-US" sz="3200" dirty="0"/>
              <a:t>Before we look at responses to the final item, reflect on the demands of this item.</a:t>
            </a:r>
          </a:p>
        </p:txBody>
      </p:sp>
      <p:sp>
        <p:nvSpPr>
          <p:cNvPr id="6" name="Content Placeholder 2"/>
          <p:cNvSpPr>
            <a:spLocks noGrp="1"/>
          </p:cNvSpPr>
          <p:nvPr>
            <p:ph idx="1"/>
          </p:nvPr>
        </p:nvSpPr>
        <p:spPr/>
        <p:txBody>
          <a:bodyPr>
            <a:noAutofit/>
          </a:bodyPr>
          <a:lstStyle/>
          <a:p>
            <a:r>
              <a:rPr lang="en-US" sz="2400" dirty="0"/>
              <a:t>What do students need to know and be able to do in order to produce a strong response to this item? (Refer to your notes on </a:t>
            </a:r>
            <a:r>
              <a:rPr lang="en-US" sz="2400" dirty="0">
                <a:solidFill>
                  <a:srgbClr val="000000"/>
                </a:solidFill>
              </a:rPr>
              <a:t>Handout 2.1.)</a:t>
            </a:r>
          </a:p>
          <a:p>
            <a:pPr marL="0" indent="0">
              <a:buNone/>
            </a:pPr>
            <a:endParaRPr lang="en-US" sz="2400" dirty="0">
              <a:solidFill>
                <a:srgbClr val="000000"/>
              </a:solidFill>
            </a:endParaRPr>
          </a:p>
          <a:p>
            <a:r>
              <a:rPr lang="en-US" sz="2400" dirty="0">
                <a:solidFill>
                  <a:srgbClr val="000000"/>
                </a:solidFill>
              </a:rPr>
              <a:t>Once you begin looking at the student work, add to your notes on Handout 2.4.</a:t>
            </a:r>
          </a:p>
        </p:txBody>
      </p:sp>
      <p:sp>
        <p:nvSpPr>
          <p:cNvPr id="4" name="Slide Number Placeholder 3"/>
          <p:cNvSpPr>
            <a:spLocks noGrp="1"/>
          </p:cNvSpPr>
          <p:nvPr>
            <p:ph type="sldNum" sz="quarter" idx="12"/>
          </p:nvPr>
        </p:nvSpPr>
        <p:spPr/>
        <p:txBody>
          <a:bodyPr/>
          <a:lstStyle/>
          <a:p>
            <a:fld id="{F8ADBA3D-A35C-4DA5-A631-4D061CBE8599}" type="slidenum">
              <a:rPr lang="en-US" smtClean="0"/>
              <a:t>58</a:t>
            </a:fld>
            <a:endParaRPr lang="en-US"/>
          </a:p>
        </p:txBody>
      </p:sp>
      <p:sp>
        <p:nvSpPr>
          <p:cNvPr id="8" name="TextBox 7"/>
          <p:cNvSpPr txBox="1"/>
          <p:nvPr/>
        </p:nvSpPr>
        <p:spPr>
          <a:xfrm>
            <a:off x="152400" y="128312"/>
            <a:ext cx="3544560" cy="369332"/>
          </a:xfrm>
          <a:prstGeom prst="rect">
            <a:avLst/>
          </a:prstGeom>
          <a:noFill/>
        </p:spPr>
        <p:txBody>
          <a:bodyPr wrap="none" rtlCol="0">
            <a:spAutoFit/>
          </a:bodyPr>
          <a:lstStyle/>
          <a:p>
            <a:r>
              <a:rPr lang="en-US" dirty="0">
                <a:solidFill>
                  <a:srgbClr val="053760"/>
                </a:solidFill>
              </a:rPr>
              <a:t>Session 2C: Analyzing Student Work</a:t>
            </a:r>
          </a:p>
        </p:txBody>
      </p:sp>
    </p:spTree>
    <p:extLst>
      <p:ext uri="{BB962C8B-B14F-4D97-AF65-F5344CB8AC3E}">
        <p14:creationId xmlns:p14="http://schemas.microsoft.com/office/powerpoint/2010/main" val="9102799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marino\Desktop\icon_individual-1.png"/>
          <p:cNvPicPr>
            <a:picLocks noChangeAspect="1" noChangeArrowheads="1"/>
          </p:cNvPicPr>
          <p:nvPr/>
        </p:nvPicPr>
        <p:blipFill>
          <a:blip r:embed="rId3" cstate="print"/>
          <a:srcRect/>
          <a:stretch>
            <a:fillRect/>
          </a:stretch>
        </p:blipFill>
        <p:spPr bwMode="auto">
          <a:xfrm>
            <a:off x="3581400" y="2438402"/>
            <a:ext cx="1428750" cy="1523998"/>
          </a:xfrm>
          <a:prstGeom prst="rect">
            <a:avLst/>
          </a:prstGeom>
          <a:noFill/>
        </p:spPr>
      </p:pic>
      <p:sp>
        <p:nvSpPr>
          <p:cNvPr id="6" name="Title 1"/>
          <p:cNvSpPr>
            <a:spLocks noGrp="1"/>
          </p:cNvSpPr>
          <p:nvPr>
            <p:ph type="title"/>
          </p:nvPr>
        </p:nvSpPr>
        <p:spPr>
          <a:xfrm>
            <a:off x="1066800" y="1295400"/>
            <a:ext cx="6915150" cy="3962400"/>
          </a:xfrm>
        </p:spPr>
        <p:txBody>
          <a:bodyPr>
            <a:noAutofit/>
          </a:bodyPr>
          <a:lstStyle/>
          <a:p>
            <a:pPr algn="l"/>
            <a:r>
              <a:rPr lang="en-US" sz="3200" dirty="0"/>
              <a:t>Individually review student responses to the next hand-scored item.</a:t>
            </a:r>
            <a:br>
              <a:rPr lang="en-US" sz="3200" dirty="0"/>
            </a:br>
            <a:r>
              <a:rPr lang="en-US" sz="3200" dirty="0"/>
              <a:t/>
            </a:r>
            <a:br>
              <a:rPr lang="en-US" sz="3200" dirty="0"/>
            </a:br>
            <a:r>
              <a:rPr lang="en-US" sz="3200" dirty="0"/>
              <a:t/>
            </a:r>
            <a:br>
              <a:rPr lang="en-US" sz="3200" dirty="0"/>
            </a:br>
            <a:r>
              <a:rPr lang="en-US" sz="3200" dirty="0"/>
              <a:t/>
            </a:r>
            <a:br>
              <a:rPr lang="en-US" sz="3200" dirty="0"/>
            </a:br>
            <a:r>
              <a:rPr lang="en-US" sz="3200" dirty="0"/>
              <a:t/>
            </a:r>
            <a:br>
              <a:rPr lang="en-US" sz="3200" dirty="0"/>
            </a:br>
            <a:r>
              <a:rPr lang="en-US" sz="3200" dirty="0"/>
              <a:t>Continue making notes on the Analyzing Student Work handout.</a:t>
            </a:r>
            <a:br>
              <a:rPr lang="en-US" sz="3200" dirty="0"/>
            </a:br>
            <a:endParaRPr lang="en-US" sz="3200" dirty="0">
              <a:solidFill>
                <a:schemeClr val="accent1"/>
              </a:solidFill>
            </a:endParaRPr>
          </a:p>
        </p:txBody>
      </p:sp>
      <p:sp>
        <p:nvSpPr>
          <p:cNvPr id="3" name="Slide Number Placeholder 2"/>
          <p:cNvSpPr>
            <a:spLocks noGrp="1"/>
          </p:cNvSpPr>
          <p:nvPr>
            <p:ph type="sldNum" sz="quarter" idx="12"/>
          </p:nvPr>
        </p:nvSpPr>
        <p:spPr/>
        <p:txBody>
          <a:bodyPr/>
          <a:lstStyle/>
          <a:p>
            <a:fld id="{F8ADBA3D-A35C-4DA5-A631-4D061CBE8599}" type="slidenum">
              <a:rPr lang="en-US" smtClean="0"/>
              <a:t>59</a:t>
            </a:fld>
            <a:endParaRPr lang="en-US"/>
          </a:p>
        </p:txBody>
      </p:sp>
      <p:sp>
        <p:nvSpPr>
          <p:cNvPr id="8" name="TextBox 7"/>
          <p:cNvSpPr txBox="1"/>
          <p:nvPr/>
        </p:nvSpPr>
        <p:spPr>
          <a:xfrm>
            <a:off x="152400" y="128312"/>
            <a:ext cx="3544560" cy="369332"/>
          </a:xfrm>
          <a:prstGeom prst="rect">
            <a:avLst/>
          </a:prstGeom>
          <a:noFill/>
        </p:spPr>
        <p:txBody>
          <a:bodyPr wrap="none" rtlCol="0">
            <a:spAutoFit/>
          </a:bodyPr>
          <a:lstStyle/>
          <a:p>
            <a:r>
              <a:rPr lang="en-US" dirty="0">
                <a:solidFill>
                  <a:srgbClr val="053760"/>
                </a:solidFill>
              </a:rPr>
              <a:t>Session 2C: Analyzing Student Work</a:t>
            </a:r>
          </a:p>
        </p:txBody>
      </p:sp>
    </p:spTree>
    <p:extLst>
      <p:ext uri="{BB962C8B-B14F-4D97-AF65-F5344CB8AC3E}">
        <p14:creationId xmlns:p14="http://schemas.microsoft.com/office/powerpoint/2010/main" val="2234955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700" dirty="0"/>
              <a:t>Getting to Know You . . .</a:t>
            </a:r>
          </a:p>
        </p:txBody>
      </p:sp>
      <p:sp>
        <p:nvSpPr>
          <p:cNvPr id="3" name="Content Placeholder 2"/>
          <p:cNvSpPr>
            <a:spLocks noGrp="1"/>
          </p:cNvSpPr>
          <p:nvPr>
            <p:ph idx="1"/>
          </p:nvPr>
        </p:nvSpPr>
        <p:spPr>
          <a:xfrm>
            <a:off x="457200" y="1463040"/>
            <a:ext cx="8229600" cy="4114800"/>
          </a:xfrm>
        </p:spPr>
        <p:txBody>
          <a:bodyPr>
            <a:noAutofit/>
          </a:bodyPr>
          <a:lstStyle/>
          <a:p>
            <a:pPr marL="514350" lvl="1" indent="-514350">
              <a:spcBef>
                <a:spcPts val="0"/>
              </a:spcBef>
              <a:spcAft>
                <a:spcPts val="600"/>
              </a:spcAft>
              <a:buFont typeface="+mj-lt"/>
              <a:buAutoNum type="arabicPeriod"/>
            </a:pPr>
            <a:r>
              <a:rPr lang="en-US" sz="2600" b="1" dirty="0"/>
              <a:t>Choose one word or phrase that comes to mind when you think of student assessment. </a:t>
            </a:r>
          </a:p>
          <a:p>
            <a:pPr marL="914400" lvl="2" indent="-514350">
              <a:spcBef>
                <a:spcPts val="0"/>
              </a:spcBef>
              <a:spcAft>
                <a:spcPts val="600"/>
              </a:spcAft>
            </a:pPr>
            <a:r>
              <a:rPr lang="en-US" dirty="0">
                <a:solidFill>
                  <a:srgbClr val="000000"/>
                </a:solidFill>
              </a:rPr>
              <a:t>Share your word with your table group, including why you selected it. </a:t>
            </a:r>
          </a:p>
          <a:p>
            <a:pPr marL="914400" lvl="2" indent="-514350">
              <a:spcBef>
                <a:spcPts val="0"/>
              </a:spcBef>
              <a:spcAft>
                <a:spcPts val="600"/>
              </a:spcAft>
            </a:pPr>
            <a:r>
              <a:rPr lang="en-US" dirty="0">
                <a:solidFill>
                  <a:srgbClr val="000000"/>
                </a:solidFill>
              </a:rPr>
              <a:t>Write your word/phrase on a sticky note and bring your sticky note to the presenter. </a:t>
            </a:r>
            <a:endParaRPr lang="en-US" b="1" dirty="0"/>
          </a:p>
          <a:p>
            <a:pPr marL="514350" lvl="1" indent="-514350">
              <a:spcBef>
                <a:spcPts val="0"/>
              </a:spcBef>
              <a:spcAft>
                <a:spcPts val="600"/>
              </a:spcAft>
              <a:buFont typeface="+mj-lt"/>
              <a:buAutoNum type="arabicPeriod"/>
            </a:pPr>
            <a:r>
              <a:rPr lang="en-US" sz="2600" b="1" dirty="0"/>
              <a:t>Now discuss in pairs: </a:t>
            </a:r>
          </a:p>
          <a:p>
            <a:pPr lvl="1">
              <a:spcBef>
                <a:spcPts val="0"/>
              </a:spcBef>
              <a:spcAft>
                <a:spcPts val="600"/>
              </a:spcAft>
              <a:buClrTx/>
              <a:buFont typeface="Arial" pitchFamily="34" charset="0"/>
              <a:buChar char="•"/>
            </a:pPr>
            <a:r>
              <a:rPr lang="en-US" sz="2400" dirty="0">
                <a:solidFill>
                  <a:srgbClr val="000000"/>
                </a:solidFill>
              </a:rPr>
              <a:t>In what ways do you use assessment both </a:t>
            </a:r>
            <a:r>
              <a:rPr lang="en-US" sz="2400" i="1" dirty="0">
                <a:solidFill>
                  <a:srgbClr val="000000"/>
                </a:solidFill>
              </a:rPr>
              <a:t>for</a:t>
            </a:r>
            <a:r>
              <a:rPr lang="en-US" sz="2400" dirty="0">
                <a:solidFill>
                  <a:srgbClr val="000000"/>
                </a:solidFill>
              </a:rPr>
              <a:t> learning and </a:t>
            </a:r>
            <a:r>
              <a:rPr lang="en-US" sz="2400" i="1" dirty="0">
                <a:solidFill>
                  <a:srgbClr val="000000"/>
                </a:solidFill>
              </a:rPr>
              <a:t>of</a:t>
            </a:r>
            <a:r>
              <a:rPr lang="en-US" sz="2400" dirty="0">
                <a:solidFill>
                  <a:srgbClr val="000000"/>
                </a:solidFill>
              </a:rPr>
              <a:t> learning?</a:t>
            </a:r>
            <a:endParaRPr lang="en-US" b="1" dirty="0"/>
          </a:p>
        </p:txBody>
      </p:sp>
      <p:sp>
        <p:nvSpPr>
          <p:cNvPr id="4" name="TextBox 3"/>
          <p:cNvSpPr txBox="1"/>
          <p:nvPr/>
        </p:nvSpPr>
        <p:spPr>
          <a:xfrm>
            <a:off x="152400" y="128312"/>
            <a:ext cx="4372736" cy="369332"/>
          </a:xfrm>
          <a:prstGeom prst="rect">
            <a:avLst/>
          </a:prstGeom>
          <a:noFill/>
        </p:spPr>
        <p:txBody>
          <a:bodyPr wrap="none" rtlCol="0">
            <a:spAutoFit/>
          </a:bodyPr>
          <a:lstStyle/>
          <a:p>
            <a:r>
              <a:rPr lang="en-US" dirty="0">
                <a:solidFill>
                  <a:srgbClr val="053760"/>
                </a:solidFill>
              </a:rPr>
              <a:t>Session 1.A: Orientation and Purpose Setting</a:t>
            </a:r>
          </a:p>
        </p:txBody>
      </p:sp>
      <p:sp>
        <p:nvSpPr>
          <p:cNvPr id="5" name="Slide Number Placeholder 4"/>
          <p:cNvSpPr>
            <a:spLocks noGrp="1"/>
          </p:cNvSpPr>
          <p:nvPr>
            <p:ph type="sldNum" sz="quarter" idx="12"/>
          </p:nvPr>
        </p:nvSpPr>
        <p:spPr/>
        <p:txBody>
          <a:bodyPr/>
          <a:lstStyle/>
          <a:p>
            <a:fld id="{8E81FCBC-12BC-47C8-BE87-B3BC886BF939}" type="slidenum">
              <a:rPr lang="en-US" smtClean="0"/>
              <a:pPr/>
              <a:t>6</a:t>
            </a:fld>
            <a:endParaRPr lang="en-US"/>
          </a:p>
        </p:txBody>
      </p:sp>
    </p:spTree>
    <p:extLst>
      <p:ext uri="{BB962C8B-B14F-4D97-AF65-F5344CB8AC3E}">
        <p14:creationId xmlns:p14="http://schemas.microsoft.com/office/powerpoint/2010/main" val="20664752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450" y="914400"/>
            <a:ext cx="6400800" cy="4419600"/>
          </a:xfrm>
        </p:spPr>
        <p:txBody>
          <a:bodyPr>
            <a:normAutofit/>
          </a:bodyPr>
          <a:lstStyle/>
          <a:p>
            <a:pPr algn="ctr"/>
            <a:r>
              <a:rPr lang="en-US" dirty="0"/>
              <a:t>Review and discuss Scoring Guide for next item.</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5" name="Slide Number Placeholder 4"/>
          <p:cNvSpPr>
            <a:spLocks noGrp="1"/>
          </p:cNvSpPr>
          <p:nvPr>
            <p:ph type="sldNum" sz="quarter" idx="12"/>
          </p:nvPr>
        </p:nvSpPr>
        <p:spPr/>
        <p:txBody>
          <a:bodyPr/>
          <a:lstStyle/>
          <a:p>
            <a:fld id="{F8ADBA3D-A35C-4DA5-A631-4D061CBE8599}" type="slidenum">
              <a:rPr lang="en-US" smtClean="0"/>
              <a:t>60</a:t>
            </a:fld>
            <a:endParaRPr lang="en-US"/>
          </a:p>
        </p:txBody>
      </p:sp>
      <p:pic>
        <p:nvPicPr>
          <p:cNvPr id="4" name="Picture 2" descr="C:\Users\bmarino\Desktop\icon_group-1.png"/>
          <p:cNvPicPr>
            <a:picLocks noChangeAspect="1" noChangeArrowheads="1"/>
          </p:cNvPicPr>
          <p:nvPr/>
        </p:nvPicPr>
        <p:blipFill>
          <a:blip r:embed="rId3" cstate="print"/>
          <a:srcRect/>
          <a:stretch>
            <a:fillRect/>
          </a:stretch>
        </p:blipFill>
        <p:spPr bwMode="auto">
          <a:xfrm>
            <a:off x="3657600" y="2438403"/>
            <a:ext cx="1714500" cy="1600198"/>
          </a:xfrm>
          <a:prstGeom prst="rect">
            <a:avLst/>
          </a:prstGeom>
          <a:noFill/>
        </p:spPr>
      </p:pic>
      <p:sp>
        <p:nvSpPr>
          <p:cNvPr id="7" name="TextBox 6"/>
          <p:cNvSpPr txBox="1"/>
          <p:nvPr/>
        </p:nvSpPr>
        <p:spPr>
          <a:xfrm>
            <a:off x="152400" y="128312"/>
            <a:ext cx="3544560" cy="369332"/>
          </a:xfrm>
          <a:prstGeom prst="rect">
            <a:avLst/>
          </a:prstGeom>
          <a:noFill/>
        </p:spPr>
        <p:txBody>
          <a:bodyPr wrap="none" rtlCol="0">
            <a:spAutoFit/>
          </a:bodyPr>
          <a:lstStyle/>
          <a:p>
            <a:r>
              <a:rPr lang="en-US" dirty="0">
                <a:solidFill>
                  <a:srgbClr val="053760"/>
                </a:solidFill>
              </a:rPr>
              <a:t>Session 2C: Analyzing Student Work</a:t>
            </a:r>
          </a:p>
        </p:txBody>
      </p:sp>
    </p:spTree>
    <p:extLst>
      <p:ext uri="{BB962C8B-B14F-4D97-AF65-F5344CB8AC3E}">
        <p14:creationId xmlns:p14="http://schemas.microsoft.com/office/powerpoint/2010/main" val="21291707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4680" y="2362200"/>
            <a:ext cx="5486400" cy="2971800"/>
          </a:xfrm>
        </p:spPr>
        <p:txBody>
          <a:bodyPr>
            <a:normAutofit/>
          </a:bodyPr>
          <a:lstStyle/>
          <a:p>
            <a:r>
              <a:rPr lang="en-US" dirty="0">
                <a:solidFill>
                  <a:schemeClr val="accent1"/>
                </a:solidFill>
              </a:rPr>
              <a:t/>
            </a:r>
            <a:br>
              <a:rPr lang="en-US" dirty="0">
                <a:solidFill>
                  <a:schemeClr val="accent1"/>
                </a:solidFill>
              </a:rPr>
            </a:br>
            <a:r>
              <a:rPr lang="en-US" dirty="0"/>
              <a:t>Individually score student responses.</a:t>
            </a:r>
          </a:p>
        </p:txBody>
      </p:sp>
      <p:sp>
        <p:nvSpPr>
          <p:cNvPr id="5" name="Slide Number Placeholder 4"/>
          <p:cNvSpPr>
            <a:spLocks noGrp="1"/>
          </p:cNvSpPr>
          <p:nvPr>
            <p:ph type="sldNum" sz="quarter" idx="12"/>
          </p:nvPr>
        </p:nvSpPr>
        <p:spPr/>
        <p:txBody>
          <a:bodyPr/>
          <a:lstStyle/>
          <a:p>
            <a:fld id="{F8ADBA3D-A35C-4DA5-A631-4D061CBE8599}" type="slidenum">
              <a:rPr lang="en-US" smtClean="0"/>
              <a:t>61</a:t>
            </a:fld>
            <a:endParaRPr lang="en-US"/>
          </a:p>
        </p:txBody>
      </p:sp>
      <p:pic>
        <p:nvPicPr>
          <p:cNvPr id="4" name="Picture 2" descr="C:\Users\bmarino\Desktop\icon_individual-1.png"/>
          <p:cNvPicPr>
            <a:picLocks noChangeAspect="1" noChangeArrowheads="1"/>
          </p:cNvPicPr>
          <p:nvPr/>
        </p:nvPicPr>
        <p:blipFill>
          <a:blip r:embed="rId3" cstate="print"/>
          <a:srcRect/>
          <a:stretch>
            <a:fillRect/>
          </a:stretch>
        </p:blipFill>
        <p:spPr bwMode="auto">
          <a:xfrm>
            <a:off x="3771900" y="1888789"/>
            <a:ext cx="1428750" cy="1464011"/>
          </a:xfrm>
          <a:prstGeom prst="rect">
            <a:avLst/>
          </a:prstGeom>
          <a:noFill/>
        </p:spPr>
      </p:pic>
      <p:sp>
        <p:nvSpPr>
          <p:cNvPr id="7" name="TextBox 6"/>
          <p:cNvSpPr txBox="1"/>
          <p:nvPr/>
        </p:nvSpPr>
        <p:spPr>
          <a:xfrm>
            <a:off x="152400" y="128312"/>
            <a:ext cx="3544560" cy="369332"/>
          </a:xfrm>
          <a:prstGeom prst="rect">
            <a:avLst/>
          </a:prstGeom>
          <a:noFill/>
        </p:spPr>
        <p:txBody>
          <a:bodyPr wrap="none" rtlCol="0">
            <a:spAutoFit/>
          </a:bodyPr>
          <a:lstStyle/>
          <a:p>
            <a:r>
              <a:rPr lang="en-US" dirty="0">
                <a:solidFill>
                  <a:srgbClr val="053760"/>
                </a:solidFill>
              </a:rPr>
              <a:t>Session 2C: Analyzing Student Work</a:t>
            </a:r>
          </a:p>
        </p:txBody>
      </p:sp>
    </p:spTree>
    <p:extLst>
      <p:ext uri="{BB962C8B-B14F-4D97-AF65-F5344CB8AC3E}">
        <p14:creationId xmlns:p14="http://schemas.microsoft.com/office/powerpoint/2010/main" val="8946778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899898"/>
            <a:ext cx="6286500" cy="4495800"/>
          </a:xfrm>
        </p:spPr>
        <p:txBody>
          <a:bodyPr>
            <a:normAutofit/>
          </a:bodyPr>
          <a:lstStyle/>
          <a:p>
            <a:pPr algn="ctr"/>
            <a:r>
              <a:rPr lang="en-US" dirty="0"/>
              <a:t>Compare scores.</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Discuss discrepancies.</a:t>
            </a:r>
          </a:p>
        </p:txBody>
      </p:sp>
      <p:sp>
        <p:nvSpPr>
          <p:cNvPr id="5" name="Slide Number Placeholder 4"/>
          <p:cNvSpPr>
            <a:spLocks noGrp="1"/>
          </p:cNvSpPr>
          <p:nvPr>
            <p:ph type="sldNum" sz="quarter" idx="12"/>
          </p:nvPr>
        </p:nvSpPr>
        <p:spPr/>
        <p:txBody>
          <a:bodyPr/>
          <a:lstStyle/>
          <a:p>
            <a:fld id="{F8ADBA3D-A35C-4DA5-A631-4D061CBE8599}" type="slidenum">
              <a:rPr lang="en-US" smtClean="0"/>
              <a:t>62</a:t>
            </a:fld>
            <a:endParaRPr lang="en-US"/>
          </a:p>
        </p:txBody>
      </p:sp>
      <p:pic>
        <p:nvPicPr>
          <p:cNvPr id="4" name="Picture 2" descr="C:\Users\bmarino\Desktop\icon_group-1.png"/>
          <p:cNvPicPr>
            <a:picLocks noChangeAspect="1" noChangeArrowheads="1"/>
          </p:cNvPicPr>
          <p:nvPr/>
        </p:nvPicPr>
        <p:blipFill>
          <a:blip r:embed="rId3" cstate="print"/>
          <a:srcRect/>
          <a:stretch>
            <a:fillRect/>
          </a:stretch>
        </p:blipFill>
        <p:spPr bwMode="auto">
          <a:xfrm>
            <a:off x="3638550" y="2286000"/>
            <a:ext cx="1981200" cy="1723597"/>
          </a:xfrm>
          <a:prstGeom prst="rect">
            <a:avLst/>
          </a:prstGeom>
          <a:noFill/>
        </p:spPr>
      </p:pic>
      <p:sp>
        <p:nvSpPr>
          <p:cNvPr id="7" name="TextBox 6"/>
          <p:cNvSpPr txBox="1"/>
          <p:nvPr/>
        </p:nvSpPr>
        <p:spPr>
          <a:xfrm>
            <a:off x="152400" y="128312"/>
            <a:ext cx="3544560" cy="369332"/>
          </a:xfrm>
          <a:prstGeom prst="rect">
            <a:avLst/>
          </a:prstGeom>
          <a:noFill/>
        </p:spPr>
        <p:txBody>
          <a:bodyPr wrap="none" rtlCol="0">
            <a:spAutoFit/>
          </a:bodyPr>
          <a:lstStyle/>
          <a:p>
            <a:r>
              <a:rPr lang="en-US" dirty="0">
                <a:solidFill>
                  <a:srgbClr val="053760"/>
                </a:solidFill>
              </a:rPr>
              <a:t>Session 2C: Analyzing Student Work</a:t>
            </a:r>
          </a:p>
        </p:txBody>
      </p:sp>
    </p:spTree>
    <p:extLst>
      <p:ext uri="{BB962C8B-B14F-4D97-AF65-F5344CB8AC3E}">
        <p14:creationId xmlns:p14="http://schemas.microsoft.com/office/powerpoint/2010/main" val="18923892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81FCBC-12BC-47C8-BE87-B3BC886BF939}" type="slidenum">
              <a:rPr lang="en-US" smtClean="0"/>
              <a:pPr/>
              <a:t>63</a:t>
            </a:fld>
            <a:endParaRPr lang="en-US"/>
          </a:p>
        </p:txBody>
      </p:sp>
      <p:sp>
        <p:nvSpPr>
          <p:cNvPr id="5" name="Title 1"/>
          <p:cNvSpPr txBox="1">
            <a:spLocks/>
          </p:cNvSpPr>
          <p:nvPr/>
        </p:nvSpPr>
        <p:spPr>
          <a:xfrm>
            <a:off x="457200" y="0"/>
            <a:ext cx="8229600"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700" kern="1200">
                <a:solidFill>
                  <a:srgbClr val="063760"/>
                </a:solidFill>
                <a:latin typeface="+mj-lt"/>
                <a:ea typeface="+mj-ea"/>
                <a:cs typeface="+mj-cs"/>
              </a:defRPr>
            </a:lvl1pPr>
          </a:lstStyle>
          <a:p>
            <a:r>
              <a:rPr lang="en-US" dirty="0">
                <a:solidFill>
                  <a:srgbClr val="1F497D"/>
                </a:solidFill>
                <a:cs typeface="Georgia"/>
              </a:rPr>
              <a:t>Session 2 Progress</a:t>
            </a:r>
          </a:p>
        </p:txBody>
      </p:sp>
      <p:sp>
        <p:nvSpPr>
          <p:cNvPr id="6" name="Content Placeholder 2"/>
          <p:cNvSpPr txBox="1">
            <a:spLocks/>
          </p:cNvSpPr>
          <p:nvPr/>
        </p:nvSpPr>
        <p:spPr>
          <a:xfrm>
            <a:off x="753988" y="1584525"/>
            <a:ext cx="3405755" cy="229373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600"/>
              </a:spcAft>
              <a:buFont typeface="Arial"/>
              <a:buNone/>
            </a:pPr>
            <a:r>
              <a:rPr lang="en-US" sz="2000" dirty="0">
                <a:solidFill>
                  <a:schemeClr val="accent1">
                    <a:lumMod val="75000"/>
                  </a:schemeClr>
                </a:solidFill>
              </a:rPr>
              <a:t>Complete </a:t>
            </a:r>
            <a:r>
              <a:rPr lang="en-US" sz="2000" dirty="0"/>
              <a:t>performance</a:t>
            </a:r>
            <a:r>
              <a:rPr lang="en-US" sz="2000" dirty="0">
                <a:solidFill>
                  <a:schemeClr val="accent1">
                    <a:lumMod val="75000"/>
                  </a:schemeClr>
                </a:solidFill>
              </a:rPr>
              <a:t> task </a:t>
            </a:r>
          </a:p>
          <a:p>
            <a:pPr marL="0" indent="0">
              <a:spcAft>
                <a:spcPts val="600"/>
              </a:spcAft>
              <a:buFont typeface="Arial"/>
              <a:buNone/>
            </a:pPr>
            <a:r>
              <a:rPr lang="en-US" sz="2000" dirty="0"/>
              <a:t>Share initial reactions to task</a:t>
            </a:r>
          </a:p>
          <a:p>
            <a:pPr marL="0" indent="0">
              <a:spcAft>
                <a:spcPts val="600"/>
              </a:spcAft>
              <a:buFont typeface="Arial"/>
              <a:buNone/>
            </a:pPr>
            <a:r>
              <a:rPr lang="en-US" sz="2000" dirty="0"/>
              <a:t>Identify the mathematics and anticipate the issues</a:t>
            </a:r>
          </a:p>
          <a:p>
            <a:pPr marL="0" indent="0">
              <a:buFont typeface="Arial"/>
              <a:buNone/>
            </a:pPr>
            <a:endParaRPr lang="en-US" sz="2000" b="1" u="sng" dirty="0"/>
          </a:p>
          <a:p>
            <a:pPr marL="0" indent="0">
              <a:buFont typeface="Arial"/>
              <a:buNone/>
            </a:pPr>
            <a:endParaRPr lang="en-US" sz="2000" dirty="0"/>
          </a:p>
        </p:txBody>
      </p:sp>
      <p:sp>
        <p:nvSpPr>
          <p:cNvPr id="7" name="Content Placeholder 1"/>
          <p:cNvSpPr txBox="1">
            <a:spLocks/>
          </p:cNvSpPr>
          <p:nvPr/>
        </p:nvSpPr>
        <p:spPr>
          <a:xfrm>
            <a:off x="4572000" y="1592262"/>
            <a:ext cx="3962400" cy="435133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528"/>
              </a:spcBef>
              <a:spcAft>
                <a:spcPts val="600"/>
              </a:spcAft>
              <a:buFont typeface="Arial"/>
              <a:buNone/>
            </a:pPr>
            <a:r>
              <a:rPr lang="en-US" sz="2000" dirty="0">
                <a:solidFill>
                  <a:srgbClr val="000000"/>
                </a:solidFill>
              </a:rPr>
              <a:t>Read student responses to first item </a:t>
            </a:r>
          </a:p>
          <a:p>
            <a:pPr marL="0" indent="0">
              <a:spcBef>
                <a:spcPts val="528"/>
              </a:spcBef>
              <a:spcAft>
                <a:spcPts val="600"/>
              </a:spcAft>
              <a:buFont typeface="Arial"/>
              <a:buNone/>
            </a:pPr>
            <a:r>
              <a:rPr lang="en-US" sz="2000" dirty="0">
                <a:solidFill>
                  <a:srgbClr val="000000"/>
                </a:solidFill>
              </a:rPr>
              <a:t>Review and discuss Scoring Guide for first item</a:t>
            </a:r>
          </a:p>
          <a:p>
            <a:pPr marL="0" indent="0">
              <a:spcBef>
                <a:spcPts val="528"/>
              </a:spcBef>
              <a:spcAft>
                <a:spcPts val="600"/>
              </a:spcAft>
              <a:buFont typeface="Arial"/>
              <a:buNone/>
            </a:pPr>
            <a:r>
              <a:rPr lang="en-US" sz="2000" dirty="0">
                <a:solidFill>
                  <a:srgbClr val="000000"/>
                </a:solidFill>
              </a:rPr>
              <a:t>Score student responses to item</a:t>
            </a:r>
          </a:p>
          <a:p>
            <a:pPr marL="0" indent="0">
              <a:spcBef>
                <a:spcPts val="528"/>
              </a:spcBef>
              <a:spcAft>
                <a:spcPts val="600"/>
              </a:spcAft>
              <a:buFont typeface="Arial"/>
              <a:buNone/>
            </a:pPr>
            <a:r>
              <a:rPr lang="en-US" sz="2000" dirty="0">
                <a:solidFill>
                  <a:srgbClr val="000000"/>
                </a:solidFill>
              </a:rPr>
              <a:t>Compare and discuss scores for item </a:t>
            </a:r>
          </a:p>
          <a:p>
            <a:pPr marL="0" indent="0">
              <a:spcBef>
                <a:spcPts val="528"/>
              </a:spcBef>
              <a:spcAft>
                <a:spcPts val="600"/>
              </a:spcAft>
              <a:buFont typeface="Arial"/>
              <a:buNone/>
            </a:pPr>
            <a:r>
              <a:rPr lang="en-US" sz="2000" i="1" dirty="0">
                <a:solidFill>
                  <a:srgbClr val="000000"/>
                </a:solidFill>
              </a:rPr>
              <a:t>Repeat the steps of scoring with next hand-scored item(s)</a:t>
            </a:r>
          </a:p>
          <a:p>
            <a:pPr marL="0" indent="0">
              <a:spcBef>
                <a:spcPts val="528"/>
              </a:spcBef>
              <a:spcAft>
                <a:spcPts val="600"/>
              </a:spcAft>
              <a:buFont typeface="Arial"/>
              <a:buNone/>
            </a:pPr>
            <a:r>
              <a:rPr lang="en-US" sz="2200" u="sng" dirty="0">
                <a:solidFill>
                  <a:srgbClr val="000000"/>
                </a:solidFill>
              </a:rPr>
              <a:t>2D Debriefing the Task</a:t>
            </a:r>
            <a:endParaRPr lang="en-US" sz="2200" dirty="0">
              <a:solidFill>
                <a:srgbClr val="000000"/>
              </a:solidFill>
            </a:endParaRPr>
          </a:p>
        </p:txBody>
      </p:sp>
      <p:sp>
        <p:nvSpPr>
          <p:cNvPr id="8" name="Text Placeholder 3"/>
          <p:cNvSpPr txBox="1">
            <a:spLocks/>
          </p:cNvSpPr>
          <p:nvPr/>
        </p:nvSpPr>
        <p:spPr>
          <a:xfrm>
            <a:off x="638557" y="1211262"/>
            <a:ext cx="3400043" cy="639763"/>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u="sng" dirty="0"/>
              <a:t>2A Getting to Know the Task</a:t>
            </a:r>
          </a:p>
        </p:txBody>
      </p:sp>
      <p:sp>
        <p:nvSpPr>
          <p:cNvPr id="9" name="Text Placeholder 4"/>
          <p:cNvSpPr txBox="1">
            <a:spLocks/>
          </p:cNvSpPr>
          <p:nvPr/>
        </p:nvSpPr>
        <p:spPr>
          <a:xfrm>
            <a:off x="4602271" y="1219200"/>
            <a:ext cx="3371849" cy="639763"/>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u="sng" dirty="0"/>
              <a:t>2C Analyzing Student Work </a:t>
            </a:r>
          </a:p>
        </p:txBody>
      </p:sp>
      <p:pic>
        <p:nvPicPr>
          <p:cNvPr id="10" name="Picture 2" descr="http://www.clker.com/cliparts/2/k/n/l/C/Q/transparent-green-check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749" y="2125662"/>
            <a:ext cx="171451" cy="238225"/>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2" descr="http://www.clker.com/cliparts/2/k/n/l/C/Q/transparent-green-check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750" y="1668462"/>
            <a:ext cx="171450" cy="238225"/>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2" descr="http://www.clker.com/cliparts/2/k/n/l/C/Q/transparent-green-check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677" y="2514600"/>
            <a:ext cx="164523" cy="228600"/>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2" descr="http://www.clker.com/cliparts/2/k/n/l/C/Q/transparent-green-checkmark-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6270" y="2125662"/>
            <a:ext cx="171450" cy="238225"/>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2" descr="http://www.clker.com/cliparts/2/k/n/l/C/Q/transparent-green-checkmark-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9130" y="2887662"/>
            <a:ext cx="171450" cy="238225"/>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2" descr="http://www.clker.com/cliparts/2/k/n/l/C/Q/transparent-green-checkmark-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3086" y="3344862"/>
            <a:ext cx="171450" cy="238225"/>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2" descr="http://www.clker.com/cliparts/2/k/n/l/C/Q/transparent-green-checkmark-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3086" y="1668462"/>
            <a:ext cx="171450" cy="238225"/>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2" descr="http://www.clker.com/cliparts/2/k/n/l/C/Q/transparent-green-checkmark-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6750" y="3800375"/>
            <a:ext cx="171450" cy="238225"/>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Text Placeholder 3"/>
          <p:cNvSpPr txBox="1">
            <a:spLocks/>
          </p:cNvSpPr>
          <p:nvPr/>
        </p:nvSpPr>
        <p:spPr>
          <a:xfrm>
            <a:off x="595599" y="3421062"/>
            <a:ext cx="3030141" cy="15595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u="sng" dirty="0"/>
              <a:t>2B Unpacking the Task</a:t>
            </a:r>
          </a:p>
          <a:p>
            <a:pPr indent="0">
              <a:buNone/>
            </a:pPr>
            <a:r>
              <a:rPr lang="en-US" sz="2000" dirty="0"/>
              <a:t>Alignment activity</a:t>
            </a:r>
          </a:p>
        </p:txBody>
      </p:sp>
      <p:pic>
        <p:nvPicPr>
          <p:cNvPr id="19" name="Picture 2" descr="http://www.clker.com/cliparts/2/k/n/l/C/Q/transparent-green-check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877" y="3878262"/>
            <a:ext cx="164523" cy="228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29690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524000"/>
            <a:ext cx="5638800" cy="1524000"/>
          </a:xfrm>
        </p:spPr>
        <p:txBody>
          <a:bodyPr>
            <a:normAutofit/>
          </a:bodyPr>
          <a:lstStyle/>
          <a:p>
            <a:pPr algn="l"/>
            <a:r>
              <a:rPr lang="en-US" dirty="0">
                <a:solidFill>
                  <a:srgbClr val="053760"/>
                </a:solidFill>
              </a:rPr>
              <a:t/>
            </a:r>
            <a:br>
              <a:rPr lang="en-US" dirty="0">
                <a:solidFill>
                  <a:srgbClr val="053760"/>
                </a:solidFill>
              </a:rPr>
            </a:br>
            <a:r>
              <a:rPr lang="en-US" dirty="0">
                <a:solidFill>
                  <a:srgbClr val="053760"/>
                </a:solidFill>
              </a:rPr>
              <a:t>Let’s Debrief the Task</a:t>
            </a:r>
          </a:p>
        </p:txBody>
      </p:sp>
      <p:sp>
        <p:nvSpPr>
          <p:cNvPr id="4" name="Slide Number Placeholder 3"/>
          <p:cNvSpPr>
            <a:spLocks noGrp="1"/>
          </p:cNvSpPr>
          <p:nvPr>
            <p:ph type="sldNum" sz="quarter" idx="12"/>
          </p:nvPr>
        </p:nvSpPr>
        <p:spPr/>
        <p:txBody>
          <a:bodyPr/>
          <a:lstStyle/>
          <a:p>
            <a:fld id="{8E81FCBC-12BC-47C8-BE87-B3BC886BF939}" type="slidenum">
              <a:rPr lang="en-US" smtClean="0"/>
              <a:pPr/>
              <a:t>64</a:t>
            </a:fld>
            <a:endParaRPr lang="en-US"/>
          </a:p>
        </p:txBody>
      </p:sp>
    </p:spTree>
    <p:extLst>
      <p:ext uri="{BB962C8B-B14F-4D97-AF65-F5344CB8AC3E}">
        <p14:creationId xmlns:p14="http://schemas.microsoft.com/office/powerpoint/2010/main" val="15691321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914400"/>
          </a:xfrm>
        </p:spPr>
        <p:txBody>
          <a:bodyPr>
            <a:normAutofit fontScale="90000"/>
          </a:bodyPr>
          <a:lstStyle/>
          <a:p>
            <a:r>
              <a:rPr lang="en-US" sz="4000">
                <a:solidFill>
                  <a:srgbClr val="053760"/>
                </a:solidFill>
              </a:rPr>
              <a:t>What can we learn from analyzing responses to this task</a:t>
            </a:r>
            <a:r>
              <a:rPr lang="en-US" sz="4000" smtClean="0">
                <a:solidFill>
                  <a:srgbClr val="053760"/>
                </a:solidFill>
              </a:rPr>
              <a:t>?</a:t>
            </a:r>
            <a:endParaRPr lang="en-US"/>
          </a:p>
        </p:txBody>
      </p:sp>
      <p:sp>
        <p:nvSpPr>
          <p:cNvPr id="6" name="Content Placeholder 5"/>
          <p:cNvSpPr>
            <a:spLocks noGrp="1"/>
          </p:cNvSpPr>
          <p:nvPr>
            <p:ph idx="1"/>
          </p:nvPr>
        </p:nvSpPr>
        <p:spPr/>
        <p:txBody>
          <a:bodyPr>
            <a:noAutofit/>
          </a:bodyPr>
          <a:lstStyle/>
          <a:p>
            <a:pPr lvl="1">
              <a:buFont typeface="Arial"/>
              <a:buChar char="•"/>
            </a:pPr>
            <a:endParaRPr lang="en-US" sz="1400" dirty="0"/>
          </a:p>
          <a:p>
            <a:pPr lvl="1">
              <a:buFont typeface="Arial"/>
              <a:buChar char="•"/>
            </a:pPr>
            <a:r>
              <a:rPr lang="en-US" dirty="0"/>
              <a:t>Successful approaches</a:t>
            </a:r>
          </a:p>
          <a:p>
            <a:pPr lvl="1">
              <a:buFont typeface="Arial"/>
              <a:buChar char="•"/>
            </a:pPr>
            <a:r>
              <a:rPr lang="en-US" dirty="0"/>
              <a:t>Examples of good explanations</a:t>
            </a:r>
          </a:p>
          <a:p>
            <a:pPr lvl="1">
              <a:buFont typeface="Arial"/>
              <a:buChar char="•"/>
            </a:pPr>
            <a:r>
              <a:rPr lang="en-US" dirty="0"/>
              <a:t>Common errors/misconceptions</a:t>
            </a:r>
          </a:p>
          <a:p>
            <a:pPr lvl="1">
              <a:buFont typeface="Arial"/>
              <a:buChar char="•"/>
            </a:pPr>
            <a:endParaRPr lang="en-US" dirty="0"/>
          </a:p>
        </p:txBody>
      </p:sp>
      <p:sp>
        <p:nvSpPr>
          <p:cNvPr id="3" name="Slide Number Placeholder 2"/>
          <p:cNvSpPr>
            <a:spLocks noGrp="1"/>
          </p:cNvSpPr>
          <p:nvPr>
            <p:ph type="sldNum" sz="quarter" idx="12"/>
          </p:nvPr>
        </p:nvSpPr>
        <p:spPr/>
        <p:txBody>
          <a:bodyPr/>
          <a:lstStyle/>
          <a:p>
            <a:fld id="{F8ADBA3D-A35C-4DA5-A631-4D061CBE8599}" type="slidenum">
              <a:rPr lang="en-US" smtClean="0"/>
              <a:t>65</a:t>
            </a:fld>
            <a:endParaRPr lang="en-US"/>
          </a:p>
        </p:txBody>
      </p:sp>
      <p:sp>
        <p:nvSpPr>
          <p:cNvPr id="8" name="TextBox 7"/>
          <p:cNvSpPr txBox="1"/>
          <p:nvPr/>
        </p:nvSpPr>
        <p:spPr>
          <a:xfrm>
            <a:off x="228600" y="152400"/>
            <a:ext cx="3121918" cy="369332"/>
          </a:xfrm>
          <a:prstGeom prst="rect">
            <a:avLst/>
          </a:prstGeom>
          <a:noFill/>
        </p:spPr>
        <p:txBody>
          <a:bodyPr wrap="none" rtlCol="0">
            <a:spAutoFit/>
          </a:bodyPr>
          <a:lstStyle/>
          <a:p>
            <a:r>
              <a:rPr lang="en-US" dirty="0">
                <a:solidFill>
                  <a:srgbClr val="053760"/>
                </a:solidFill>
              </a:rPr>
              <a:t>Session 2D: Debriefing the Task</a:t>
            </a:r>
            <a:endParaRPr lang="en-US" dirty="0"/>
          </a:p>
        </p:txBody>
      </p:sp>
    </p:spTree>
    <p:extLst>
      <p:ext uri="{BB962C8B-B14F-4D97-AF65-F5344CB8AC3E}">
        <p14:creationId xmlns:p14="http://schemas.microsoft.com/office/powerpoint/2010/main" val="35253317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cs typeface="Georgia"/>
              </a:rPr>
              <a:t>Reflecting back and thinking ahead</a:t>
            </a:r>
          </a:p>
        </p:txBody>
      </p:sp>
      <p:sp>
        <p:nvSpPr>
          <p:cNvPr id="2" name="Content Placeholder 1"/>
          <p:cNvSpPr>
            <a:spLocks noGrp="1"/>
          </p:cNvSpPr>
          <p:nvPr>
            <p:ph idx="1"/>
          </p:nvPr>
        </p:nvSpPr>
        <p:spPr/>
        <p:txBody>
          <a:bodyPr>
            <a:normAutofit fontScale="92500" lnSpcReduction="20000"/>
          </a:bodyPr>
          <a:lstStyle/>
          <a:p>
            <a:pPr lvl="0"/>
            <a:r>
              <a:rPr lang="en-US" dirty="0">
                <a:solidFill>
                  <a:srgbClr val="000000"/>
                </a:solidFill>
                <a:cs typeface="Georgia"/>
              </a:rPr>
              <a:t>What are the knowledge and skill demands of this task for students? </a:t>
            </a:r>
          </a:p>
          <a:p>
            <a:pPr marL="109728" indent="0">
              <a:buNone/>
            </a:pPr>
            <a:endParaRPr lang="en-US" dirty="0">
              <a:solidFill>
                <a:srgbClr val="000000"/>
              </a:solidFill>
              <a:cs typeface="Georgia"/>
            </a:endParaRPr>
          </a:p>
          <a:p>
            <a:r>
              <a:rPr lang="en-US" dirty="0">
                <a:solidFill>
                  <a:srgbClr val="000000"/>
                </a:solidFill>
                <a:cs typeface="Georgia"/>
              </a:rPr>
              <a:t>What are potential barriers for your own students? </a:t>
            </a:r>
          </a:p>
          <a:p>
            <a:endParaRPr lang="en-US" dirty="0">
              <a:solidFill>
                <a:srgbClr val="000000"/>
              </a:solidFill>
              <a:cs typeface="Georgia"/>
            </a:endParaRPr>
          </a:p>
          <a:p>
            <a:r>
              <a:rPr lang="en-US" dirty="0">
                <a:solidFill>
                  <a:srgbClr val="000000"/>
                </a:solidFill>
                <a:cs typeface="Georgia"/>
              </a:rPr>
              <a:t>What strategies and math practices are your own students accustomed to using with performance tasks?  </a:t>
            </a:r>
          </a:p>
          <a:p>
            <a:endParaRPr lang="en-US" dirty="0">
              <a:solidFill>
                <a:srgbClr val="000000"/>
              </a:solidFill>
              <a:cs typeface="Georgia"/>
            </a:endParaRPr>
          </a:p>
          <a:p>
            <a:pPr marL="109728" indent="0">
              <a:buNone/>
            </a:pPr>
            <a:endParaRPr lang="en-US" dirty="0">
              <a:solidFill>
                <a:srgbClr val="000000"/>
              </a:solidFill>
              <a:cs typeface="Georgia"/>
            </a:endParaRPr>
          </a:p>
        </p:txBody>
      </p:sp>
      <p:sp>
        <p:nvSpPr>
          <p:cNvPr id="7" name="Slide Number Placeholder 6"/>
          <p:cNvSpPr>
            <a:spLocks noGrp="1"/>
          </p:cNvSpPr>
          <p:nvPr>
            <p:ph type="sldNum" sz="quarter" idx="12"/>
          </p:nvPr>
        </p:nvSpPr>
        <p:spPr/>
        <p:txBody>
          <a:bodyPr/>
          <a:lstStyle/>
          <a:p>
            <a:fld id="{F8ADBA3D-A35C-4DA5-A631-4D061CBE8599}" type="slidenum">
              <a:rPr lang="en-US" smtClean="0"/>
              <a:t>66</a:t>
            </a:fld>
            <a:endParaRPr lang="en-US"/>
          </a:p>
        </p:txBody>
      </p:sp>
      <p:sp>
        <p:nvSpPr>
          <p:cNvPr id="5" name="TextBox 4"/>
          <p:cNvSpPr txBox="1"/>
          <p:nvPr/>
        </p:nvSpPr>
        <p:spPr>
          <a:xfrm>
            <a:off x="228600" y="152400"/>
            <a:ext cx="3121918" cy="369332"/>
          </a:xfrm>
          <a:prstGeom prst="rect">
            <a:avLst/>
          </a:prstGeom>
          <a:noFill/>
        </p:spPr>
        <p:txBody>
          <a:bodyPr wrap="none" rtlCol="0">
            <a:spAutoFit/>
          </a:bodyPr>
          <a:lstStyle/>
          <a:p>
            <a:r>
              <a:rPr lang="en-US" dirty="0">
                <a:solidFill>
                  <a:srgbClr val="053760"/>
                </a:solidFill>
              </a:rPr>
              <a:t>Session 2D: Debriefing the Task</a:t>
            </a:r>
            <a:endParaRPr lang="en-US" dirty="0"/>
          </a:p>
        </p:txBody>
      </p:sp>
    </p:spTree>
    <p:extLst>
      <p:ext uri="{BB962C8B-B14F-4D97-AF65-F5344CB8AC3E}">
        <p14:creationId xmlns:p14="http://schemas.microsoft.com/office/powerpoint/2010/main" val="12740154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 on the Task and Student Work</a:t>
            </a:r>
          </a:p>
        </p:txBody>
      </p:sp>
      <p:sp>
        <p:nvSpPr>
          <p:cNvPr id="3" name="Content Placeholder 2"/>
          <p:cNvSpPr>
            <a:spLocks noGrp="1"/>
          </p:cNvSpPr>
          <p:nvPr>
            <p:ph idx="1"/>
          </p:nvPr>
        </p:nvSpPr>
        <p:spPr>
          <a:xfrm>
            <a:off x="457200" y="1371600"/>
            <a:ext cx="8229600" cy="4343401"/>
          </a:xfrm>
        </p:spPr>
        <p:txBody>
          <a:bodyPr>
            <a:normAutofit fontScale="70000" lnSpcReduction="20000"/>
          </a:bodyPr>
          <a:lstStyle/>
          <a:p>
            <a:pPr marL="0" indent="0">
              <a:buNone/>
            </a:pPr>
            <a:r>
              <a:rPr lang="en-US" sz="3400" dirty="0"/>
              <a:t>Consider the task and student work you reviewed earlier today:</a:t>
            </a:r>
          </a:p>
          <a:p>
            <a:endParaRPr lang="en-US" sz="3400" dirty="0"/>
          </a:p>
          <a:p>
            <a:r>
              <a:rPr lang="en-US" sz="3400" dirty="0"/>
              <a:t>If the responses you reviewed had been from your own students, where would you want to go in your own instruction?</a:t>
            </a:r>
          </a:p>
          <a:p>
            <a:endParaRPr lang="en-US" sz="3400" dirty="0"/>
          </a:p>
          <a:p>
            <a:r>
              <a:rPr lang="en-US" sz="3400" dirty="0"/>
              <a:t>What kinds of learning experiences and formative assessment opportunities would support students in moving learning forward?</a:t>
            </a:r>
          </a:p>
          <a:p>
            <a:endParaRPr lang="en-US" sz="3400" dirty="0"/>
          </a:p>
          <a:p>
            <a:r>
              <a:rPr lang="en-US" sz="3400" dirty="0"/>
              <a:t>How are the student responses similar to evidence you are accustomed to seeing in your own students’ work?</a:t>
            </a:r>
          </a:p>
          <a:p>
            <a:endParaRPr lang="en-US" dirty="0"/>
          </a:p>
        </p:txBody>
      </p:sp>
      <p:sp>
        <p:nvSpPr>
          <p:cNvPr id="6" name="TextBox 5"/>
          <p:cNvSpPr txBox="1"/>
          <p:nvPr/>
        </p:nvSpPr>
        <p:spPr>
          <a:xfrm>
            <a:off x="152400" y="128313"/>
            <a:ext cx="6096000" cy="923330"/>
          </a:xfrm>
          <a:prstGeom prst="rect">
            <a:avLst/>
          </a:prstGeom>
          <a:noFill/>
        </p:spPr>
        <p:txBody>
          <a:bodyPr wrap="square" rtlCol="0">
            <a:spAutoFit/>
          </a:bodyPr>
          <a:lstStyle/>
          <a:p>
            <a:r>
              <a:rPr lang="en-US" dirty="0">
                <a:solidFill>
                  <a:srgbClr val="053760"/>
                </a:solidFill>
              </a:rPr>
              <a:t>Session 2: </a:t>
            </a:r>
            <a:r>
              <a:rPr lang="en-US" dirty="0"/>
              <a:t>Learning from Student Work on Performance Tasks</a:t>
            </a:r>
          </a:p>
          <a:p>
            <a:endParaRPr lang="en-US" dirty="0">
              <a:solidFill>
                <a:srgbClr val="053760"/>
              </a:solidFill>
            </a:endParaRPr>
          </a:p>
          <a:p>
            <a:endParaRPr lang="en-US" dirty="0">
              <a:solidFill>
                <a:srgbClr val="053760"/>
              </a:solidFill>
            </a:endParaRPr>
          </a:p>
        </p:txBody>
      </p:sp>
    </p:spTree>
    <p:extLst>
      <p:ext uri="{BB962C8B-B14F-4D97-AF65-F5344CB8AC3E}">
        <p14:creationId xmlns:p14="http://schemas.microsoft.com/office/powerpoint/2010/main" val="16560333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solidFill>
                  <a:schemeClr val="tx2"/>
                </a:solidFill>
              </a:rPr>
              <a:t>Session 3: Learning from Student Work on Performance Tasks</a:t>
            </a:r>
          </a:p>
        </p:txBody>
      </p:sp>
    </p:spTree>
    <p:extLst>
      <p:ext uri="{BB962C8B-B14F-4D97-AF65-F5344CB8AC3E}">
        <p14:creationId xmlns:p14="http://schemas.microsoft.com/office/powerpoint/2010/main" val="14998937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a:bodyPr>
          <a:lstStyle/>
          <a:p>
            <a:r>
              <a:rPr lang="en-US" sz="3600" dirty="0"/>
              <a:t>Session 3 Objectives</a:t>
            </a:r>
          </a:p>
        </p:txBody>
      </p:sp>
      <p:sp>
        <p:nvSpPr>
          <p:cNvPr id="3" name="Content Placeholder 2"/>
          <p:cNvSpPr>
            <a:spLocks noGrp="1"/>
          </p:cNvSpPr>
          <p:nvPr>
            <p:ph idx="1"/>
          </p:nvPr>
        </p:nvSpPr>
        <p:spPr>
          <a:xfrm>
            <a:off x="457200" y="1335362"/>
            <a:ext cx="8229600" cy="4379638"/>
          </a:xfrm>
        </p:spPr>
        <p:txBody>
          <a:bodyPr>
            <a:normAutofit/>
          </a:bodyPr>
          <a:lstStyle/>
          <a:p>
            <a:r>
              <a:rPr lang="en-US" sz="2800" dirty="0"/>
              <a:t>Deepen understanding of the formative assessment process</a:t>
            </a:r>
          </a:p>
          <a:p>
            <a:r>
              <a:rPr lang="en-US" sz="2800" dirty="0"/>
              <a:t>Analyze evidence of student learning elicited by a performance task</a:t>
            </a:r>
          </a:p>
          <a:p>
            <a:r>
              <a:rPr lang="en-US" sz="2800" dirty="0"/>
              <a:t>Explore meaningful ways of responding to evidence of student learning</a:t>
            </a:r>
          </a:p>
          <a:p>
            <a:r>
              <a:rPr lang="en-US" sz="2800" dirty="0"/>
              <a:t>Plan for modifying instruction based on evidence of student learning</a:t>
            </a:r>
          </a:p>
          <a:p>
            <a:endParaRPr lang="en-US" sz="2800" dirty="0"/>
          </a:p>
        </p:txBody>
      </p:sp>
    </p:spTree>
    <p:extLst>
      <p:ext uri="{BB962C8B-B14F-4D97-AF65-F5344CB8AC3E}">
        <p14:creationId xmlns:p14="http://schemas.microsoft.com/office/powerpoint/2010/main" val="1422341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772400" cy="1524000"/>
          </a:xfrm>
        </p:spPr>
        <p:txBody>
          <a:bodyPr>
            <a:normAutofit/>
          </a:bodyPr>
          <a:lstStyle/>
          <a:p>
            <a:r>
              <a:rPr lang="en-US" dirty="0">
                <a:solidFill>
                  <a:srgbClr val="053760"/>
                </a:solidFill>
              </a:rPr>
              <a:t>Session 1.B: </a:t>
            </a:r>
            <a:br>
              <a:rPr lang="en-US" dirty="0">
                <a:solidFill>
                  <a:srgbClr val="053760"/>
                </a:solidFill>
              </a:rPr>
            </a:br>
            <a:r>
              <a:rPr lang="en-US" dirty="0">
                <a:solidFill>
                  <a:srgbClr val="053760"/>
                </a:solidFill>
              </a:rPr>
              <a:t>Types of Assessment</a:t>
            </a:r>
          </a:p>
        </p:txBody>
      </p:sp>
      <p:sp>
        <p:nvSpPr>
          <p:cNvPr id="3" name="Subtitle 2"/>
          <p:cNvSpPr>
            <a:spLocks noGrp="1"/>
          </p:cNvSpPr>
          <p:nvPr>
            <p:ph type="subTitle" idx="1"/>
          </p:nvPr>
        </p:nvSpPr>
        <p:spPr>
          <a:xfrm>
            <a:off x="419100" y="2971800"/>
            <a:ext cx="8305800" cy="1371600"/>
          </a:xfrm>
        </p:spPr>
        <p:txBody>
          <a:bodyPr>
            <a:noAutofit/>
          </a:bodyPr>
          <a:lstStyle/>
          <a:p>
            <a:endParaRPr lang="en-US" sz="3600" dirty="0"/>
          </a:p>
        </p:txBody>
      </p:sp>
      <p:sp>
        <p:nvSpPr>
          <p:cNvPr id="4" name="Slide Number Placeholder 3"/>
          <p:cNvSpPr>
            <a:spLocks noGrp="1"/>
          </p:cNvSpPr>
          <p:nvPr>
            <p:ph type="sldNum" sz="quarter" idx="12"/>
          </p:nvPr>
        </p:nvSpPr>
        <p:spPr/>
        <p:txBody>
          <a:bodyPr/>
          <a:lstStyle/>
          <a:p>
            <a:fld id="{8E81FCBC-12BC-47C8-BE87-B3BC886BF939}" type="slidenum">
              <a:rPr lang="en-US" smtClean="0"/>
              <a:pPr/>
              <a:t>7</a:t>
            </a:fld>
            <a:endParaRPr lang="en-US"/>
          </a:p>
        </p:txBody>
      </p:sp>
    </p:spTree>
    <p:extLst>
      <p:ext uri="{BB962C8B-B14F-4D97-AF65-F5344CB8AC3E}">
        <p14:creationId xmlns:p14="http://schemas.microsoft.com/office/powerpoint/2010/main" val="3550041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8153400" cy="1828800"/>
          </a:xfrm>
        </p:spPr>
        <p:txBody>
          <a:bodyPr>
            <a:normAutofit fontScale="90000"/>
          </a:bodyPr>
          <a:lstStyle/>
          <a:p>
            <a:r>
              <a:rPr lang="en-US" dirty="0">
                <a:solidFill>
                  <a:srgbClr val="053760"/>
                </a:solidFill>
              </a:rPr>
              <a:t/>
            </a:r>
            <a:br>
              <a:rPr lang="en-US" dirty="0">
                <a:solidFill>
                  <a:srgbClr val="053760"/>
                </a:solidFill>
              </a:rPr>
            </a:br>
            <a:r>
              <a:rPr lang="en-US" dirty="0">
                <a:solidFill>
                  <a:srgbClr val="053760"/>
                </a:solidFill>
              </a:rPr>
              <a:t>Let’s Get to </a:t>
            </a:r>
            <a:r>
              <a:rPr lang="en-US">
                <a:solidFill>
                  <a:srgbClr val="053760"/>
                </a:solidFill>
              </a:rPr>
              <a:t>Know Another Performance </a:t>
            </a:r>
            <a:r>
              <a:rPr lang="en-US" dirty="0">
                <a:solidFill>
                  <a:srgbClr val="053760"/>
                </a:solidFill>
              </a:rPr>
              <a:t>Task</a:t>
            </a:r>
          </a:p>
        </p:txBody>
      </p:sp>
      <p:sp>
        <p:nvSpPr>
          <p:cNvPr id="4" name="Slide Number Placeholder 3"/>
          <p:cNvSpPr>
            <a:spLocks noGrp="1"/>
          </p:cNvSpPr>
          <p:nvPr>
            <p:ph type="sldNum" sz="quarter" idx="12"/>
          </p:nvPr>
        </p:nvSpPr>
        <p:spPr/>
        <p:txBody>
          <a:bodyPr/>
          <a:lstStyle/>
          <a:p>
            <a:fld id="{8E81FCBC-12BC-47C8-BE87-B3BC886BF939}" type="slidenum">
              <a:rPr lang="en-US" smtClean="0"/>
              <a:pPr/>
              <a:t>70</a:t>
            </a:fld>
            <a:endParaRPr lang="en-US"/>
          </a:p>
        </p:txBody>
      </p:sp>
    </p:spTree>
    <p:extLst>
      <p:ext uri="{BB962C8B-B14F-4D97-AF65-F5344CB8AC3E}">
        <p14:creationId xmlns:p14="http://schemas.microsoft.com/office/powerpoint/2010/main" val="25207837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marL="0" indent="0"/>
            <a:r>
              <a:rPr lang="en-US" dirty="0"/>
              <a:t>Individually Complete </a:t>
            </a:r>
            <a:r>
              <a:rPr lang="en-US" dirty="0" smtClean="0"/>
              <a:t>a </a:t>
            </a:r>
            <a:r>
              <a:rPr lang="en-US" dirty="0"/>
              <a:t>Performance </a:t>
            </a:r>
            <a:r>
              <a:rPr lang="en-US" dirty="0" smtClean="0"/>
              <a:t>Task</a:t>
            </a:r>
            <a:endParaRPr lang="en-US" dirty="0"/>
          </a:p>
        </p:txBody>
      </p:sp>
      <p:sp>
        <p:nvSpPr>
          <p:cNvPr id="3" name="Content Placeholder 2"/>
          <p:cNvSpPr>
            <a:spLocks noGrp="1"/>
          </p:cNvSpPr>
          <p:nvPr>
            <p:ph idx="1"/>
          </p:nvPr>
        </p:nvSpPr>
        <p:spPr/>
        <p:txBody>
          <a:bodyPr>
            <a:normAutofit/>
          </a:bodyPr>
          <a:lstStyle/>
          <a:p>
            <a:r>
              <a:rPr lang="en-US" sz="2800" dirty="0" smtClean="0">
                <a:latin typeface="+mj-lt"/>
              </a:rPr>
              <a:t>Grade </a:t>
            </a:r>
            <a:r>
              <a:rPr lang="en-US" sz="2800" dirty="0">
                <a:latin typeface="+mj-lt"/>
              </a:rPr>
              <a:t>4: Art Day</a:t>
            </a:r>
            <a:r>
              <a:rPr lang="en-US" sz="2800" dirty="0" smtClean="0">
                <a:latin typeface="+mj-lt"/>
              </a:rPr>
              <a:t>!</a:t>
            </a:r>
          </a:p>
          <a:p>
            <a:endParaRPr lang="en-US" sz="2800" dirty="0">
              <a:latin typeface="+mj-lt"/>
            </a:endParaRPr>
          </a:p>
          <a:p>
            <a:r>
              <a:rPr lang="en-US" sz="2800" dirty="0">
                <a:latin typeface="+mj-lt"/>
              </a:rPr>
              <a:t>Grade 7: Let’s Paint a Room</a:t>
            </a:r>
          </a:p>
          <a:p>
            <a:pPr marL="0" indent="0" algn="ctr">
              <a:buNone/>
            </a:pPr>
            <a:endParaRPr lang="en-US" sz="3700" dirty="0">
              <a:latin typeface="+mj-lt"/>
            </a:endParaRPr>
          </a:p>
        </p:txBody>
      </p:sp>
      <p:sp>
        <p:nvSpPr>
          <p:cNvPr id="5" name="Slide Number Placeholder 4"/>
          <p:cNvSpPr>
            <a:spLocks noGrp="1"/>
          </p:cNvSpPr>
          <p:nvPr>
            <p:ph type="sldNum" sz="quarter" idx="12"/>
          </p:nvPr>
        </p:nvSpPr>
        <p:spPr/>
        <p:txBody>
          <a:bodyPr/>
          <a:lstStyle/>
          <a:p>
            <a:fld id="{F8ADBA3D-A35C-4DA5-A631-4D061CBE8599}" type="slidenum">
              <a:rPr lang="en-US" smtClean="0"/>
              <a:t>71</a:t>
            </a:fld>
            <a:endParaRPr lang="en-US"/>
          </a:p>
        </p:txBody>
      </p:sp>
      <p:sp>
        <p:nvSpPr>
          <p:cNvPr id="6" name="TextBox 5"/>
          <p:cNvSpPr txBox="1"/>
          <p:nvPr/>
        </p:nvSpPr>
        <p:spPr>
          <a:xfrm>
            <a:off x="152400" y="128312"/>
            <a:ext cx="3654253" cy="369332"/>
          </a:xfrm>
          <a:prstGeom prst="rect">
            <a:avLst/>
          </a:prstGeom>
          <a:noFill/>
        </p:spPr>
        <p:txBody>
          <a:bodyPr wrap="none" rtlCol="0">
            <a:spAutoFit/>
          </a:bodyPr>
          <a:lstStyle/>
          <a:p>
            <a:r>
              <a:rPr lang="en-US" dirty="0">
                <a:solidFill>
                  <a:srgbClr val="053760"/>
                </a:solidFill>
              </a:rPr>
              <a:t>Session 3A: Getting to Know the Task</a:t>
            </a:r>
          </a:p>
        </p:txBody>
      </p:sp>
    </p:spTree>
    <p:extLst>
      <p:ext uri="{BB962C8B-B14F-4D97-AF65-F5344CB8AC3E}">
        <p14:creationId xmlns:p14="http://schemas.microsoft.com/office/powerpoint/2010/main" val="25074422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063760"/>
                </a:solidFill>
                <a:cs typeface="Georgia"/>
              </a:rPr>
              <a:t>Initial Reactions</a:t>
            </a:r>
            <a:endParaRPr lang="en-US" b="1" dirty="0">
              <a:solidFill>
                <a:srgbClr val="063760"/>
              </a:solidFill>
              <a:latin typeface="Georgia"/>
              <a:cs typeface="Georgia"/>
            </a:endParaRPr>
          </a:p>
        </p:txBody>
      </p:sp>
      <p:sp>
        <p:nvSpPr>
          <p:cNvPr id="2" name="Content Placeholder 1"/>
          <p:cNvSpPr>
            <a:spLocks noGrp="1"/>
          </p:cNvSpPr>
          <p:nvPr>
            <p:ph idx="1"/>
          </p:nvPr>
        </p:nvSpPr>
        <p:spPr/>
        <p:txBody>
          <a:bodyPr>
            <a:noAutofit/>
          </a:bodyPr>
          <a:lstStyle/>
          <a:p>
            <a:pPr marL="109728" indent="0">
              <a:buNone/>
            </a:pPr>
            <a:r>
              <a:rPr lang="en-US" sz="2800" dirty="0">
                <a:cs typeface="Georgia"/>
              </a:rPr>
              <a:t>At your table, discuss your experience with the task.</a:t>
            </a:r>
          </a:p>
          <a:p>
            <a:pPr marL="109728" indent="0"/>
            <a:endParaRPr lang="en-US" sz="2800" dirty="0">
              <a:cs typeface="Georgia"/>
            </a:endParaRPr>
          </a:p>
          <a:p>
            <a:r>
              <a:rPr lang="en-US" sz="2800" dirty="0">
                <a:cs typeface="Georgia"/>
              </a:rPr>
              <a:t>What did you notice? </a:t>
            </a:r>
          </a:p>
          <a:p>
            <a:pPr marL="109728" indent="0"/>
            <a:endParaRPr lang="en-US" sz="2800" dirty="0">
              <a:cs typeface="Georgia"/>
            </a:endParaRPr>
          </a:p>
          <a:p>
            <a:r>
              <a:rPr lang="en-US" sz="2800" dirty="0">
                <a:cs typeface="Georgia"/>
              </a:rPr>
              <a:t>What questions arose</a:t>
            </a:r>
            <a:r>
              <a:rPr lang="en-US" sz="2800" dirty="0" smtClean="0">
                <a:cs typeface="Georgia"/>
              </a:rPr>
              <a:t>?</a:t>
            </a:r>
          </a:p>
          <a:p>
            <a:endParaRPr lang="en-US" sz="2800" dirty="0">
              <a:cs typeface="Georgia"/>
            </a:endParaRPr>
          </a:p>
          <a:p>
            <a:r>
              <a:rPr lang="en-US" sz="2800" dirty="0">
                <a:cs typeface="Georgia"/>
              </a:rPr>
              <a:t>What surprised you?</a:t>
            </a:r>
          </a:p>
          <a:p>
            <a:endParaRPr lang="en-US" sz="2400" dirty="0">
              <a:latin typeface="Georgia"/>
              <a:cs typeface="Georgia"/>
            </a:endParaRPr>
          </a:p>
        </p:txBody>
      </p:sp>
      <p:sp>
        <p:nvSpPr>
          <p:cNvPr id="5" name="Slide Number Placeholder 4"/>
          <p:cNvSpPr>
            <a:spLocks noGrp="1"/>
          </p:cNvSpPr>
          <p:nvPr>
            <p:ph type="sldNum" sz="quarter" idx="12"/>
          </p:nvPr>
        </p:nvSpPr>
        <p:spPr/>
        <p:txBody>
          <a:bodyPr/>
          <a:lstStyle/>
          <a:p>
            <a:fld id="{F8ADBA3D-A35C-4DA5-A631-4D061CBE8599}" type="slidenum">
              <a:rPr lang="en-US" smtClean="0"/>
              <a:t>72</a:t>
            </a:fld>
            <a:endParaRPr lang="en-US"/>
          </a:p>
        </p:txBody>
      </p:sp>
      <p:sp>
        <p:nvSpPr>
          <p:cNvPr id="7" name="TextBox 6"/>
          <p:cNvSpPr txBox="1"/>
          <p:nvPr/>
        </p:nvSpPr>
        <p:spPr>
          <a:xfrm>
            <a:off x="152400" y="128312"/>
            <a:ext cx="3654253" cy="369332"/>
          </a:xfrm>
          <a:prstGeom prst="rect">
            <a:avLst/>
          </a:prstGeom>
          <a:noFill/>
        </p:spPr>
        <p:txBody>
          <a:bodyPr wrap="none" rtlCol="0">
            <a:spAutoFit/>
          </a:bodyPr>
          <a:lstStyle/>
          <a:p>
            <a:r>
              <a:rPr lang="en-US" dirty="0">
                <a:solidFill>
                  <a:srgbClr val="053760"/>
                </a:solidFill>
              </a:rPr>
              <a:t>Session 3A: Getting to Know the Task</a:t>
            </a:r>
          </a:p>
        </p:txBody>
      </p:sp>
    </p:spTree>
    <p:extLst>
      <p:ext uri="{BB962C8B-B14F-4D97-AF65-F5344CB8AC3E}">
        <p14:creationId xmlns:p14="http://schemas.microsoft.com/office/powerpoint/2010/main" val="20653570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Identifying the Math and Anticipating Issues </a:t>
            </a:r>
          </a:p>
        </p:txBody>
      </p:sp>
      <p:sp>
        <p:nvSpPr>
          <p:cNvPr id="7" name="Content Placeholder 2"/>
          <p:cNvSpPr>
            <a:spLocks noGrp="1"/>
          </p:cNvSpPr>
          <p:nvPr>
            <p:ph idx="1"/>
          </p:nvPr>
        </p:nvSpPr>
        <p:spPr/>
        <p:txBody>
          <a:bodyPr>
            <a:normAutofit/>
          </a:bodyPr>
          <a:lstStyle/>
          <a:p>
            <a:r>
              <a:rPr lang="en-US" sz="2800" dirty="0"/>
              <a:t>What do students need to know and be able to do to accomplish the task?</a:t>
            </a:r>
          </a:p>
          <a:p>
            <a:pPr marL="0" indent="0">
              <a:buNone/>
            </a:pPr>
            <a:endParaRPr lang="en-US" sz="2800" dirty="0"/>
          </a:p>
          <a:p>
            <a:r>
              <a:rPr lang="en-US" sz="2800" dirty="0"/>
              <a:t>What would you expect your own students to struggle with in this task?</a:t>
            </a:r>
          </a:p>
          <a:p>
            <a:endParaRPr lang="en-US" sz="2800" dirty="0"/>
          </a:p>
          <a:p>
            <a:r>
              <a:rPr lang="en-US" sz="2800" dirty="0"/>
              <a:t>Use Handout 3.1 to make some notes.</a:t>
            </a:r>
          </a:p>
          <a:p>
            <a:pPr marL="0" indent="0">
              <a:buNone/>
            </a:pPr>
            <a:endParaRPr lang="en-US" dirty="0"/>
          </a:p>
        </p:txBody>
      </p:sp>
      <p:sp>
        <p:nvSpPr>
          <p:cNvPr id="3" name="Slide Number Placeholder 2"/>
          <p:cNvSpPr>
            <a:spLocks noGrp="1"/>
          </p:cNvSpPr>
          <p:nvPr>
            <p:ph type="sldNum" sz="quarter" idx="12"/>
          </p:nvPr>
        </p:nvSpPr>
        <p:spPr/>
        <p:txBody>
          <a:bodyPr/>
          <a:lstStyle/>
          <a:p>
            <a:fld id="{F8ADBA3D-A35C-4DA5-A631-4D061CBE8599}" type="slidenum">
              <a:rPr lang="en-US" smtClean="0"/>
              <a:t>73</a:t>
            </a:fld>
            <a:endParaRPr lang="en-US"/>
          </a:p>
        </p:txBody>
      </p:sp>
      <p:sp>
        <p:nvSpPr>
          <p:cNvPr id="8" name="TextBox 7"/>
          <p:cNvSpPr txBox="1"/>
          <p:nvPr/>
        </p:nvSpPr>
        <p:spPr>
          <a:xfrm>
            <a:off x="152400" y="128312"/>
            <a:ext cx="3654253" cy="369332"/>
          </a:xfrm>
          <a:prstGeom prst="rect">
            <a:avLst/>
          </a:prstGeom>
          <a:noFill/>
        </p:spPr>
        <p:txBody>
          <a:bodyPr wrap="none" rtlCol="0">
            <a:spAutoFit/>
          </a:bodyPr>
          <a:lstStyle/>
          <a:p>
            <a:r>
              <a:rPr lang="en-US" dirty="0">
                <a:solidFill>
                  <a:srgbClr val="053760"/>
                </a:solidFill>
              </a:rPr>
              <a:t>Session 3A: Getting to Know the Task</a:t>
            </a:r>
          </a:p>
        </p:txBody>
      </p:sp>
    </p:spTree>
    <p:extLst>
      <p:ext uri="{BB962C8B-B14F-4D97-AF65-F5344CB8AC3E}">
        <p14:creationId xmlns:p14="http://schemas.microsoft.com/office/powerpoint/2010/main" val="13306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81FCBC-12BC-47C8-BE87-B3BC886BF939}" type="slidenum">
              <a:rPr lang="en-US" smtClean="0"/>
              <a:pPr/>
              <a:t>74</a:t>
            </a:fld>
            <a:endParaRPr lang="en-US"/>
          </a:p>
        </p:txBody>
      </p:sp>
      <p:sp>
        <p:nvSpPr>
          <p:cNvPr id="5" name="Title 1"/>
          <p:cNvSpPr txBox="1">
            <a:spLocks/>
          </p:cNvSpPr>
          <p:nvPr/>
        </p:nvSpPr>
        <p:spPr>
          <a:xfrm>
            <a:off x="304800" y="0"/>
            <a:ext cx="8229600"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700" kern="1200">
                <a:solidFill>
                  <a:srgbClr val="063760"/>
                </a:solidFill>
                <a:latin typeface="+mj-lt"/>
                <a:ea typeface="+mj-ea"/>
                <a:cs typeface="+mj-cs"/>
              </a:defRPr>
            </a:lvl1pPr>
          </a:lstStyle>
          <a:p>
            <a:r>
              <a:rPr lang="en-US" dirty="0">
                <a:solidFill>
                  <a:srgbClr val="1F497D"/>
                </a:solidFill>
                <a:cs typeface="Georgia"/>
              </a:rPr>
              <a:t>Session 3 Progress</a:t>
            </a:r>
          </a:p>
        </p:txBody>
      </p:sp>
      <p:sp>
        <p:nvSpPr>
          <p:cNvPr id="6" name="Content Placeholder 2"/>
          <p:cNvSpPr txBox="1">
            <a:spLocks/>
          </p:cNvSpPr>
          <p:nvPr/>
        </p:nvSpPr>
        <p:spPr>
          <a:xfrm>
            <a:off x="533400" y="1371600"/>
            <a:ext cx="3405755" cy="161587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Font typeface="Arial"/>
              <a:buNone/>
            </a:pPr>
            <a:r>
              <a:rPr lang="en-US" sz="1800" dirty="0"/>
              <a:t>Complete performance task </a:t>
            </a:r>
          </a:p>
          <a:p>
            <a:pPr marL="0" indent="0">
              <a:spcBef>
                <a:spcPts val="0"/>
              </a:spcBef>
              <a:spcAft>
                <a:spcPts val="600"/>
              </a:spcAft>
              <a:buFont typeface="Arial"/>
              <a:buNone/>
            </a:pPr>
            <a:r>
              <a:rPr lang="en-US" sz="1800" dirty="0"/>
              <a:t>Share initial reactions to task</a:t>
            </a:r>
          </a:p>
          <a:p>
            <a:pPr marL="0" indent="0">
              <a:spcBef>
                <a:spcPts val="0"/>
              </a:spcBef>
              <a:spcAft>
                <a:spcPts val="600"/>
              </a:spcAft>
              <a:buFont typeface="Arial"/>
              <a:buNone/>
            </a:pPr>
            <a:r>
              <a:rPr lang="en-US" sz="1800" dirty="0"/>
              <a:t>Identify the mathematics and anticipate the issues</a:t>
            </a:r>
          </a:p>
          <a:p>
            <a:pPr marL="0" indent="0">
              <a:buFont typeface="Arial"/>
              <a:buNone/>
            </a:pPr>
            <a:endParaRPr lang="en-US" sz="1800" b="1" u="sng" dirty="0"/>
          </a:p>
          <a:p>
            <a:pPr marL="0" indent="0">
              <a:buFont typeface="Arial"/>
              <a:buNone/>
            </a:pPr>
            <a:endParaRPr lang="en-US" sz="1800" dirty="0"/>
          </a:p>
        </p:txBody>
      </p:sp>
      <p:sp>
        <p:nvSpPr>
          <p:cNvPr id="7" name="Content Placeholder 1"/>
          <p:cNvSpPr txBox="1">
            <a:spLocks/>
          </p:cNvSpPr>
          <p:nvPr/>
        </p:nvSpPr>
        <p:spPr>
          <a:xfrm>
            <a:off x="4267200" y="1066800"/>
            <a:ext cx="3962400" cy="6858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528"/>
              </a:spcBef>
              <a:spcAft>
                <a:spcPts val="600"/>
              </a:spcAft>
              <a:buFont typeface="Arial"/>
              <a:buNone/>
            </a:pPr>
            <a:r>
              <a:rPr lang="en-US" sz="2200" u="sng" dirty="0">
                <a:solidFill>
                  <a:srgbClr val="000000"/>
                </a:solidFill>
              </a:rPr>
              <a:t>3C Developing Feedback</a:t>
            </a:r>
          </a:p>
        </p:txBody>
      </p:sp>
      <p:sp>
        <p:nvSpPr>
          <p:cNvPr id="8" name="Text Placeholder 3"/>
          <p:cNvSpPr txBox="1">
            <a:spLocks/>
          </p:cNvSpPr>
          <p:nvPr/>
        </p:nvSpPr>
        <p:spPr>
          <a:xfrm>
            <a:off x="304800" y="2971800"/>
            <a:ext cx="3400043" cy="639763"/>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u="sng" dirty="0"/>
              <a:t>3B Analyzing Student Work</a:t>
            </a:r>
          </a:p>
        </p:txBody>
      </p:sp>
      <p:sp>
        <p:nvSpPr>
          <p:cNvPr id="9" name="Text Placeholder 4"/>
          <p:cNvSpPr txBox="1">
            <a:spLocks/>
          </p:cNvSpPr>
          <p:nvPr/>
        </p:nvSpPr>
        <p:spPr>
          <a:xfrm>
            <a:off x="533400" y="3352800"/>
            <a:ext cx="3733800" cy="2590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700"/>
              </a:spcAft>
              <a:buNone/>
            </a:pPr>
            <a:r>
              <a:rPr lang="en-US" sz="1800" dirty="0">
                <a:solidFill>
                  <a:srgbClr val="000000"/>
                </a:solidFill>
              </a:rPr>
              <a:t>Read student responses to first item </a:t>
            </a:r>
          </a:p>
          <a:p>
            <a:pPr marL="0" indent="0">
              <a:spcBef>
                <a:spcPts val="0"/>
              </a:spcBef>
              <a:spcAft>
                <a:spcPts val="700"/>
              </a:spcAft>
              <a:buNone/>
            </a:pPr>
            <a:r>
              <a:rPr lang="en-US" sz="1800" dirty="0">
                <a:solidFill>
                  <a:srgbClr val="000000"/>
                </a:solidFill>
              </a:rPr>
              <a:t>Review Scoring Guide, scores, and score rationales for this item</a:t>
            </a:r>
          </a:p>
          <a:p>
            <a:pPr marL="0" indent="0">
              <a:spcBef>
                <a:spcPts val="0"/>
              </a:spcBef>
              <a:spcAft>
                <a:spcPts val="700"/>
              </a:spcAft>
              <a:buNone/>
            </a:pPr>
            <a:r>
              <a:rPr lang="en-US" sz="1800" dirty="0">
                <a:solidFill>
                  <a:srgbClr val="000000"/>
                </a:solidFill>
              </a:rPr>
              <a:t>Share and discuss patterns in student responses to this item </a:t>
            </a:r>
          </a:p>
          <a:p>
            <a:pPr marL="0" indent="0">
              <a:spcBef>
                <a:spcPts val="0"/>
              </a:spcBef>
              <a:spcAft>
                <a:spcPts val="700"/>
              </a:spcAft>
              <a:buNone/>
            </a:pPr>
            <a:r>
              <a:rPr lang="en-US" sz="1800" i="1" dirty="0">
                <a:solidFill>
                  <a:srgbClr val="000000"/>
                </a:solidFill>
              </a:rPr>
              <a:t>Repeat the steps of analysis with next hand-scored item(s)</a:t>
            </a:r>
          </a:p>
        </p:txBody>
      </p:sp>
      <p:pic>
        <p:nvPicPr>
          <p:cNvPr id="10" name="Picture 2" descr="http://www.clker.com/cliparts/2/k/n/l/C/Q/transparent-green-check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752600"/>
            <a:ext cx="171451" cy="238225"/>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2" descr="http://www.clker.com/cliparts/2/k/n/l/C/Q/transparent-green-check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1" y="1447800"/>
            <a:ext cx="171450" cy="238225"/>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2" descr="http://www.clker.com/cliparts/2/k/n/l/C/Q/transparent-green-check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128" y="2133600"/>
            <a:ext cx="164523" cy="228600"/>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Text Placeholder 3"/>
          <p:cNvSpPr txBox="1">
            <a:spLocks/>
          </p:cNvSpPr>
          <p:nvPr/>
        </p:nvSpPr>
        <p:spPr>
          <a:xfrm>
            <a:off x="595599" y="3421062"/>
            <a:ext cx="3030141" cy="15595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p>
        </p:txBody>
      </p:sp>
      <p:sp>
        <p:nvSpPr>
          <p:cNvPr id="13" name="Text Placeholder 3"/>
          <p:cNvSpPr txBox="1">
            <a:spLocks/>
          </p:cNvSpPr>
          <p:nvPr/>
        </p:nvSpPr>
        <p:spPr>
          <a:xfrm>
            <a:off x="304800" y="1143000"/>
            <a:ext cx="3400043" cy="639763"/>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u="sng" dirty="0"/>
              <a:t>3A Getting to Know the Task</a:t>
            </a:r>
          </a:p>
        </p:txBody>
      </p:sp>
      <p:sp>
        <p:nvSpPr>
          <p:cNvPr id="14" name="Content Placeholder 1"/>
          <p:cNvSpPr txBox="1">
            <a:spLocks/>
          </p:cNvSpPr>
          <p:nvPr/>
        </p:nvSpPr>
        <p:spPr>
          <a:xfrm>
            <a:off x="4267200" y="2971800"/>
            <a:ext cx="3962400" cy="6858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528"/>
              </a:spcBef>
              <a:spcAft>
                <a:spcPts val="600"/>
              </a:spcAft>
              <a:buFont typeface="Arial"/>
              <a:buNone/>
            </a:pPr>
            <a:r>
              <a:rPr lang="en-US" sz="2200" u="sng" dirty="0">
                <a:solidFill>
                  <a:srgbClr val="000000"/>
                </a:solidFill>
              </a:rPr>
              <a:t>3D Modifying Instruction</a:t>
            </a:r>
            <a:endParaRPr lang="en-US" sz="2200" dirty="0">
              <a:solidFill>
                <a:srgbClr val="000000"/>
              </a:solidFill>
            </a:endParaRPr>
          </a:p>
        </p:txBody>
      </p:sp>
      <p:sp>
        <p:nvSpPr>
          <p:cNvPr id="19" name="Content Placeholder 2"/>
          <p:cNvSpPr txBox="1">
            <a:spLocks/>
          </p:cNvSpPr>
          <p:nvPr/>
        </p:nvSpPr>
        <p:spPr>
          <a:xfrm>
            <a:off x="4495800" y="1447801"/>
            <a:ext cx="4191000" cy="1447800"/>
          </a:xfrm>
          <a:prstGeom prst="rect">
            <a:avLst/>
          </a:prstGeom>
        </p:spPr>
        <p:txBody>
          <a:bodyPr vert="horz" lIns="91440" tIns="45720" rIns="91440" bIns="45720" rtlCol="0">
            <a:noAutofit/>
          </a:bodyPr>
          <a:lstStyle>
            <a:defPPr>
              <a:defRPr lang="en-US"/>
            </a:defPPr>
            <a:lvl1pPr indent="0" defTabSz="457200">
              <a:spcBef>
                <a:spcPts val="0"/>
              </a:spcBef>
              <a:spcAft>
                <a:spcPts val="600"/>
              </a:spcAft>
              <a:buFont typeface="Arial"/>
              <a:buNone/>
              <a:defRPr sz="2000"/>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sz="1800" dirty="0"/>
              <a:t>Describe patterns evident in student responses and identify which responses fit each pattern</a:t>
            </a:r>
          </a:p>
          <a:p>
            <a:r>
              <a:rPr lang="en-US" sz="1800" dirty="0"/>
              <a:t>For each pattern, develop feedback comments and questions </a:t>
            </a:r>
          </a:p>
        </p:txBody>
      </p:sp>
      <p:sp>
        <p:nvSpPr>
          <p:cNvPr id="20" name="Content Placeholder 2"/>
          <p:cNvSpPr txBox="1">
            <a:spLocks/>
          </p:cNvSpPr>
          <p:nvPr/>
        </p:nvSpPr>
        <p:spPr>
          <a:xfrm>
            <a:off x="4495800" y="3352800"/>
            <a:ext cx="4114800" cy="2590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base">
              <a:buNone/>
            </a:pPr>
            <a:r>
              <a:rPr lang="en-US" sz="1800" dirty="0"/>
              <a:t>Explore examples of curriculum-embedded performance tasks</a:t>
            </a:r>
          </a:p>
          <a:p>
            <a:pPr marL="0" indent="0" fontAlgn="base">
              <a:buNone/>
            </a:pPr>
            <a:r>
              <a:rPr lang="en-US" sz="1800" dirty="0"/>
              <a:t>Reflect on what instructional decisions might be made in response to evidence of student learning</a:t>
            </a:r>
          </a:p>
          <a:p>
            <a:pPr marL="0" indent="0" fontAlgn="base">
              <a:buNone/>
            </a:pPr>
            <a:r>
              <a:rPr lang="en-US" sz="1800" dirty="0"/>
              <a:t>Plan curriculum-embedded performance task for your own context</a:t>
            </a:r>
          </a:p>
          <a:p>
            <a:pPr marL="0" indent="0">
              <a:buNone/>
            </a:pPr>
            <a:r>
              <a:rPr lang="en-US" sz="1800" dirty="0"/>
              <a:t>Share additional resources </a:t>
            </a:r>
            <a:endParaRPr lang="en-US" sz="1800" b="1" u="sng" dirty="0">
              <a:solidFill>
                <a:srgbClr val="000000"/>
              </a:solidFill>
            </a:endParaRPr>
          </a:p>
          <a:p>
            <a:pPr marL="0" indent="0">
              <a:buNone/>
            </a:pPr>
            <a:endParaRPr lang="en-US" sz="1800" dirty="0">
              <a:solidFill>
                <a:srgbClr val="000000"/>
              </a:solidFill>
            </a:endParaRPr>
          </a:p>
        </p:txBody>
      </p:sp>
    </p:spTree>
    <p:extLst>
      <p:ext uri="{BB962C8B-B14F-4D97-AF65-F5344CB8AC3E}">
        <p14:creationId xmlns:p14="http://schemas.microsoft.com/office/powerpoint/2010/main" val="32391701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524000"/>
            <a:ext cx="6400800" cy="1524000"/>
          </a:xfrm>
        </p:spPr>
        <p:txBody>
          <a:bodyPr>
            <a:normAutofit/>
          </a:bodyPr>
          <a:lstStyle/>
          <a:p>
            <a:r>
              <a:rPr lang="en-US" dirty="0" smtClean="0">
                <a:solidFill>
                  <a:srgbClr val="053760"/>
                </a:solidFill>
              </a:rPr>
              <a:t>Let’s </a:t>
            </a:r>
            <a:r>
              <a:rPr lang="en-US" dirty="0">
                <a:solidFill>
                  <a:srgbClr val="053760"/>
                </a:solidFill>
              </a:rPr>
              <a:t>Look at How Students Handled This Task</a:t>
            </a:r>
          </a:p>
        </p:txBody>
      </p:sp>
      <p:sp>
        <p:nvSpPr>
          <p:cNvPr id="4" name="Slide Number Placeholder 3"/>
          <p:cNvSpPr>
            <a:spLocks noGrp="1"/>
          </p:cNvSpPr>
          <p:nvPr>
            <p:ph type="sldNum" sz="quarter" idx="12"/>
          </p:nvPr>
        </p:nvSpPr>
        <p:spPr/>
        <p:txBody>
          <a:bodyPr/>
          <a:lstStyle/>
          <a:p>
            <a:fld id="{8E81FCBC-12BC-47C8-BE87-B3BC886BF939}" type="slidenum">
              <a:rPr lang="en-US" smtClean="0"/>
              <a:pPr/>
              <a:t>75</a:t>
            </a:fld>
            <a:endParaRPr lang="en-US"/>
          </a:p>
        </p:txBody>
      </p:sp>
    </p:spTree>
    <p:extLst>
      <p:ext uri="{BB962C8B-B14F-4D97-AF65-F5344CB8AC3E}">
        <p14:creationId xmlns:p14="http://schemas.microsoft.com/office/powerpoint/2010/main" val="30450149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 you look at student responses . . </a:t>
            </a:r>
            <a:r>
              <a:rPr lang="en-US" dirty="0" smtClean="0"/>
              <a:t>.</a:t>
            </a:r>
            <a:endParaRPr lang="en-US" dirty="0"/>
          </a:p>
        </p:txBody>
      </p:sp>
      <p:sp>
        <p:nvSpPr>
          <p:cNvPr id="8" name="Content Placeholder 7"/>
          <p:cNvSpPr>
            <a:spLocks noGrp="1"/>
          </p:cNvSpPr>
          <p:nvPr>
            <p:ph idx="1"/>
          </p:nvPr>
        </p:nvSpPr>
        <p:spPr/>
        <p:txBody>
          <a:bodyPr>
            <a:normAutofit/>
          </a:bodyPr>
          <a:lstStyle/>
          <a:p>
            <a:pPr marL="514350" indent="-514350"/>
            <a:r>
              <a:rPr lang="en-US" sz="2800" dirty="0">
                <a:cs typeface="Franklin Gothic Book"/>
              </a:rPr>
              <a:t>What did each student do successfully?</a:t>
            </a:r>
            <a:br>
              <a:rPr lang="en-US" sz="2800" dirty="0">
                <a:cs typeface="Franklin Gothic Book"/>
              </a:rPr>
            </a:br>
            <a:endParaRPr lang="en-US" sz="2800" dirty="0">
              <a:cs typeface="Franklin Gothic Book"/>
            </a:endParaRPr>
          </a:p>
          <a:p>
            <a:pPr marL="514350" indent="-514350"/>
            <a:r>
              <a:rPr lang="en-US" sz="2800" dirty="0">
                <a:cs typeface="Franklin Gothic Book"/>
              </a:rPr>
              <a:t>What misconceptions are evident?</a:t>
            </a:r>
            <a:br>
              <a:rPr lang="en-US" sz="2800" dirty="0">
                <a:cs typeface="Franklin Gothic Book"/>
              </a:rPr>
            </a:br>
            <a:endParaRPr lang="en-US" sz="2800" dirty="0">
              <a:cs typeface="Franklin Gothic Book"/>
            </a:endParaRPr>
          </a:p>
          <a:p>
            <a:pPr marL="514350" indent="-514350"/>
            <a:r>
              <a:rPr lang="en-US" sz="2800" dirty="0">
                <a:cs typeface="Franklin Gothic Book"/>
              </a:rPr>
              <a:t>What feedback might be helpful?</a:t>
            </a:r>
            <a:endParaRPr lang="en-US" sz="2800" dirty="0"/>
          </a:p>
          <a:p>
            <a:pPr marL="0" indent="0">
              <a:buNone/>
            </a:pPr>
            <a:endParaRPr lang="en-US" sz="2800" dirty="0"/>
          </a:p>
          <a:p>
            <a:r>
              <a:rPr lang="en-US" sz="2800" dirty="0"/>
              <a:t>Use Handout 3.2 to make notes.</a:t>
            </a:r>
          </a:p>
        </p:txBody>
      </p:sp>
      <p:sp>
        <p:nvSpPr>
          <p:cNvPr id="3" name="Slide Number Placeholder 2"/>
          <p:cNvSpPr>
            <a:spLocks noGrp="1"/>
          </p:cNvSpPr>
          <p:nvPr>
            <p:ph type="sldNum" sz="quarter" idx="12"/>
          </p:nvPr>
        </p:nvSpPr>
        <p:spPr/>
        <p:txBody>
          <a:bodyPr/>
          <a:lstStyle/>
          <a:p>
            <a:fld id="{F8ADBA3D-A35C-4DA5-A631-4D061CBE8599}" type="slidenum">
              <a:rPr lang="en-US" smtClean="0"/>
              <a:t>76</a:t>
            </a:fld>
            <a:endParaRPr lang="en-US"/>
          </a:p>
        </p:txBody>
      </p:sp>
      <p:sp>
        <p:nvSpPr>
          <p:cNvPr id="7" name="TextBox 6"/>
          <p:cNvSpPr txBox="1"/>
          <p:nvPr/>
        </p:nvSpPr>
        <p:spPr>
          <a:xfrm>
            <a:off x="152400" y="128312"/>
            <a:ext cx="3544560" cy="369332"/>
          </a:xfrm>
          <a:prstGeom prst="rect">
            <a:avLst/>
          </a:prstGeom>
          <a:noFill/>
        </p:spPr>
        <p:txBody>
          <a:bodyPr wrap="none" rtlCol="0">
            <a:spAutoFit/>
          </a:bodyPr>
          <a:lstStyle/>
          <a:p>
            <a:r>
              <a:rPr lang="en-US" dirty="0">
                <a:solidFill>
                  <a:srgbClr val="053760"/>
                </a:solidFill>
              </a:rPr>
              <a:t>Session 3B: Analyzing Student Work</a:t>
            </a:r>
          </a:p>
        </p:txBody>
      </p:sp>
    </p:spTree>
    <p:extLst>
      <p:ext uri="{BB962C8B-B14F-4D97-AF65-F5344CB8AC3E}">
        <p14:creationId xmlns:p14="http://schemas.microsoft.com/office/powerpoint/2010/main" val="20811702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2" descr="C:\Users\bmarino\Desktop\icon_individual-1.png"/>
          <p:cNvPicPr>
            <a:picLocks noChangeAspect="1" noChangeArrowheads="1"/>
          </p:cNvPicPr>
          <p:nvPr/>
        </p:nvPicPr>
        <p:blipFill>
          <a:blip r:embed="rId3" cstate="print"/>
          <a:srcRect/>
          <a:stretch>
            <a:fillRect/>
          </a:stretch>
        </p:blipFill>
        <p:spPr bwMode="auto">
          <a:xfrm>
            <a:off x="3581400" y="2438402"/>
            <a:ext cx="1428750" cy="1523998"/>
          </a:xfrm>
          <a:prstGeom prst="rect">
            <a:avLst/>
          </a:prstGeom>
          <a:noFill/>
        </p:spPr>
      </p:pic>
      <p:sp>
        <p:nvSpPr>
          <p:cNvPr id="6" name="Title 1"/>
          <p:cNvSpPr>
            <a:spLocks noGrp="1"/>
          </p:cNvSpPr>
          <p:nvPr>
            <p:ph type="title"/>
          </p:nvPr>
        </p:nvSpPr>
        <p:spPr>
          <a:xfrm>
            <a:off x="1066800" y="1371600"/>
            <a:ext cx="6915150" cy="3962400"/>
          </a:xfrm>
        </p:spPr>
        <p:txBody>
          <a:bodyPr>
            <a:noAutofit/>
          </a:bodyPr>
          <a:lstStyle/>
          <a:p>
            <a:pPr algn="l"/>
            <a:r>
              <a:rPr lang="en-US" sz="3200" dirty="0"/>
              <a:t>Individually review student responses to the first hand-scored item.</a:t>
            </a:r>
            <a:br>
              <a:rPr lang="en-US" sz="3200" dirty="0"/>
            </a:br>
            <a:r>
              <a:rPr lang="en-US" sz="3200" dirty="0"/>
              <a:t/>
            </a:r>
            <a:br>
              <a:rPr lang="en-US" sz="3200" dirty="0"/>
            </a:br>
            <a:r>
              <a:rPr lang="en-US" sz="3200" dirty="0"/>
              <a:t/>
            </a:r>
            <a:br>
              <a:rPr lang="en-US" sz="3200" dirty="0"/>
            </a:br>
            <a:r>
              <a:rPr lang="en-US" sz="3200" dirty="0"/>
              <a:t/>
            </a:r>
            <a:br>
              <a:rPr lang="en-US" sz="3200" dirty="0"/>
            </a:br>
            <a:r>
              <a:rPr lang="en-US" sz="3200" dirty="0"/>
              <a:t/>
            </a:r>
            <a:br>
              <a:rPr lang="en-US" sz="3200" dirty="0"/>
            </a:br>
            <a:r>
              <a:rPr lang="en-US" sz="3200" dirty="0"/>
              <a:t>Begin to make some notes on the Analyzing Student Work handout.</a:t>
            </a:r>
            <a:br>
              <a:rPr lang="en-US" sz="3200" dirty="0"/>
            </a:br>
            <a:endParaRPr lang="en-US" sz="3200" dirty="0">
              <a:solidFill>
                <a:schemeClr val="accent1"/>
              </a:solidFill>
            </a:endParaRPr>
          </a:p>
        </p:txBody>
      </p:sp>
      <p:sp>
        <p:nvSpPr>
          <p:cNvPr id="3" name="Slide Number Placeholder 2"/>
          <p:cNvSpPr>
            <a:spLocks noGrp="1"/>
          </p:cNvSpPr>
          <p:nvPr>
            <p:ph type="sldNum" sz="quarter" idx="12"/>
          </p:nvPr>
        </p:nvSpPr>
        <p:spPr/>
        <p:txBody>
          <a:bodyPr/>
          <a:lstStyle/>
          <a:p>
            <a:fld id="{F8ADBA3D-A35C-4DA5-A631-4D061CBE8599}" type="slidenum">
              <a:rPr lang="en-US" smtClean="0"/>
              <a:t>77</a:t>
            </a:fld>
            <a:endParaRPr lang="en-US"/>
          </a:p>
        </p:txBody>
      </p:sp>
      <p:sp>
        <p:nvSpPr>
          <p:cNvPr id="8" name="TextBox 7"/>
          <p:cNvSpPr txBox="1"/>
          <p:nvPr/>
        </p:nvSpPr>
        <p:spPr>
          <a:xfrm>
            <a:off x="152400" y="128312"/>
            <a:ext cx="3544560" cy="369332"/>
          </a:xfrm>
          <a:prstGeom prst="rect">
            <a:avLst/>
          </a:prstGeom>
          <a:noFill/>
        </p:spPr>
        <p:txBody>
          <a:bodyPr wrap="none" rtlCol="0">
            <a:spAutoFit/>
          </a:bodyPr>
          <a:lstStyle/>
          <a:p>
            <a:r>
              <a:rPr lang="en-US" dirty="0">
                <a:solidFill>
                  <a:srgbClr val="053760"/>
                </a:solidFill>
              </a:rPr>
              <a:t>Session 3B: Analyzing Student Work</a:t>
            </a:r>
          </a:p>
        </p:txBody>
      </p:sp>
    </p:spTree>
    <p:extLst>
      <p:ext uri="{BB962C8B-B14F-4D97-AF65-F5344CB8AC3E}">
        <p14:creationId xmlns:p14="http://schemas.microsoft.com/office/powerpoint/2010/main" val="37460689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4038600"/>
          </a:xfrm>
        </p:spPr>
        <p:txBody>
          <a:bodyPr>
            <a:noAutofit/>
          </a:bodyPr>
          <a:lstStyle/>
          <a:p>
            <a:pPr algn="ctr"/>
            <a:r>
              <a:rPr lang="en-US" dirty="0"/>
              <a:t/>
            </a:r>
            <a:br>
              <a:rPr lang="en-US" dirty="0"/>
            </a:br>
            <a:r>
              <a:rPr lang="en-US" dirty="0"/>
              <a:t>Review and discuss Scoring Guide, scores, and score rationales for this item.</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pic>
        <p:nvPicPr>
          <p:cNvPr id="5" name="Picture 2" descr="C:\Users\bmarino\Desktop\icon_group-1.png"/>
          <p:cNvPicPr>
            <a:picLocks noChangeAspect="1" noChangeArrowheads="1"/>
          </p:cNvPicPr>
          <p:nvPr/>
        </p:nvPicPr>
        <p:blipFill>
          <a:blip r:embed="rId3" cstate="print"/>
          <a:srcRect/>
          <a:stretch>
            <a:fillRect/>
          </a:stretch>
        </p:blipFill>
        <p:spPr bwMode="auto">
          <a:xfrm>
            <a:off x="3707351" y="3200400"/>
            <a:ext cx="1714500" cy="1371597"/>
          </a:xfrm>
          <a:prstGeom prst="rect">
            <a:avLst/>
          </a:prstGeom>
          <a:noFill/>
        </p:spPr>
      </p:pic>
      <p:sp>
        <p:nvSpPr>
          <p:cNvPr id="4" name="Slide Number Placeholder 3"/>
          <p:cNvSpPr>
            <a:spLocks noGrp="1"/>
          </p:cNvSpPr>
          <p:nvPr>
            <p:ph type="sldNum" sz="quarter" idx="12"/>
          </p:nvPr>
        </p:nvSpPr>
        <p:spPr/>
        <p:txBody>
          <a:bodyPr/>
          <a:lstStyle/>
          <a:p>
            <a:fld id="{F8ADBA3D-A35C-4DA5-A631-4D061CBE8599}" type="slidenum">
              <a:rPr lang="en-US" smtClean="0"/>
              <a:t>78</a:t>
            </a:fld>
            <a:endParaRPr lang="en-US"/>
          </a:p>
        </p:txBody>
      </p:sp>
      <p:sp>
        <p:nvSpPr>
          <p:cNvPr id="7" name="TextBox 6"/>
          <p:cNvSpPr txBox="1"/>
          <p:nvPr/>
        </p:nvSpPr>
        <p:spPr>
          <a:xfrm>
            <a:off x="152400" y="128312"/>
            <a:ext cx="3544560" cy="369332"/>
          </a:xfrm>
          <a:prstGeom prst="rect">
            <a:avLst/>
          </a:prstGeom>
          <a:noFill/>
        </p:spPr>
        <p:txBody>
          <a:bodyPr wrap="none" rtlCol="0">
            <a:spAutoFit/>
          </a:bodyPr>
          <a:lstStyle/>
          <a:p>
            <a:r>
              <a:rPr lang="en-US" dirty="0">
                <a:solidFill>
                  <a:srgbClr val="053760"/>
                </a:solidFill>
              </a:rPr>
              <a:t>Session 3B: Analyzing Student Work</a:t>
            </a:r>
          </a:p>
        </p:txBody>
      </p:sp>
    </p:spTree>
    <p:extLst>
      <p:ext uri="{BB962C8B-B14F-4D97-AF65-F5344CB8AC3E}">
        <p14:creationId xmlns:p14="http://schemas.microsoft.com/office/powerpoint/2010/main" val="37087829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429000"/>
            <a:ext cx="6096000" cy="2209800"/>
          </a:xfrm>
        </p:spPr>
        <p:txBody>
          <a:bodyPr>
            <a:normAutofit/>
          </a:bodyPr>
          <a:lstStyle/>
          <a:p>
            <a:r>
              <a:rPr lang="en-US" sz="2700" dirty="0">
                <a:solidFill>
                  <a:schemeClr val="tx1"/>
                </a:solidFill>
                <a:latin typeface="Franklin Gothic Book"/>
                <a:cs typeface="Franklin Gothic Book"/>
              </a:rPr>
              <a:t>What did each student do successfully?</a:t>
            </a:r>
            <a:br>
              <a:rPr lang="en-US" sz="2700" dirty="0">
                <a:solidFill>
                  <a:schemeClr val="tx1"/>
                </a:solidFill>
                <a:latin typeface="Franklin Gothic Book"/>
                <a:cs typeface="Franklin Gothic Book"/>
              </a:rPr>
            </a:br>
            <a:r>
              <a:rPr lang="en-US" sz="2700" dirty="0">
                <a:solidFill>
                  <a:schemeClr val="tx1"/>
                </a:solidFill>
                <a:latin typeface="Franklin Gothic Book"/>
                <a:cs typeface="Franklin Gothic Book"/>
              </a:rPr>
              <a:t/>
            </a:r>
            <a:br>
              <a:rPr lang="en-US" sz="2700" dirty="0">
                <a:solidFill>
                  <a:schemeClr val="tx1"/>
                </a:solidFill>
                <a:latin typeface="Franklin Gothic Book"/>
                <a:cs typeface="Franklin Gothic Book"/>
              </a:rPr>
            </a:br>
            <a:r>
              <a:rPr lang="en-US" sz="2700" dirty="0">
                <a:solidFill>
                  <a:schemeClr val="tx1"/>
                </a:solidFill>
                <a:latin typeface="Franklin Gothic Book"/>
                <a:cs typeface="Franklin Gothic Book"/>
              </a:rPr>
              <a:t>What misconceptions are evident?</a:t>
            </a:r>
            <a:br>
              <a:rPr lang="en-US" sz="2700" dirty="0">
                <a:solidFill>
                  <a:schemeClr val="tx1"/>
                </a:solidFill>
                <a:latin typeface="Franklin Gothic Book"/>
                <a:cs typeface="Franklin Gothic Book"/>
              </a:rPr>
            </a:br>
            <a:r>
              <a:rPr lang="en-US" sz="2700" dirty="0">
                <a:solidFill>
                  <a:schemeClr val="tx1"/>
                </a:solidFill>
                <a:latin typeface="Franklin Gothic Book"/>
                <a:cs typeface="Franklin Gothic Book"/>
              </a:rPr>
              <a:t/>
            </a:r>
            <a:br>
              <a:rPr lang="en-US" sz="2700" dirty="0">
                <a:solidFill>
                  <a:schemeClr val="tx1"/>
                </a:solidFill>
                <a:latin typeface="Franklin Gothic Book"/>
                <a:cs typeface="Franklin Gothic Book"/>
              </a:rPr>
            </a:br>
            <a:r>
              <a:rPr lang="en-US" sz="2700" dirty="0">
                <a:solidFill>
                  <a:schemeClr val="tx1"/>
                </a:solidFill>
                <a:latin typeface="Franklin Gothic Book"/>
                <a:cs typeface="Franklin Gothic Book"/>
              </a:rPr>
              <a:t>What feedback might be helpful?</a:t>
            </a:r>
            <a:endParaRPr lang="en-US" sz="2700" dirty="0"/>
          </a:p>
        </p:txBody>
      </p:sp>
      <p:pic>
        <p:nvPicPr>
          <p:cNvPr id="4" name="Picture 2" descr="C:\Users\bmarino\Desktop\icon_group-1.png"/>
          <p:cNvPicPr>
            <a:picLocks noChangeAspect="1" noChangeArrowheads="1"/>
          </p:cNvPicPr>
          <p:nvPr/>
        </p:nvPicPr>
        <p:blipFill>
          <a:blip r:embed="rId3" cstate="print"/>
          <a:srcRect/>
          <a:stretch>
            <a:fillRect/>
          </a:stretch>
        </p:blipFill>
        <p:spPr bwMode="auto">
          <a:xfrm>
            <a:off x="3829050" y="1981200"/>
            <a:ext cx="1714500" cy="1447797"/>
          </a:xfrm>
          <a:prstGeom prst="rect">
            <a:avLst/>
          </a:prstGeom>
          <a:noFill/>
        </p:spPr>
      </p:pic>
      <p:sp>
        <p:nvSpPr>
          <p:cNvPr id="5" name="Slide Number Placeholder 4"/>
          <p:cNvSpPr>
            <a:spLocks noGrp="1"/>
          </p:cNvSpPr>
          <p:nvPr>
            <p:ph type="sldNum" sz="quarter" idx="12"/>
          </p:nvPr>
        </p:nvSpPr>
        <p:spPr/>
        <p:txBody>
          <a:bodyPr/>
          <a:lstStyle/>
          <a:p>
            <a:fld id="{F8ADBA3D-A35C-4DA5-A631-4D061CBE8599}" type="slidenum">
              <a:rPr lang="en-US" smtClean="0"/>
              <a:t>79</a:t>
            </a:fld>
            <a:endParaRPr lang="en-US"/>
          </a:p>
        </p:txBody>
      </p:sp>
      <p:sp>
        <p:nvSpPr>
          <p:cNvPr id="7" name="TextBox 6"/>
          <p:cNvSpPr txBox="1"/>
          <p:nvPr/>
        </p:nvSpPr>
        <p:spPr>
          <a:xfrm>
            <a:off x="152400" y="128312"/>
            <a:ext cx="3544560" cy="369332"/>
          </a:xfrm>
          <a:prstGeom prst="rect">
            <a:avLst/>
          </a:prstGeom>
          <a:noFill/>
        </p:spPr>
        <p:txBody>
          <a:bodyPr wrap="none" rtlCol="0">
            <a:spAutoFit/>
          </a:bodyPr>
          <a:lstStyle/>
          <a:p>
            <a:r>
              <a:rPr lang="en-US" dirty="0">
                <a:solidFill>
                  <a:srgbClr val="053760"/>
                </a:solidFill>
              </a:rPr>
              <a:t>Session 3B: Analyzing Student Work</a:t>
            </a:r>
          </a:p>
        </p:txBody>
      </p:sp>
      <p:sp>
        <p:nvSpPr>
          <p:cNvPr id="6" name="TextBox 5"/>
          <p:cNvSpPr txBox="1"/>
          <p:nvPr/>
        </p:nvSpPr>
        <p:spPr>
          <a:xfrm>
            <a:off x="838200" y="838200"/>
            <a:ext cx="7162800" cy="1323439"/>
          </a:xfrm>
          <a:prstGeom prst="rect">
            <a:avLst/>
          </a:prstGeom>
          <a:noFill/>
        </p:spPr>
        <p:txBody>
          <a:bodyPr wrap="square" rtlCol="0">
            <a:spAutoFit/>
          </a:bodyPr>
          <a:lstStyle/>
          <a:p>
            <a:r>
              <a:rPr lang="en-US" sz="4000" dirty="0">
                <a:solidFill>
                  <a:schemeClr val="tx2"/>
                </a:solidFill>
              </a:rPr>
              <a:t>Discuss patterns in responses to this item.</a:t>
            </a:r>
            <a:endParaRPr lang="en-US" sz="3700" dirty="0">
              <a:solidFill>
                <a:srgbClr val="063760"/>
              </a:solidFill>
            </a:endParaRPr>
          </a:p>
        </p:txBody>
      </p:sp>
    </p:spTree>
    <p:extLst>
      <p:ext uri="{BB962C8B-B14F-4D97-AF65-F5344CB8AC3E}">
        <p14:creationId xmlns:p14="http://schemas.microsoft.com/office/powerpoint/2010/main" val="36722834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001000" cy="296445"/>
          </a:xfrm>
        </p:spPr>
        <p:txBody>
          <a:bodyPr>
            <a:noAutofit/>
          </a:bodyPr>
          <a:lstStyle/>
          <a:p>
            <a:r>
              <a:rPr lang="en-US" sz="3300" dirty="0"/>
              <a:t>Session 1.B and 1.C Objectives</a:t>
            </a:r>
          </a:p>
        </p:txBody>
      </p:sp>
      <p:sp>
        <p:nvSpPr>
          <p:cNvPr id="3" name="Content Placeholder 2"/>
          <p:cNvSpPr>
            <a:spLocks noGrp="1"/>
          </p:cNvSpPr>
          <p:nvPr>
            <p:ph idx="1"/>
          </p:nvPr>
        </p:nvSpPr>
        <p:spPr/>
        <p:txBody>
          <a:bodyPr>
            <a:normAutofit/>
          </a:bodyPr>
          <a:lstStyle/>
          <a:p>
            <a:r>
              <a:rPr lang="en-US" sz="3000" dirty="0"/>
              <a:t>Develop a shared understanding of the intended purposes of different types of assessment within a balanced assessment system</a:t>
            </a:r>
          </a:p>
          <a:p>
            <a:r>
              <a:rPr lang="en-US" sz="3000" dirty="0"/>
              <a:t>Understand the role of performance assessment in providing robust evidence of student learning</a:t>
            </a:r>
          </a:p>
          <a:p>
            <a:r>
              <a:rPr lang="en-US" sz="3000" dirty="0"/>
              <a:t>Understand the role of performance assessment within the design of the Smarter Balanced Assessment System</a:t>
            </a:r>
            <a:endParaRPr lang="en-US" dirty="0"/>
          </a:p>
        </p:txBody>
      </p:sp>
      <p:sp>
        <p:nvSpPr>
          <p:cNvPr id="5" name="TextBox 4"/>
          <p:cNvSpPr txBox="1"/>
          <p:nvPr/>
        </p:nvSpPr>
        <p:spPr>
          <a:xfrm>
            <a:off x="152400" y="128588"/>
            <a:ext cx="4273550" cy="369332"/>
          </a:xfrm>
          <a:prstGeom prst="rect">
            <a:avLst/>
          </a:prstGeom>
          <a:noFill/>
        </p:spPr>
        <p:txBody>
          <a:bodyPr wrap="square" rtlCol="0" anchor="t">
            <a:spAutoFit/>
          </a:bodyPr>
          <a:lstStyle/>
          <a:p>
            <a:r>
              <a:rPr lang="x-none" dirty="0">
                <a:solidFill>
                  <a:srgbClr val="053760"/>
                </a:solidFill>
              </a:rPr>
              <a:t>Session 1</a:t>
            </a:r>
            <a:r>
              <a:rPr lang="en-US" dirty="0">
                <a:solidFill>
                  <a:srgbClr val="053760"/>
                </a:solidFill>
              </a:rPr>
              <a:t>.B</a:t>
            </a:r>
            <a:r>
              <a:rPr lang="x-none" dirty="0">
                <a:solidFill>
                  <a:srgbClr val="053760"/>
                </a:solidFill>
              </a:rPr>
              <a:t>: </a:t>
            </a:r>
            <a:r>
              <a:rPr lang="en-US" dirty="0">
                <a:solidFill>
                  <a:srgbClr val="053760"/>
                </a:solidFill>
              </a:rPr>
              <a:t>Types of </a:t>
            </a:r>
            <a:r>
              <a:rPr lang="x-none" dirty="0">
                <a:solidFill>
                  <a:srgbClr val="053760"/>
                </a:solidFill>
              </a:rPr>
              <a:t>Assessment</a:t>
            </a:r>
          </a:p>
        </p:txBody>
      </p:sp>
    </p:spTree>
    <p:extLst>
      <p:ext uri="{BB962C8B-B14F-4D97-AF65-F5344CB8AC3E}">
        <p14:creationId xmlns:p14="http://schemas.microsoft.com/office/powerpoint/2010/main" val="9340230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81FCBC-12BC-47C8-BE87-B3BC886BF939}" type="slidenum">
              <a:rPr lang="en-US" smtClean="0"/>
              <a:pPr/>
              <a:t>80</a:t>
            </a:fld>
            <a:endParaRPr lang="en-US"/>
          </a:p>
        </p:txBody>
      </p:sp>
      <p:sp>
        <p:nvSpPr>
          <p:cNvPr id="5" name="Title 1"/>
          <p:cNvSpPr txBox="1">
            <a:spLocks/>
          </p:cNvSpPr>
          <p:nvPr/>
        </p:nvSpPr>
        <p:spPr>
          <a:xfrm>
            <a:off x="304800" y="0"/>
            <a:ext cx="8229600"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700" kern="1200">
                <a:solidFill>
                  <a:srgbClr val="063760"/>
                </a:solidFill>
                <a:latin typeface="+mj-lt"/>
                <a:ea typeface="+mj-ea"/>
                <a:cs typeface="+mj-cs"/>
              </a:defRPr>
            </a:lvl1pPr>
          </a:lstStyle>
          <a:p>
            <a:r>
              <a:rPr lang="en-US" dirty="0">
                <a:solidFill>
                  <a:srgbClr val="1F497D"/>
                </a:solidFill>
                <a:cs typeface="Georgia"/>
              </a:rPr>
              <a:t>Session 3 Progress</a:t>
            </a:r>
          </a:p>
        </p:txBody>
      </p:sp>
      <p:sp>
        <p:nvSpPr>
          <p:cNvPr id="6" name="Content Placeholder 2"/>
          <p:cNvSpPr txBox="1">
            <a:spLocks/>
          </p:cNvSpPr>
          <p:nvPr/>
        </p:nvSpPr>
        <p:spPr>
          <a:xfrm>
            <a:off x="533400" y="1371600"/>
            <a:ext cx="3405755" cy="161587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Font typeface="Arial"/>
              <a:buNone/>
            </a:pPr>
            <a:r>
              <a:rPr lang="en-US" sz="1800" dirty="0"/>
              <a:t>Complete performance task </a:t>
            </a:r>
          </a:p>
          <a:p>
            <a:pPr marL="0" indent="0">
              <a:spcBef>
                <a:spcPts val="0"/>
              </a:spcBef>
              <a:spcAft>
                <a:spcPts val="600"/>
              </a:spcAft>
              <a:buFont typeface="Arial"/>
              <a:buNone/>
            </a:pPr>
            <a:r>
              <a:rPr lang="en-US" sz="1800" dirty="0"/>
              <a:t>Share initial reactions to task</a:t>
            </a:r>
          </a:p>
          <a:p>
            <a:pPr marL="0" indent="0">
              <a:spcBef>
                <a:spcPts val="0"/>
              </a:spcBef>
              <a:spcAft>
                <a:spcPts val="600"/>
              </a:spcAft>
              <a:buFont typeface="Arial"/>
              <a:buNone/>
            </a:pPr>
            <a:r>
              <a:rPr lang="en-US" sz="1800" dirty="0"/>
              <a:t>Identify the mathematics and anticipate the issues</a:t>
            </a:r>
          </a:p>
          <a:p>
            <a:pPr marL="0" indent="0">
              <a:buFont typeface="Arial"/>
              <a:buNone/>
            </a:pPr>
            <a:endParaRPr lang="en-US" sz="1800" b="1" u="sng" dirty="0"/>
          </a:p>
          <a:p>
            <a:pPr marL="0" indent="0">
              <a:buFont typeface="Arial"/>
              <a:buNone/>
            </a:pPr>
            <a:endParaRPr lang="en-US" sz="1800" dirty="0"/>
          </a:p>
        </p:txBody>
      </p:sp>
      <p:sp>
        <p:nvSpPr>
          <p:cNvPr id="7" name="Content Placeholder 1"/>
          <p:cNvSpPr txBox="1">
            <a:spLocks/>
          </p:cNvSpPr>
          <p:nvPr/>
        </p:nvSpPr>
        <p:spPr>
          <a:xfrm>
            <a:off x="4267200" y="1066800"/>
            <a:ext cx="3962400" cy="6858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528"/>
              </a:spcBef>
              <a:spcAft>
                <a:spcPts val="600"/>
              </a:spcAft>
              <a:buFont typeface="Arial"/>
              <a:buNone/>
            </a:pPr>
            <a:r>
              <a:rPr lang="en-US" sz="2200" u="sng" dirty="0">
                <a:solidFill>
                  <a:srgbClr val="000000"/>
                </a:solidFill>
              </a:rPr>
              <a:t>3C Developing Feedback</a:t>
            </a:r>
          </a:p>
        </p:txBody>
      </p:sp>
      <p:sp>
        <p:nvSpPr>
          <p:cNvPr id="8" name="Text Placeholder 3"/>
          <p:cNvSpPr txBox="1">
            <a:spLocks/>
          </p:cNvSpPr>
          <p:nvPr/>
        </p:nvSpPr>
        <p:spPr>
          <a:xfrm>
            <a:off x="304800" y="2971800"/>
            <a:ext cx="3400043" cy="639763"/>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u="sng" dirty="0"/>
              <a:t>3B Analyzing Student Work</a:t>
            </a:r>
          </a:p>
        </p:txBody>
      </p:sp>
      <p:sp>
        <p:nvSpPr>
          <p:cNvPr id="9" name="Text Placeholder 4"/>
          <p:cNvSpPr txBox="1">
            <a:spLocks/>
          </p:cNvSpPr>
          <p:nvPr/>
        </p:nvSpPr>
        <p:spPr>
          <a:xfrm>
            <a:off x="533400" y="3352800"/>
            <a:ext cx="3733800" cy="2590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700"/>
              </a:spcAft>
              <a:buNone/>
            </a:pPr>
            <a:r>
              <a:rPr lang="en-US" sz="1800" dirty="0">
                <a:solidFill>
                  <a:srgbClr val="000000"/>
                </a:solidFill>
              </a:rPr>
              <a:t>Read student responses to first item </a:t>
            </a:r>
          </a:p>
          <a:p>
            <a:pPr marL="0" indent="0">
              <a:spcBef>
                <a:spcPts val="0"/>
              </a:spcBef>
              <a:spcAft>
                <a:spcPts val="700"/>
              </a:spcAft>
              <a:buNone/>
            </a:pPr>
            <a:r>
              <a:rPr lang="en-US" sz="1800" dirty="0">
                <a:solidFill>
                  <a:srgbClr val="000000"/>
                </a:solidFill>
              </a:rPr>
              <a:t>Review Scoring Guide, scores, and score rationales for this item</a:t>
            </a:r>
          </a:p>
          <a:p>
            <a:pPr marL="0" indent="0">
              <a:spcBef>
                <a:spcPts val="0"/>
              </a:spcBef>
              <a:spcAft>
                <a:spcPts val="700"/>
              </a:spcAft>
              <a:buNone/>
            </a:pPr>
            <a:r>
              <a:rPr lang="en-US" sz="1800" dirty="0">
                <a:solidFill>
                  <a:srgbClr val="000000"/>
                </a:solidFill>
              </a:rPr>
              <a:t>Share and discuss patterns in student responses to this item </a:t>
            </a:r>
          </a:p>
          <a:p>
            <a:pPr marL="0" indent="0">
              <a:spcBef>
                <a:spcPts val="0"/>
              </a:spcBef>
              <a:spcAft>
                <a:spcPts val="700"/>
              </a:spcAft>
              <a:buNone/>
            </a:pPr>
            <a:r>
              <a:rPr lang="en-US" sz="1800" i="1" dirty="0">
                <a:solidFill>
                  <a:srgbClr val="000000"/>
                </a:solidFill>
              </a:rPr>
              <a:t>Repeat the steps of analysis with next hand-scored item(s)</a:t>
            </a:r>
          </a:p>
        </p:txBody>
      </p:sp>
      <p:pic>
        <p:nvPicPr>
          <p:cNvPr id="10" name="Picture 2" descr="http://www.clker.com/cliparts/2/k/n/l/C/Q/transparent-green-check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752600"/>
            <a:ext cx="171451" cy="238225"/>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2" descr="http://www.clker.com/cliparts/2/k/n/l/C/Q/transparent-green-check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1" y="1447800"/>
            <a:ext cx="171450" cy="238225"/>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2" descr="http://www.clker.com/cliparts/2/k/n/l/C/Q/transparent-green-check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128" y="2133600"/>
            <a:ext cx="164523" cy="228600"/>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Text Placeholder 3"/>
          <p:cNvSpPr txBox="1">
            <a:spLocks/>
          </p:cNvSpPr>
          <p:nvPr/>
        </p:nvSpPr>
        <p:spPr>
          <a:xfrm>
            <a:off x="595599" y="3421062"/>
            <a:ext cx="3030141" cy="15595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p>
        </p:txBody>
      </p:sp>
      <p:sp>
        <p:nvSpPr>
          <p:cNvPr id="13" name="Text Placeholder 3"/>
          <p:cNvSpPr txBox="1">
            <a:spLocks/>
          </p:cNvSpPr>
          <p:nvPr/>
        </p:nvSpPr>
        <p:spPr>
          <a:xfrm>
            <a:off x="304800" y="1143000"/>
            <a:ext cx="3400043" cy="639763"/>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u="sng" dirty="0"/>
              <a:t>3A Getting to Know the Task</a:t>
            </a:r>
          </a:p>
        </p:txBody>
      </p:sp>
      <p:sp>
        <p:nvSpPr>
          <p:cNvPr id="14" name="Content Placeholder 1"/>
          <p:cNvSpPr txBox="1">
            <a:spLocks/>
          </p:cNvSpPr>
          <p:nvPr/>
        </p:nvSpPr>
        <p:spPr>
          <a:xfrm>
            <a:off x="4267200" y="2971800"/>
            <a:ext cx="3962400" cy="6858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528"/>
              </a:spcBef>
              <a:spcAft>
                <a:spcPts val="600"/>
              </a:spcAft>
              <a:buFont typeface="Arial"/>
              <a:buNone/>
            </a:pPr>
            <a:r>
              <a:rPr lang="en-US" sz="2200" u="sng" dirty="0">
                <a:solidFill>
                  <a:srgbClr val="000000"/>
                </a:solidFill>
              </a:rPr>
              <a:t>3D Modifying Instruction</a:t>
            </a:r>
            <a:endParaRPr lang="en-US" sz="2200" dirty="0">
              <a:solidFill>
                <a:srgbClr val="000000"/>
              </a:solidFill>
            </a:endParaRPr>
          </a:p>
        </p:txBody>
      </p:sp>
      <p:pic>
        <p:nvPicPr>
          <p:cNvPr id="15" name="Picture 2" descr="http://www.clker.com/cliparts/2/k/n/l/C/Q/transparent-green-check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323" y="3810000"/>
            <a:ext cx="171451" cy="238225"/>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2" descr="http://www.clker.com/cliparts/2/k/n/l/C/Q/transparent-green-check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324" y="3419375"/>
            <a:ext cx="171450" cy="238225"/>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2" descr="http://www.clker.com/cliparts/2/k/n/l/C/Q/transparent-green-check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1" y="4419600"/>
            <a:ext cx="164523" cy="228600"/>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Content Placeholder 2"/>
          <p:cNvSpPr txBox="1">
            <a:spLocks/>
          </p:cNvSpPr>
          <p:nvPr/>
        </p:nvSpPr>
        <p:spPr>
          <a:xfrm>
            <a:off x="4495800" y="1447801"/>
            <a:ext cx="4191000" cy="1447800"/>
          </a:xfrm>
          <a:prstGeom prst="rect">
            <a:avLst/>
          </a:prstGeom>
        </p:spPr>
        <p:txBody>
          <a:bodyPr vert="horz" lIns="91440" tIns="45720" rIns="91440" bIns="45720" rtlCol="0">
            <a:noAutofit/>
          </a:bodyPr>
          <a:lstStyle>
            <a:defPPr>
              <a:defRPr lang="en-US"/>
            </a:defPPr>
            <a:lvl1pPr indent="0" defTabSz="457200">
              <a:spcBef>
                <a:spcPts val="0"/>
              </a:spcBef>
              <a:spcAft>
                <a:spcPts val="600"/>
              </a:spcAft>
              <a:buFont typeface="Arial"/>
              <a:buNone/>
              <a:defRPr sz="2000"/>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sz="1800" dirty="0"/>
              <a:t>Describe patterns evident in student responses and identify which responses fit each pattern</a:t>
            </a:r>
          </a:p>
          <a:p>
            <a:r>
              <a:rPr lang="en-US" sz="1800" dirty="0"/>
              <a:t>For each pattern, develop feedback comments and questions </a:t>
            </a:r>
          </a:p>
        </p:txBody>
      </p:sp>
      <p:sp>
        <p:nvSpPr>
          <p:cNvPr id="20" name="Content Placeholder 2"/>
          <p:cNvSpPr txBox="1">
            <a:spLocks/>
          </p:cNvSpPr>
          <p:nvPr/>
        </p:nvSpPr>
        <p:spPr>
          <a:xfrm>
            <a:off x="4495800" y="3352800"/>
            <a:ext cx="4114800" cy="2590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base">
              <a:buNone/>
            </a:pPr>
            <a:r>
              <a:rPr lang="en-US" sz="1800" dirty="0"/>
              <a:t>Explore examples of curriculum-embedded performance tasks</a:t>
            </a:r>
          </a:p>
          <a:p>
            <a:pPr marL="0" indent="0" fontAlgn="base">
              <a:buNone/>
            </a:pPr>
            <a:r>
              <a:rPr lang="en-US" sz="1800" dirty="0"/>
              <a:t>Reflect on what instructional decisions might be made in response to evidence of student learning</a:t>
            </a:r>
          </a:p>
          <a:p>
            <a:pPr marL="0" indent="0" fontAlgn="base">
              <a:buNone/>
            </a:pPr>
            <a:r>
              <a:rPr lang="en-US" sz="1800" dirty="0"/>
              <a:t>Plan curriculum-embedded performance task for your own context</a:t>
            </a:r>
          </a:p>
          <a:p>
            <a:pPr marL="0" indent="0">
              <a:buNone/>
            </a:pPr>
            <a:r>
              <a:rPr lang="en-US" sz="1800" dirty="0"/>
              <a:t>Share additional resources </a:t>
            </a:r>
            <a:endParaRPr lang="en-US" sz="1800" b="1" u="sng" dirty="0">
              <a:solidFill>
                <a:srgbClr val="000000"/>
              </a:solidFill>
            </a:endParaRPr>
          </a:p>
          <a:p>
            <a:pPr marL="0" indent="0">
              <a:buNone/>
            </a:pPr>
            <a:endParaRPr lang="en-US" sz="1800" dirty="0">
              <a:solidFill>
                <a:srgbClr val="000000"/>
              </a:solidFill>
            </a:endParaRPr>
          </a:p>
        </p:txBody>
      </p:sp>
    </p:spTree>
    <p:extLst>
      <p:ext uri="{BB962C8B-B14F-4D97-AF65-F5344CB8AC3E}">
        <p14:creationId xmlns:p14="http://schemas.microsoft.com/office/powerpoint/2010/main" val="466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2" descr="C:\Users\bmarino\Desktop\icon_individual-1.png"/>
          <p:cNvPicPr>
            <a:picLocks noChangeAspect="1" noChangeArrowheads="1"/>
          </p:cNvPicPr>
          <p:nvPr/>
        </p:nvPicPr>
        <p:blipFill>
          <a:blip r:embed="rId3" cstate="print"/>
          <a:srcRect/>
          <a:stretch>
            <a:fillRect/>
          </a:stretch>
        </p:blipFill>
        <p:spPr bwMode="auto">
          <a:xfrm>
            <a:off x="3581400" y="2438402"/>
            <a:ext cx="1428750" cy="1523998"/>
          </a:xfrm>
          <a:prstGeom prst="rect">
            <a:avLst/>
          </a:prstGeom>
          <a:noFill/>
        </p:spPr>
      </p:pic>
      <p:sp>
        <p:nvSpPr>
          <p:cNvPr id="6" name="Title 1"/>
          <p:cNvSpPr>
            <a:spLocks noGrp="1"/>
          </p:cNvSpPr>
          <p:nvPr>
            <p:ph type="title"/>
          </p:nvPr>
        </p:nvSpPr>
        <p:spPr>
          <a:xfrm>
            <a:off x="1066800" y="1371600"/>
            <a:ext cx="6915150" cy="3962400"/>
          </a:xfrm>
        </p:spPr>
        <p:txBody>
          <a:bodyPr>
            <a:noAutofit/>
          </a:bodyPr>
          <a:lstStyle/>
          <a:p>
            <a:pPr algn="l"/>
            <a:r>
              <a:rPr lang="en-US" sz="3200" dirty="0"/>
              <a:t>Individually review student responses to the next hand-scored item.</a:t>
            </a:r>
            <a:br>
              <a:rPr lang="en-US" sz="3200" dirty="0"/>
            </a:br>
            <a:r>
              <a:rPr lang="en-US" sz="3200" dirty="0"/>
              <a:t/>
            </a:r>
            <a:br>
              <a:rPr lang="en-US" sz="3200" dirty="0"/>
            </a:br>
            <a:r>
              <a:rPr lang="en-US" sz="3200" dirty="0"/>
              <a:t/>
            </a:r>
            <a:br>
              <a:rPr lang="en-US" sz="3200" dirty="0"/>
            </a:br>
            <a:r>
              <a:rPr lang="en-US" sz="3200" dirty="0"/>
              <a:t/>
            </a:r>
            <a:br>
              <a:rPr lang="en-US" sz="3200" dirty="0"/>
            </a:br>
            <a:r>
              <a:rPr lang="en-US" sz="3200" dirty="0"/>
              <a:t/>
            </a:r>
            <a:br>
              <a:rPr lang="en-US" sz="3200" dirty="0"/>
            </a:br>
            <a:r>
              <a:rPr lang="en-US" sz="3200" dirty="0"/>
              <a:t>Add to your notes on the Analyzing Student Work handout.</a:t>
            </a:r>
            <a:br>
              <a:rPr lang="en-US" sz="3200" dirty="0"/>
            </a:br>
            <a:endParaRPr lang="en-US" sz="3200" dirty="0">
              <a:solidFill>
                <a:schemeClr val="accent1"/>
              </a:solidFill>
            </a:endParaRPr>
          </a:p>
        </p:txBody>
      </p:sp>
      <p:sp>
        <p:nvSpPr>
          <p:cNvPr id="3" name="Slide Number Placeholder 2"/>
          <p:cNvSpPr>
            <a:spLocks noGrp="1"/>
          </p:cNvSpPr>
          <p:nvPr>
            <p:ph type="sldNum" sz="quarter" idx="12"/>
          </p:nvPr>
        </p:nvSpPr>
        <p:spPr/>
        <p:txBody>
          <a:bodyPr/>
          <a:lstStyle/>
          <a:p>
            <a:fld id="{F8ADBA3D-A35C-4DA5-A631-4D061CBE8599}" type="slidenum">
              <a:rPr lang="en-US" smtClean="0"/>
              <a:t>81</a:t>
            </a:fld>
            <a:endParaRPr lang="en-US"/>
          </a:p>
        </p:txBody>
      </p:sp>
      <p:sp>
        <p:nvSpPr>
          <p:cNvPr id="8" name="TextBox 7"/>
          <p:cNvSpPr txBox="1"/>
          <p:nvPr/>
        </p:nvSpPr>
        <p:spPr>
          <a:xfrm>
            <a:off x="152400" y="128312"/>
            <a:ext cx="3544560" cy="369332"/>
          </a:xfrm>
          <a:prstGeom prst="rect">
            <a:avLst/>
          </a:prstGeom>
          <a:noFill/>
        </p:spPr>
        <p:txBody>
          <a:bodyPr wrap="none" rtlCol="0">
            <a:spAutoFit/>
          </a:bodyPr>
          <a:lstStyle/>
          <a:p>
            <a:r>
              <a:rPr lang="en-US" dirty="0">
                <a:solidFill>
                  <a:srgbClr val="053760"/>
                </a:solidFill>
              </a:rPr>
              <a:t>Session 3B: Analyzing Student Work</a:t>
            </a:r>
          </a:p>
        </p:txBody>
      </p:sp>
    </p:spTree>
    <p:extLst>
      <p:ext uri="{BB962C8B-B14F-4D97-AF65-F5344CB8AC3E}">
        <p14:creationId xmlns:p14="http://schemas.microsoft.com/office/powerpoint/2010/main" val="11045251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47800"/>
            <a:ext cx="8305800" cy="4038600"/>
          </a:xfrm>
        </p:spPr>
        <p:txBody>
          <a:bodyPr>
            <a:noAutofit/>
          </a:bodyPr>
          <a:lstStyle/>
          <a:p>
            <a:pPr algn="ctr"/>
            <a:r>
              <a:rPr lang="en-US" dirty="0"/>
              <a:t/>
            </a:r>
            <a:br>
              <a:rPr lang="en-US" dirty="0"/>
            </a:br>
            <a:r>
              <a:rPr lang="en-US" dirty="0"/>
              <a:t>Review and discuss Scoring Guide, scores, and score rationales for this item.</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pic>
        <p:nvPicPr>
          <p:cNvPr id="5" name="Picture 2" descr="C:\Users\bmarino\Desktop\icon_group-1.png"/>
          <p:cNvPicPr>
            <a:picLocks noChangeAspect="1" noChangeArrowheads="1"/>
          </p:cNvPicPr>
          <p:nvPr/>
        </p:nvPicPr>
        <p:blipFill>
          <a:blip r:embed="rId3" cstate="print"/>
          <a:srcRect/>
          <a:stretch>
            <a:fillRect/>
          </a:stretch>
        </p:blipFill>
        <p:spPr bwMode="auto">
          <a:xfrm>
            <a:off x="3707351" y="3200400"/>
            <a:ext cx="1714500" cy="1371597"/>
          </a:xfrm>
          <a:prstGeom prst="rect">
            <a:avLst/>
          </a:prstGeom>
          <a:noFill/>
        </p:spPr>
      </p:pic>
      <p:sp>
        <p:nvSpPr>
          <p:cNvPr id="7" name="TextBox 6"/>
          <p:cNvSpPr txBox="1"/>
          <p:nvPr/>
        </p:nvSpPr>
        <p:spPr>
          <a:xfrm>
            <a:off x="152400" y="128312"/>
            <a:ext cx="354456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53760"/>
                </a:solidFill>
                <a:effectLst/>
                <a:uLnTx/>
                <a:uFillTx/>
              </a:rPr>
              <a:t>Session 3B: Analyzing Student Work</a:t>
            </a:r>
          </a:p>
        </p:txBody>
      </p:sp>
      <p:sp>
        <p:nvSpPr>
          <p:cNvPr id="3" name="Slide Number Placeholder 2"/>
          <p:cNvSpPr>
            <a:spLocks noGrp="1"/>
          </p:cNvSpPr>
          <p:nvPr>
            <p:ph type="sldNum" sz="quarter" idx="12"/>
          </p:nvPr>
        </p:nvSpPr>
        <p:spPr/>
        <p:txBody>
          <a:bodyPr/>
          <a:lstStyle/>
          <a:p>
            <a:fld id="{8E81FCBC-12BC-47C8-BE87-B3BC886BF939}" type="slidenum">
              <a:rPr lang="en-US" smtClean="0"/>
              <a:pPr/>
              <a:t>82</a:t>
            </a:fld>
            <a:endParaRPr lang="en-US"/>
          </a:p>
        </p:txBody>
      </p:sp>
    </p:spTree>
    <p:extLst>
      <p:ext uri="{BB962C8B-B14F-4D97-AF65-F5344CB8AC3E}">
        <p14:creationId xmlns:p14="http://schemas.microsoft.com/office/powerpoint/2010/main" val="39126353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429000"/>
            <a:ext cx="6096000" cy="2209800"/>
          </a:xfrm>
        </p:spPr>
        <p:txBody>
          <a:bodyPr>
            <a:normAutofit/>
          </a:bodyPr>
          <a:lstStyle/>
          <a:p>
            <a:r>
              <a:rPr lang="en-US" sz="2700" dirty="0">
                <a:solidFill>
                  <a:schemeClr val="tx1"/>
                </a:solidFill>
                <a:latin typeface="Franklin Gothic Book"/>
                <a:cs typeface="Franklin Gothic Book"/>
              </a:rPr>
              <a:t>What did each student do successfully?</a:t>
            </a:r>
            <a:br>
              <a:rPr lang="en-US" sz="2700" dirty="0">
                <a:solidFill>
                  <a:schemeClr val="tx1"/>
                </a:solidFill>
                <a:latin typeface="Franklin Gothic Book"/>
                <a:cs typeface="Franklin Gothic Book"/>
              </a:rPr>
            </a:br>
            <a:r>
              <a:rPr lang="en-US" sz="2700" dirty="0">
                <a:solidFill>
                  <a:schemeClr val="tx1"/>
                </a:solidFill>
                <a:latin typeface="Franklin Gothic Book"/>
                <a:cs typeface="Franklin Gothic Book"/>
              </a:rPr>
              <a:t/>
            </a:r>
            <a:br>
              <a:rPr lang="en-US" sz="2700" dirty="0">
                <a:solidFill>
                  <a:schemeClr val="tx1"/>
                </a:solidFill>
                <a:latin typeface="Franklin Gothic Book"/>
                <a:cs typeface="Franklin Gothic Book"/>
              </a:rPr>
            </a:br>
            <a:r>
              <a:rPr lang="en-US" sz="2700" dirty="0">
                <a:solidFill>
                  <a:schemeClr val="tx1"/>
                </a:solidFill>
                <a:latin typeface="Franklin Gothic Book"/>
                <a:cs typeface="Franklin Gothic Book"/>
              </a:rPr>
              <a:t>What misconceptions are evident?</a:t>
            </a:r>
            <a:br>
              <a:rPr lang="en-US" sz="2700" dirty="0">
                <a:solidFill>
                  <a:schemeClr val="tx1"/>
                </a:solidFill>
                <a:latin typeface="Franklin Gothic Book"/>
                <a:cs typeface="Franklin Gothic Book"/>
              </a:rPr>
            </a:br>
            <a:r>
              <a:rPr lang="en-US" sz="2700" dirty="0">
                <a:solidFill>
                  <a:schemeClr val="tx1"/>
                </a:solidFill>
                <a:latin typeface="Franklin Gothic Book"/>
                <a:cs typeface="Franklin Gothic Book"/>
              </a:rPr>
              <a:t/>
            </a:r>
            <a:br>
              <a:rPr lang="en-US" sz="2700" dirty="0">
                <a:solidFill>
                  <a:schemeClr val="tx1"/>
                </a:solidFill>
                <a:latin typeface="Franklin Gothic Book"/>
                <a:cs typeface="Franklin Gothic Book"/>
              </a:rPr>
            </a:br>
            <a:r>
              <a:rPr lang="en-US" sz="2700" dirty="0">
                <a:solidFill>
                  <a:schemeClr val="tx1"/>
                </a:solidFill>
                <a:latin typeface="Franklin Gothic Book"/>
                <a:cs typeface="Franklin Gothic Book"/>
              </a:rPr>
              <a:t>What feedback might be helpful?</a:t>
            </a:r>
            <a:endParaRPr lang="en-US" sz="2700" dirty="0"/>
          </a:p>
        </p:txBody>
      </p:sp>
      <p:pic>
        <p:nvPicPr>
          <p:cNvPr id="4" name="Picture 2" descr="C:\Users\bmarino\Desktop\icon_group-1.png"/>
          <p:cNvPicPr>
            <a:picLocks noChangeAspect="1" noChangeArrowheads="1"/>
          </p:cNvPicPr>
          <p:nvPr/>
        </p:nvPicPr>
        <p:blipFill>
          <a:blip r:embed="rId3" cstate="print"/>
          <a:srcRect/>
          <a:stretch>
            <a:fillRect/>
          </a:stretch>
        </p:blipFill>
        <p:spPr bwMode="auto">
          <a:xfrm>
            <a:off x="3829050" y="1981200"/>
            <a:ext cx="1714500" cy="1447797"/>
          </a:xfrm>
          <a:prstGeom prst="rect">
            <a:avLst/>
          </a:prstGeom>
          <a:noFill/>
        </p:spPr>
      </p:pic>
      <p:sp>
        <p:nvSpPr>
          <p:cNvPr id="5" name="Slide Number Placeholder 4"/>
          <p:cNvSpPr>
            <a:spLocks noGrp="1"/>
          </p:cNvSpPr>
          <p:nvPr>
            <p:ph type="sldNum" sz="quarter" idx="12"/>
          </p:nvPr>
        </p:nvSpPr>
        <p:spPr/>
        <p:txBody>
          <a:bodyPr/>
          <a:lstStyle/>
          <a:p>
            <a:fld id="{F8ADBA3D-A35C-4DA5-A631-4D061CBE8599}" type="slidenum">
              <a:rPr lang="en-US" smtClean="0"/>
              <a:t>83</a:t>
            </a:fld>
            <a:endParaRPr lang="en-US"/>
          </a:p>
        </p:txBody>
      </p:sp>
      <p:sp>
        <p:nvSpPr>
          <p:cNvPr id="7" name="TextBox 6"/>
          <p:cNvSpPr txBox="1"/>
          <p:nvPr/>
        </p:nvSpPr>
        <p:spPr>
          <a:xfrm>
            <a:off x="152400" y="128312"/>
            <a:ext cx="3544560" cy="369332"/>
          </a:xfrm>
          <a:prstGeom prst="rect">
            <a:avLst/>
          </a:prstGeom>
          <a:noFill/>
        </p:spPr>
        <p:txBody>
          <a:bodyPr wrap="none" rtlCol="0">
            <a:spAutoFit/>
          </a:bodyPr>
          <a:lstStyle/>
          <a:p>
            <a:r>
              <a:rPr lang="en-US" dirty="0">
                <a:solidFill>
                  <a:srgbClr val="053760"/>
                </a:solidFill>
              </a:rPr>
              <a:t>Session 3B: Analyzing Student Work</a:t>
            </a:r>
          </a:p>
        </p:txBody>
      </p:sp>
      <p:sp>
        <p:nvSpPr>
          <p:cNvPr id="6" name="TextBox 5"/>
          <p:cNvSpPr txBox="1"/>
          <p:nvPr/>
        </p:nvSpPr>
        <p:spPr>
          <a:xfrm>
            <a:off x="838200" y="838200"/>
            <a:ext cx="7162800" cy="1323439"/>
          </a:xfrm>
          <a:prstGeom prst="rect">
            <a:avLst/>
          </a:prstGeom>
          <a:noFill/>
        </p:spPr>
        <p:txBody>
          <a:bodyPr wrap="square" rtlCol="0">
            <a:spAutoFit/>
          </a:bodyPr>
          <a:lstStyle/>
          <a:p>
            <a:r>
              <a:rPr lang="en-US" sz="4000" dirty="0">
                <a:solidFill>
                  <a:schemeClr val="tx2"/>
                </a:solidFill>
              </a:rPr>
              <a:t>Discuss patterns in responses to this item.</a:t>
            </a:r>
            <a:endParaRPr lang="en-US" sz="3700" dirty="0">
              <a:solidFill>
                <a:srgbClr val="063760"/>
              </a:solidFill>
            </a:endParaRPr>
          </a:p>
        </p:txBody>
      </p:sp>
    </p:spTree>
    <p:extLst>
      <p:ext uri="{BB962C8B-B14F-4D97-AF65-F5344CB8AC3E}">
        <p14:creationId xmlns:p14="http://schemas.microsoft.com/office/powerpoint/2010/main" val="35276768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Autofit/>
          </a:bodyPr>
          <a:lstStyle/>
          <a:p>
            <a:r>
              <a:rPr lang="en-US" sz="3200" dirty="0"/>
              <a:t>Before we look at responses to the final item, reflect on the demands of this item.</a:t>
            </a:r>
          </a:p>
        </p:txBody>
      </p:sp>
      <p:sp>
        <p:nvSpPr>
          <p:cNvPr id="6" name="Content Placeholder 2"/>
          <p:cNvSpPr>
            <a:spLocks noGrp="1"/>
          </p:cNvSpPr>
          <p:nvPr>
            <p:ph idx="1"/>
          </p:nvPr>
        </p:nvSpPr>
        <p:spPr/>
        <p:txBody>
          <a:bodyPr>
            <a:noAutofit/>
          </a:bodyPr>
          <a:lstStyle/>
          <a:p>
            <a:r>
              <a:rPr lang="en-US" sz="2800" dirty="0"/>
              <a:t>What do students need to know and be able to do in order to produce a strong response to this item? (Refer to your notes on </a:t>
            </a:r>
            <a:r>
              <a:rPr lang="en-US" sz="2800" dirty="0">
                <a:solidFill>
                  <a:srgbClr val="000000"/>
                </a:solidFill>
              </a:rPr>
              <a:t>Handout 3.1.)</a:t>
            </a:r>
          </a:p>
          <a:p>
            <a:pPr marL="0" indent="0">
              <a:buNone/>
            </a:pPr>
            <a:endParaRPr lang="en-US" sz="2800" dirty="0">
              <a:solidFill>
                <a:srgbClr val="000000"/>
              </a:solidFill>
            </a:endParaRPr>
          </a:p>
          <a:p>
            <a:r>
              <a:rPr lang="en-US" sz="2800" dirty="0">
                <a:solidFill>
                  <a:srgbClr val="000000"/>
                </a:solidFill>
              </a:rPr>
              <a:t>Once you begin looking at the student work, add to your notes on Handout 3.2.</a:t>
            </a:r>
          </a:p>
        </p:txBody>
      </p:sp>
      <p:sp>
        <p:nvSpPr>
          <p:cNvPr id="4" name="Slide Number Placeholder 3"/>
          <p:cNvSpPr>
            <a:spLocks noGrp="1"/>
          </p:cNvSpPr>
          <p:nvPr>
            <p:ph type="sldNum" sz="quarter" idx="12"/>
          </p:nvPr>
        </p:nvSpPr>
        <p:spPr/>
        <p:txBody>
          <a:bodyPr/>
          <a:lstStyle/>
          <a:p>
            <a:fld id="{F8ADBA3D-A35C-4DA5-A631-4D061CBE8599}" type="slidenum">
              <a:rPr lang="en-US" smtClean="0"/>
              <a:t>84</a:t>
            </a:fld>
            <a:endParaRPr lang="en-US"/>
          </a:p>
        </p:txBody>
      </p:sp>
      <p:sp>
        <p:nvSpPr>
          <p:cNvPr id="8" name="TextBox 7"/>
          <p:cNvSpPr txBox="1"/>
          <p:nvPr/>
        </p:nvSpPr>
        <p:spPr>
          <a:xfrm>
            <a:off x="152400" y="128312"/>
            <a:ext cx="3544560" cy="369332"/>
          </a:xfrm>
          <a:prstGeom prst="rect">
            <a:avLst/>
          </a:prstGeom>
          <a:noFill/>
        </p:spPr>
        <p:txBody>
          <a:bodyPr wrap="none" rtlCol="0">
            <a:spAutoFit/>
          </a:bodyPr>
          <a:lstStyle/>
          <a:p>
            <a:r>
              <a:rPr lang="en-US" dirty="0">
                <a:solidFill>
                  <a:srgbClr val="053760"/>
                </a:solidFill>
              </a:rPr>
              <a:t>Session 3B: Analyzing Student Work</a:t>
            </a:r>
          </a:p>
        </p:txBody>
      </p:sp>
    </p:spTree>
    <p:extLst>
      <p:ext uri="{BB962C8B-B14F-4D97-AF65-F5344CB8AC3E}">
        <p14:creationId xmlns:p14="http://schemas.microsoft.com/office/powerpoint/2010/main" val="12467427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2" descr="C:\Users\bmarino\Desktop\icon_individual-1.png"/>
          <p:cNvPicPr>
            <a:picLocks noChangeAspect="1" noChangeArrowheads="1"/>
          </p:cNvPicPr>
          <p:nvPr/>
        </p:nvPicPr>
        <p:blipFill>
          <a:blip r:embed="rId3" cstate="print"/>
          <a:srcRect/>
          <a:stretch>
            <a:fillRect/>
          </a:stretch>
        </p:blipFill>
        <p:spPr bwMode="auto">
          <a:xfrm>
            <a:off x="3581400" y="2438402"/>
            <a:ext cx="1428750" cy="1523998"/>
          </a:xfrm>
          <a:prstGeom prst="rect">
            <a:avLst/>
          </a:prstGeom>
          <a:noFill/>
        </p:spPr>
      </p:pic>
      <p:sp>
        <p:nvSpPr>
          <p:cNvPr id="6" name="Title 1"/>
          <p:cNvSpPr>
            <a:spLocks noGrp="1"/>
          </p:cNvSpPr>
          <p:nvPr>
            <p:ph type="title"/>
          </p:nvPr>
        </p:nvSpPr>
        <p:spPr>
          <a:xfrm>
            <a:off x="1066800" y="1371600"/>
            <a:ext cx="6915150" cy="3962400"/>
          </a:xfrm>
        </p:spPr>
        <p:txBody>
          <a:bodyPr>
            <a:noAutofit/>
          </a:bodyPr>
          <a:lstStyle/>
          <a:p>
            <a:pPr algn="l"/>
            <a:r>
              <a:rPr lang="en-US" sz="3200" dirty="0"/>
              <a:t>Individually review student responses to the next hand-scored item.</a:t>
            </a:r>
            <a:br>
              <a:rPr lang="en-US" sz="3200" dirty="0"/>
            </a:br>
            <a:r>
              <a:rPr lang="en-US" sz="3200" dirty="0"/>
              <a:t/>
            </a:r>
            <a:br>
              <a:rPr lang="en-US" sz="3200" dirty="0"/>
            </a:br>
            <a:r>
              <a:rPr lang="en-US" sz="3200" dirty="0"/>
              <a:t/>
            </a:r>
            <a:br>
              <a:rPr lang="en-US" sz="3200" dirty="0"/>
            </a:br>
            <a:r>
              <a:rPr lang="en-US" sz="3200" dirty="0"/>
              <a:t/>
            </a:r>
            <a:br>
              <a:rPr lang="en-US" sz="3200" dirty="0"/>
            </a:br>
            <a:r>
              <a:rPr lang="en-US" sz="3200" dirty="0"/>
              <a:t/>
            </a:r>
            <a:br>
              <a:rPr lang="en-US" sz="3200" dirty="0"/>
            </a:br>
            <a:r>
              <a:rPr lang="en-US" sz="3200" dirty="0"/>
              <a:t>Add to your notes on the Analyzing Student Work handout.</a:t>
            </a:r>
            <a:br>
              <a:rPr lang="en-US" sz="3200" dirty="0"/>
            </a:br>
            <a:endParaRPr lang="en-US" sz="3200" dirty="0">
              <a:solidFill>
                <a:schemeClr val="accent1"/>
              </a:solidFill>
            </a:endParaRPr>
          </a:p>
        </p:txBody>
      </p:sp>
      <p:sp>
        <p:nvSpPr>
          <p:cNvPr id="3" name="Slide Number Placeholder 2"/>
          <p:cNvSpPr>
            <a:spLocks noGrp="1"/>
          </p:cNvSpPr>
          <p:nvPr>
            <p:ph type="sldNum" sz="quarter" idx="12"/>
          </p:nvPr>
        </p:nvSpPr>
        <p:spPr/>
        <p:txBody>
          <a:bodyPr/>
          <a:lstStyle/>
          <a:p>
            <a:fld id="{F8ADBA3D-A35C-4DA5-A631-4D061CBE8599}" type="slidenum">
              <a:rPr lang="en-US" smtClean="0"/>
              <a:t>85</a:t>
            </a:fld>
            <a:endParaRPr lang="en-US"/>
          </a:p>
        </p:txBody>
      </p:sp>
      <p:sp>
        <p:nvSpPr>
          <p:cNvPr id="8" name="TextBox 7"/>
          <p:cNvSpPr txBox="1"/>
          <p:nvPr/>
        </p:nvSpPr>
        <p:spPr>
          <a:xfrm>
            <a:off x="152400" y="128312"/>
            <a:ext cx="3544560" cy="369332"/>
          </a:xfrm>
          <a:prstGeom prst="rect">
            <a:avLst/>
          </a:prstGeom>
          <a:noFill/>
        </p:spPr>
        <p:txBody>
          <a:bodyPr wrap="none" rtlCol="0">
            <a:spAutoFit/>
          </a:bodyPr>
          <a:lstStyle/>
          <a:p>
            <a:r>
              <a:rPr lang="en-US" dirty="0">
                <a:solidFill>
                  <a:srgbClr val="053760"/>
                </a:solidFill>
              </a:rPr>
              <a:t>Session 3B: Analyzing Student Work</a:t>
            </a:r>
          </a:p>
        </p:txBody>
      </p:sp>
    </p:spTree>
    <p:extLst>
      <p:ext uri="{BB962C8B-B14F-4D97-AF65-F5344CB8AC3E}">
        <p14:creationId xmlns:p14="http://schemas.microsoft.com/office/powerpoint/2010/main" val="39933579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47800"/>
            <a:ext cx="8153400" cy="4038600"/>
          </a:xfrm>
        </p:spPr>
        <p:txBody>
          <a:bodyPr>
            <a:noAutofit/>
          </a:bodyPr>
          <a:lstStyle/>
          <a:p>
            <a:pPr algn="ctr"/>
            <a:r>
              <a:rPr lang="en-US" dirty="0"/>
              <a:t/>
            </a:r>
            <a:br>
              <a:rPr lang="en-US" dirty="0"/>
            </a:br>
            <a:r>
              <a:rPr lang="en-US" dirty="0"/>
              <a:t>Review and discuss Scoring Guide, scores, and score rationales for this item.</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pic>
        <p:nvPicPr>
          <p:cNvPr id="5" name="Picture 2" descr="C:\Users\bmarino\Desktop\icon_group-1.png"/>
          <p:cNvPicPr>
            <a:picLocks noChangeAspect="1" noChangeArrowheads="1"/>
          </p:cNvPicPr>
          <p:nvPr/>
        </p:nvPicPr>
        <p:blipFill>
          <a:blip r:embed="rId3" cstate="print"/>
          <a:srcRect/>
          <a:stretch>
            <a:fillRect/>
          </a:stretch>
        </p:blipFill>
        <p:spPr bwMode="auto">
          <a:xfrm>
            <a:off x="3707351" y="3200400"/>
            <a:ext cx="1714500" cy="1371597"/>
          </a:xfrm>
          <a:prstGeom prst="rect">
            <a:avLst/>
          </a:prstGeom>
          <a:noFill/>
        </p:spPr>
      </p:pic>
      <p:sp>
        <p:nvSpPr>
          <p:cNvPr id="4" name="Slide Number Placeholder 3"/>
          <p:cNvSpPr>
            <a:spLocks noGrp="1"/>
          </p:cNvSpPr>
          <p:nvPr>
            <p:ph type="sldNum" sz="quarter" idx="12"/>
          </p:nvPr>
        </p:nvSpPr>
        <p:spPr/>
        <p:txBody>
          <a:bodyPr/>
          <a:lstStyle/>
          <a:p>
            <a:fld id="{F8ADBA3D-A35C-4DA5-A631-4D061CBE8599}" type="slidenum">
              <a:rPr lang="en-US" smtClean="0"/>
              <a:t>86</a:t>
            </a:fld>
            <a:endParaRPr lang="en-US"/>
          </a:p>
        </p:txBody>
      </p:sp>
      <p:sp>
        <p:nvSpPr>
          <p:cNvPr id="7" name="TextBox 6"/>
          <p:cNvSpPr txBox="1"/>
          <p:nvPr/>
        </p:nvSpPr>
        <p:spPr>
          <a:xfrm>
            <a:off x="152400" y="128312"/>
            <a:ext cx="3544560" cy="369332"/>
          </a:xfrm>
          <a:prstGeom prst="rect">
            <a:avLst/>
          </a:prstGeom>
          <a:noFill/>
        </p:spPr>
        <p:txBody>
          <a:bodyPr wrap="none" rtlCol="0">
            <a:spAutoFit/>
          </a:bodyPr>
          <a:lstStyle/>
          <a:p>
            <a:r>
              <a:rPr lang="en-US" dirty="0">
                <a:solidFill>
                  <a:srgbClr val="053760"/>
                </a:solidFill>
              </a:rPr>
              <a:t>Session 3B: Analyzing Student Work</a:t>
            </a:r>
          </a:p>
        </p:txBody>
      </p:sp>
    </p:spTree>
    <p:extLst>
      <p:ext uri="{BB962C8B-B14F-4D97-AF65-F5344CB8AC3E}">
        <p14:creationId xmlns:p14="http://schemas.microsoft.com/office/powerpoint/2010/main" val="383921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429000"/>
            <a:ext cx="6096000" cy="2209800"/>
          </a:xfrm>
        </p:spPr>
        <p:txBody>
          <a:bodyPr>
            <a:normAutofit/>
          </a:bodyPr>
          <a:lstStyle/>
          <a:p>
            <a:r>
              <a:rPr lang="en-US" sz="2700" dirty="0">
                <a:solidFill>
                  <a:schemeClr val="tx1"/>
                </a:solidFill>
                <a:latin typeface="Franklin Gothic Book"/>
                <a:cs typeface="Franklin Gothic Book"/>
              </a:rPr>
              <a:t>What did each student do successfully?</a:t>
            </a:r>
            <a:br>
              <a:rPr lang="en-US" sz="2700" dirty="0">
                <a:solidFill>
                  <a:schemeClr val="tx1"/>
                </a:solidFill>
                <a:latin typeface="Franklin Gothic Book"/>
                <a:cs typeface="Franklin Gothic Book"/>
              </a:rPr>
            </a:br>
            <a:r>
              <a:rPr lang="en-US" sz="2700" dirty="0">
                <a:solidFill>
                  <a:schemeClr val="tx1"/>
                </a:solidFill>
                <a:latin typeface="Franklin Gothic Book"/>
                <a:cs typeface="Franklin Gothic Book"/>
              </a:rPr>
              <a:t/>
            </a:r>
            <a:br>
              <a:rPr lang="en-US" sz="2700" dirty="0">
                <a:solidFill>
                  <a:schemeClr val="tx1"/>
                </a:solidFill>
                <a:latin typeface="Franklin Gothic Book"/>
                <a:cs typeface="Franklin Gothic Book"/>
              </a:rPr>
            </a:br>
            <a:r>
              <a:rPr lang="en-US" sz="2700" dirty="0">
                <a:solidFill>
                  <a:schemeClr val="tx1"/>
                </a:solidFill>
                <a:latin typeface="Franklin Gothic Book"/>
                <a:cs typeface="Franklin Gothic Book"/>
              </a:rPr>
              <a:t>What misconceptions are evident?</a:t>
            </a:r>
            <a:br>
              <a:rPr lang="en-US" sz="2700" dirty="0">
                <a:solidFill>
                  <a:schemeClr val="tx1"/>
                </a:solidFill>
                <a:latin typeface="Franklin Gothic Book"/>
                <a:cs typeface="Franklin Gothic Book"/>
              </a:rPr>
            </a:br>
            <a:r>
              <a:rPr lang="en-US" sz="2700" dirty="0">
                <a:solidFill>
                  <a:schemeClr val="tx1"/>
                </a:solidFill>
                <a:latin typeface="Franklin Gothic Book"/>
                <a:cs typeface="Franklin Gothic Book"/>
              </a:rPr>
              <a:t/>
            </a:r>
            <a:br>
              <a:rPr lang="en-US" sz="2700" dirty="0">
                <a:solidFill>
                  <a:schemeClr val="tx1"/>
                </a:solidFill>
                <a:latin typeface="Franklin Gothic Book"/>
                <a:cs typeface="Franklin Gothic Book"/>
              </a:rPr>
            </a:br>
            <a:r>
              <a:rPr lang="en-US" sz="2700" dirty="0">
                <a:solidFill>
                  <a:schemeClr val="tx1"/>
                </a:solidFill>
                <a:latin typeface="Franklin Gothic Book"/>
                <a:cs typeface="Franklin Gothic Book"/>
              </a:rPr>
              <a:t>What feedback might be helpful?</a:t>
            </a:r>
            <a:endParaRPr lang="en-US" sz="2700" dirty="0"/>
          </a:p>
        </p:txBody>
      </p:sp>
      <p:pic>
        <p:nvPicPr>
          <p:cNvPr id="4" name="Picture 2" descr="C:\Users\bmarino\Desktop\icon_group-1.png"/>
          <p:cNvPicPr>
            <a:picLocks noChangeAspect="1" noChangeArrowheads="1"/>
          </p:cNvPicPr>
          <p:nvPr/>
        </p:nvPicPr>
        <p:blipFill>
          <a:blip r:embed="rId3" cstate="print"/>
          <a:srcRect/>
          <a:stretch>
            <a:fillRect/>
          </a:stretch>
        </p:blipFill>
        <p:spPr bwMode="auto">
          <a:xfrm>
            <a:off x="3829050" y="1752600"/>
            <a:ext cx="1714500" cy="1447797"/>
          </a:xfrm>
          <a:prstGeom prst="rect">
            <a:avLst/>
          </a:prstGeom>
          <a:noFill/>
        </p:spPr>
      </p:pic>
      <p:sp>
        <p:nvSpPr>
          <p:cNvPr id="5" name="Slide Number Placeholder 4"/>
          <p:cNvSpPr>
            <a:spLocks noGrp="1"/>
          </p:cNvSpPr>
          <p:nvPr>
            <p:ph type="sldNum" sz="quarter" idx="12"/>
          </p:nvPr>
        </p:nvSpPr>
        <p:spPr/>
        <p:txBody>
          <a:bodyPr/>
          <a:lstStyle/>
          <a:p>
            <a:fld id="{F8ADBA3D-A35C-4DA5-A631-4D061CBE8599}" type="slidenum">
              <a:rPr lang="en-US" smtClean="0"/>
              <a:t>87</a:t>
            </a:fld>
            <a:endParaRPr lang="en-US"/>
          </a:p>
        </p:txBody>
      </p:sp>
      <p:sp>
        <p:nvSpPr>
          <p:cNvPr id="7" name="TextBox 6"/>
          <p:cNvSpPr txBox="1"/>
          <p:nvPr/>
        </p:nvSpPr>
        <p:spPr>
          <a:xfrm>
            <a:off x="152400" y="128312"/>
            <a:ext cx="3544560" cy="369332"/>
          </a:xfrm>
          <a:prstGeom prst="rect">
            <a:avLst/>
          </a:prstGeom>
          <a:noFill/>
        </p:spPr>
        <p:txBody>
          <a:bodyPr wrap="none" rtlCol="0">
            <a:spAutoFit/>
          </a:bodyPr>
          <a:lstStyle/>
          <a:p>
            <a:r>
              <a:rPr lang="en-US" dirty="0">
                <a:solidFill>
                  <a:srgbClr val="053760"/>
                </a:solidFill>
              </a:rPr>
              <a:t>Session 3B: Analyzing Student Work</a:t>
            </a:r>
          </a:p>
        </p:txBody>
      </p:sp>
      <p:sp>
        <p:nvSpPr>
          <p:cNvPr id="6" name="TextBox 5"/>
          <p:cNvSpPr txBox="1"/>
          <p:nvPr/>
        </p:nvSpPr>
        <p:spPr>
          <a:xfrm>
            <a:off x="838200" y="838200"/>
            <a:ext cx="7162800" cy="1323439"/>
          </a:xfrm>
          <a:prstGeom prst="rect">
            <a:avLst/>
          </a:prstGeom>
          <a:noFill/>
        </p:spPr>
        <p:txBody>
          <a:bodyPr wrap="square" rtlCol="0">
            <a:spAutoFit/>
          </a:bodyPr>
          <a:lstStyle/>
          <a:p>
            <a:r>
              <a:rPr lang="en-US" sz="4000" dirty="0">
                <a:solidFill>
                  <a:schemeClr val="tx2"/>
                </a:solidFill>
              </a:rPr>
              <a:t>Discuss patterns in responses to this item.</a:t>
            </a:r>
            <a:endParaRPr lang="en-US" sz="3700" dirty="0">
              <a:solidFill>
                <a:srgbClr val="063760"/>
              </a:solidFill>
            </a:endParaRPr>
          </a:p>
        </p:txBody>
      </p:sp>
    </p:spTree>
    <p:extLst>
      <p:ext uri="{BB962C8B-B14F-4D97-AF65-F5344CB8AC3E}">
        <p14:creationId xmlns:p14="http://schemas.microsoft.com/office/powerpoint/2010/main" val="10375842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81FCBC-12BC-47C8-BE87-B3BC886BF939}" type="slidenum">
              <a:rPr lang="en-US" smtClean="0"/>
              <a:pPr/>
              <a:t>88</a:t>
            </a:fld>
            <a:endParaRPr lang="en-US"/>
          </a:p>
        </p:txBody>
      </p:sp>
      <p:sp>
        <p:nvSpPr>
          <p:cNvPr id="5" name="Title 1"/>
          <p:cNvSpPr txBox="1">
            <a:spLocks/>
          </p:cNvSpPr>
          <p:nvPr/>
        </p:nvSpPr>
        <p:spPr>
          <a:xfrm>
            <a:off x="304800" y="0"/>
            <a:ext cx="8229600"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700" kern="1200">
                <a:solidFill>
                  <a:srgbClr val="063760"/>
                </a:solidFill>
                <a:latin typeface="+mj-lt"/>
                <a:ea typeface="+mj-ea"/>
                <a:cs typeface="+mj-cs"/>
              </a:defRPr>
            </a:lvl1pPr>
          </a:lstStyle>
          <a:p>
            <a:r>
              <a:rPr lang="en-US" dirty="0">
                <a:solidFill>
                  <a:srgbClr val="1F497D"/>
                </a:solidFill>
                <a:cs typeface="Georgia"/>
              </a:rPr>
              <a:t>Session 3 Progress</a:t>
            </a:r>
          </a:p>
        </p:txBody>
      </p:sp>
      <p:sp>
        <p:nvSpPr>
          <p:cNvPr id="6" name="Content Placeholder 2"/>
          <p:cNvSpPr txBox="1">
            <a:spLocks/>
          </p:cNvSpPr>
          <p:nvPr/>
        </p:nvSpPr>
        <p:spPr>
          <a:xfrm>
            <a:off x="533400" y="1371600"/>
            <a:ext cx="3405755" cy="161587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Font typeface="Arial"/>
              <a:buNone/>
            </a:pPr>
            <a:r>
              <a:rPr lang="en-US" sz="1800" dirty="0"/>
              <a:t>Complete performance task </a:t>
            </a:r>
          </a:p>
          <a:p>
            <a:pPr marL="0" indent="0">
              <a:spcBef>
                <a:spcPts val="0"/>
              </a:spcBef>
              <a:spcAft>
                <a:spcPts val="600"/>
              </a:spcAft>
              <a:buFont typeface="Arial"/>
              <a:buNone/>
            </a:pPr>
            <a:r>
              <a:rPr lang="en-US" sz="1800" dirty="0"/>
              <a:t>Share initial reactions to task</a:t>
            </a:r>
          </a:p>
          <a:p>
            <a:pPr marL="0" indent="0">
              <a:spcBef>
                <a:spcPts val="0"/>
              </a:spcBef>
              <a:spcAft>
                <a:spcPts val="600"/>
              </a:spcAft>
              <a:buFont typeface="Arial"/>
              <a:buNone/>
            </a:pPr>
            <a:r>
              <a:rPr lang="en-US" sz="1800" dirty="0"/>
              <a:t>Identify the mathematics and anticipate the issues</a:t>
            </a:r>
          </a:p>
          <a:p>
            <a:pPr marL="0" indent="0">
              <a:buFont typeface="Arial"/>
              <a:buNone/>
            </a:pPr>
            <a:endParaRPr lang="en-US" sz="1800" b="1" u="sng" dirty="0"/>
          </a:p>
          <a:p>
            <a:pPr marL="0" indent="0">
              <a:buFont typeface="Arial"/>
              <a:buNone/>
            </a:pPr>
            <a:endParaRPr lang="en-US" sz="1800" dirty="0"/>
          </a:p>
        </p:txBody>
      </p:sp>
      <p:sp>
        <p:nvSpPr>
          <p:cNvPr id="7" name="Content Placeholder 1"/>
          <p:cNvSpPr txBox="1">
            <a:spLocks/>
          </p:cNvSpPr>
          <p:nvPr/>
        </p:nvSpPr>
        <p:spPr>
          <a:xfrm>
            <a:off x="4267200" y="1066800"/>
            <a:ext cx="3962400" cy="6858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528"/>
              </a:spcBef>
              <a:spcAft>
                <a:spcPts val="600"/>
              </a:spcAft>
              <a:buFont typeface="Arial"/>
              <a:buNone/>
            </a:pPr>
            <a:r>
              <a:rPr lang="en-US" sz="2200" u="sng" dirty="0">
                <a:solidFill>
                  <a:srgbClr val="000000"/>
                </a:solidFill>
              </a:rPr>
              <a:t>3C Developing Feedback</a:t>
            </a:r>
          </a:p>
        </p:txBody>
      </p:sp>
      <p:sp>
        <p:nvSpPr>
          <p:cNvPr id="8" name="Text Placeholder 3"/>
          <p:cNvSpPr txBox="1">
            <a:spLocks/>
          </p:cNvSpPr>
          <p:nvPr/>
        </p:nvSpPr>
        <p:spPr>
          <a:xfrm>
            <a:off x="304800" y="2971800"/>
            <a:ext cx="3400043" cy="639763"/>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u="sng" dirty="0"/>
              <a:t>3B Analyzing Student Work</a:t>
            </a:r>
          </a:p>
        </p:txBody>
      </p:sp>
      <p:sp>
        <p:nvSpPr>
          <p:cNvPr id="9" name="Text Placeholder 4"/>
          <p:cNvSpPr txBox="1">
            <a:spLocks/>
          </p:cNvSpPr>
          <p:nvPr/>
        </p:nvSpPr>
        <p:spPr>
          <a:xfrm>
            <a:off x="533400" y="3352800"/>
            <a:ext cx="3733800" cy="2590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700"/>
              </a:spcAft>
              <a:buNone/>
            </a:pPr>
            <a:r>
              <a:rPr lang="en-US" sz="1800" dirty="0">
                <a:solidFill>
                  <a:srgbClr val="000000"/>
                </a:solidFill>
              </a:rPr>
              <a:t>Read student responses to first item </a:t>
            </a:r>
          </a:p>
          <a:p>
            <a:pPr marL="0" indent="0">
              <a:spcBef>
                <a:spcPts val="0"/>
              </a:spcBef>
              <a:spcAft>
                <a:spcPts val="700"/>
              </a:spcAft>
              <a:buNone/>
            </a:pPr>
            <a:r>
              <a:rPr lang="en-US" sz="1800" dirty="0">
                <a:solidFill>
                  <a:srgbClr val="000000"/>
                </a:solidFill>
              </a:rPr>
              <a:t>Review Scoring Guide, scores, and score rationales for this item</a:t>
            </a:r>
          </a:p>
          <a:p>
            <a:pPr marL="0" indent="0">
              <a:spcBef>
                <a:spcPts val="0"/>
              </a:spcBef>
              <a:spcAft>
                <a:spcPts val="700"/>
              </a:spcAft>
              <a:buNone/>
            </a:pPr>
            <a:r>
              <a:rPr lang="en-US" sz="1800" dirty="0">
                <a:solidFill>
                  <a:srgbClr val="000000"/>
                </a:solidFill>
              </a:rPr>
              <a:t>Share and discuss patterns in student responses to this item </a:t>
            </a:r>
          </a:p>
          <a:p>
            <a:pPr marL="0" indent="0">
              <a:spcBef>
                <a:spcPts val="0"/>
              </a:spcBef>
              <a:spcAft>
                <a:spcPts val="700"/>
              </a:spcAft>
              <a:buNone/>
            </a:pPr>
            <a:r>
              <a:rPr lang="en-US" sz="1800" i="1" dirty="0">
                <a:solidFill>
                  <a:srgbClr val="000000"/>
                </a:solidFill>
              </a:rPr>
              <a:t>Repeat the steps of analysis with next hand-scored item(s)</a:t>
            </a:r>
          </a:p>
        </p:txBody>
      </p:sp>
      <p:pic>
        <p:nvPicPr>
          <p:cNvPr id="10" name="Picture 2" descr="http://www.clker.com/cliparts/2/k/n/l/C/Q/transparent-green-check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752600"/>
            <a:ext cx="171451" cy="238225"/>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2" descr="http://www.clker.com/cliparts/2/k/n/l/C/Q/transparent-green-check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1" y="1447800"/>
            <a:ext cx="171450" cy="238225"/>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2" descr="http://www.clker.com/cliparts/2/k/n/l/C/Q/transparent-green-check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128" y="2133600"/>
            <a:ext cx="164523" cy="228600"/>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Text Placeholder 3"/>
          <p:cNvSpPr txBox="1">
            <a:spLocks/>
          </p:cNvSpPr>
          <p:nvPr/>
        </p:nvSpPr>
        <p:spPr>
          <a:xfrm>
            <a:off x="595599" y="3421062"/>
            <a:ext cx="3030141" cy="15595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p>
        </p:txBody>
      </p:sp>
      <p:sp>
        <p:nvSpPr>
          <p:cNvPr id="13" name="Text Placeholder 3"/>
          <p:cNvSpPr txBox="1">
            <a:spLocks/>
          </p:cNvSpPr>
          <p:nvPr/>
        </p:nvSpPr>
        <p:spPr>
          <a:xfrm>
            <a:off x="304800" y="1143000"/>
            <a:ext cx="3400043" cy="639763"/>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u="sng" dirty="0"/>
              <a:t>3A Getting to Know the Task</a:t>
            </a:r>
          </a:p>
        </p:txBody>
      </p:sp>
      <p:sp>
        <p:nvSpPr>
          <p:cNvPr id="14" name="Content Placeholder 1"/>
          <p:cNvSpPr txBox="1">
            <a:spLocks/>
          </p:cNvSpPr>
          <p:nvPr/>
        </p:nvSpPr>
        <p:spPr>
          <a:xfrm>
            <a:off x="4267200" y="2971800"/>
            <a:ext cx="3962400" cy="6858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528"/>
              </a:spcBef>
              <a:spcAft>
                <a:spcPts val="600"/>
              </a:spcAft>
              <a:buFont typeface="Arial"/>
              <a:buNone/>
            </a:pPr>
            <a:r>
              <a:rPr lang="en-US" sz="2200" u="sng" dirty="0">
                <a:solidFill>
                  <a:srgbClr val="000000"/>
                </a:solidFill>
              </a:rPr>
              <a:t>3D Modifying Instruction</a:t>
            </a:r>
            <a:endParaRPr lang="en-US" sz="2200" dirty="0">
              <a:solidFill>
                <a:srgbClr val="000000"/>
              </a:solidFill>
            </a:endParaRPr>
          </a:p>
        </p:txBody>
      </p:sp>
      <p:pic>
        <p:nvPicPr>
          <p:cNvPr id="15" name="Picture 2" descr="http://www.clker.com/cliparts/2/k/n/l/C/Q/transparent-green-check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323" y="3810000"/>
            <a:ext cx="171451" cy="238225"/>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2" descr="http://www.clker.com/cliparts/2/k/n/l/C/Q/transparent-green-check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324" y="3419375"/>
            <a:ext cx="171450" cy="238225"/>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2" descr="http://www.clker.com/cliparts/2/k/n/l/C/Q/transparent-green-check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1" y="4419600"/>
            <a:ext cx="164523" cy="228600"/>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Content Placeholder 2"/>
          <p:cNvSpPr txBox="1">
            <a:spLocks/>
          </p:cNvSpPr>
          <p:nvPr/>
        </p:nvSpPr>
        <p:spPr>
          <a:xfrm>
            <a:off x="4495800" y="1447801"/>
            <a:ext cx="4191000" cy="1447800"/>
          </a:xfrm>
          <a:prstGeom prst="rect">
            <a:avLst/>
          </a:prstGeom>
        </p:spPr>
        <p:txBody>
          <a:bodyPr vert="horz" lIns="91440" tIns="45720" rIns="91440" bIns="45720" rtlCol="0">
            <a:noAutofit/>
          </a:bodyPr>
          <a:lstStyle>
            <a:defPPr>
              <a:defRPr lang="en-US"/>
            </a:defPPr>
            <a:lvl1pPr indent="0" defTabSz="457200">
              <a:spcBef>
                <a:spcPts val="0"/>
              </a:spcBef>
              <a:spcAft>
                <a:spcPts val="600"/>
              </a:spcAft>
              <a:buFont typeface="Arial"/>
              <a:buNone/>
              <a:defRPr sz="2000"/>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sz="1800" dirty="0"/>
              <a:t>Describe patterns evident in student responses and identify which responses fit each pattern</a:t>
            </a:r>
          </a:p>
          <a:p>
            <a:r>
              <a:rPr lang="en-US" sz="1800" dirty="0"/>
              <a:t>For each pattern, develop feedback comments and questions </a:t>
            </a:r>
          </a:p>
        </p:txBody>
      </p:sp>
      <p:sp>
        <p:nvSpPr>
          <p:cNvPr id="20" name="Content Placeholder 2"/>
          <p:cNvSpPr txBox="1">
            <a:spLocks/>
          </p:cNvSpPr>
          <p:nvPr/>
        </p:nvSpPr>
        <p:spPr>
          <a:xfrm>
            <a:off x="4495800" y="3352800"/>
            <a:ext cx="4114800" cy="2590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base">
              <a:buNone/>
            </a:pPr>
            <a:r>
              <a:rPr lang="en-US" sz="1800" dirty="0"/>
              <a:t>Explore examples of curriculum-embedded performance tasks</a:t>
            </a:r>
          </a:p>
          <a:p>
            <a:pPr marL="0" indent="0" fontAlgn="base">
              <a:buNone/>
            </a:pPr>
            <a:r>
              <a:rPr lang="en-US" sz="1800" dirty="0"/>
              <a:t>Reflect on what instructional decisions might be made in response to evidence of student learning</a:t>
            </a:r>
          </a:p>
          <a:p>
            <a:pPr marL="0" indent="0" fontAlgn="base">
              <a:buNone/>
            </a:pPr>
            <a:r>
              <a:rPr lang="en-US" sz="1800" dirty="0"/>
              <a:t>Plan curriculum-embedded performance task for your own context</a:t>
            </a:r>
          </a:p>
          <a:p>
            <a:pPr marL="0" indent="0">
              <a:buNone/>
            </a:pPr>
            <a:r>
              <a:rPr lang="en-US" sz="1800" dirty="0"/>
              <a:t>Share additional resources </a:t>
            </a:r>
            <a:endParaRPr lang="en-US" sz="1800" b="1" u="sng" dirty="0">
              <a:solidFill>
                <a:srgbClr val="000000"/>
              </a:solidFill>
            </a:endParaRPr>
          </a:p>
          <a:p>
            <a:pPr marL="0" indent="0">
              <a:buNone/>
            </a:pPr>
            <a:endParaRPr lang="en-US" sz="1800" dirty="0">
              <a:solidFill>
                <a:srgbClr val="000000"/>
              </a:solidFill>
            </a:endParaRPr>
          </a:p>
        </p:txBody>
      </p:sp>
      <p:pic>
        <p:nvPicPr>
          <p:cNvPr id="21" name="Picture 2" descr="http://www.clker.com/cliparts/2/k/n/l/C/Q/transparent-green-check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1" y="5105400"/>
            <a:ext cx="164523" cy="228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863886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normAutofit/>
          </a:bodyPr>
          <a:lstStyle/>
          <a:p>
            <a:r>
              <a:rPr lang="en-US" dirty="0">
                <a:solidFill>
                  <a:srgbClr val="1F497D"/>
                </a:solidFill>
              </a:rPr>
              <a:t>Next we’ll consider</a:t>
            </a:r>
            <a:r>
              <a:rPr lang="en-US" dirty="0" smtClean="0">
                <a:solidFill>
                  <a:srgbClr val="1F497D"/>
                </a:solidFill>
              </a:rPr>
              <a:t>:</a:t>
            </a:r>
            <a:endParaRPr lang="en-US" dirty="0">
              <a:solidFill>
                <a:srgbClr val="053760"/>
              </a:solidFill>
            </a:endParaRPr>
          </a:p>
        </p:txBody>
      </p:sp>
      <p:sp>
        <p:nvSpPr>
          <p:cNvPr id="3" name="Content Placeholder 2"/>
          <p:cNvSpPr>
            <a:spLocks noGrp="1"/>
          </p:cNvSpPr>
          <p:nvPr>
            <p:ph idx="1"/>
          </p:nvPr>
        </p:nvSpPr>
        <p:spPr/>
        <p:txBody>
          <a:bodyPr/>
          <a:lstStyle/>
          <a:p>
            <a:r>
              <a:rPr lang="en-US" dirty="0">
                <a:solidFill>
                  <a:srgbClr val="053760"/>
                </a:solidFill>
              </a:rPr>
              <a:t>What kind of feedback or probing questions would help students move their learning forward?</a:t>
            </a:r>
            <a:endParaRPr lang="en-US" dirty="0"/>
          </a:p>
        </p:txBody>
      </p:sp>
      <p:sp>
        <p:nvSpPr>
          <p:cNvPr id="4" name="Slide Number Placeholder 3"/>
          <p:cNvSpPr>
            <a:spLocks noGrp="1"/>
          </p:cNvSpPr>
          <p:nvPr>
            <p:ph type="sldNum" sz="quarter" idx="12"/>
          </p:nvPr>
        </p:nvSpPr>
        <p:spPr/>
        <p:txBody>
          <a:bodyPr/>
          <a:lstStyle/>
          <a:p>
            <a:fld id="{8E81FCBC-12BC-47C8-BE87-B3BC886BF939}" type="slidenum">
              <a:rPr lang="en-US" smtClean="0"/>
              <a:pPr/>
              <a:t>89</a:t>
            </a:fld>
            <a:endParaRPr lang="en-US"/>
          </a:p>
        </p:txBody>
      </p:sp>
      <p:sp>
        <p:nvSpPr>
          <p:cNvPr id="6" name="TextBox 5"/>
          <p:cNvSpPr txBox="1"/>
          <p:nvPr/>
        </p:nvSpPr>
        <p:spPr>
          <a:xfrm>
            <a:off x="152400" y="128312"/>
            <a:ext cx="3288080" cy="369332"/>
          </a:xfrm>
          <a:prstGeom prst="rect">
            <a:avLst/>
          </a:prstGeom>
          <a:noFill/>
        </p:spPr>
        <p:txBody>
          <a:bodyPr wrap="none" rtlCol="0">
            <a:spAutoFit/>
          </a:bodyPr>
          <a:lstStyle/>
          <a:p>
            <a:r>
              <a:rPr lang="en-US" dirty="0">
                <a:solidFill>
                  <a:srgbClr val="053760"/>
                </a:solidFill>
              </a:rPr>
              <a:t>Session 3C: Developing Feedback</a:t>
            </a:r>
          </a:p>
        </p:txBody>
      </p:sp>
    </p:spTree>
    <p:extLst>
      <p:ext uri="{BB962C8B-B14F-4D97-AF65-F5344CB8AC3E}">
        <p14:creationId xmlns:p14="http://schemas.microsoft.com/office/powerpoint/2010/main" val="1538455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914400"/>
          </a:xfrm>
        </p:spPr>
        <p:txBody>
          <a:bodyPr/>
          <a:lstStyle/>
          <a:p>
            <a:r>
              <a:rPr lang="en-US" dirty="0"/>
              <a:t>Types of Assessment</a:t>
            </a:r>
          </a:p>
        </p:txBody>
      </p:sp>
      <p:sp>
        <p:nvSpPr>
          <p:cNvPr id="3" name="Content Placeholder 2"/>
          <p:cNvSpPr>
            <a:spLocks noGrp="1"/>
          </p:cNvSpPr>
          <p:nvPr>
            <p:ph idx="1"/>
          </p:nvPr>
        </p:nvSpPr>
        <p:spPr>
          <a:xfrm>
            <a:off x="330678" y="1543050"/>
            <a:ext cx="8229600" cy="4114800"/>
          </a:xfrm>
        </p:spPr>
        <p:txBody>
          <a:bodyPr vert="horz" lIns="91440" tIns="45720" rIns="91440" bIns="45720" rtlCol="0" anchor="t">
            <a:normAutofit/>
          </a:bodyPr>
          <a:lstStyle/>
          <a:p>
            <a:r>
              <a:rPr lang="x-none" dirty="0"/>
              <a:t>As we discuss three different types of assessment – formative, interim</a:t>
            </a:r>
            <a:r>
              <a:rPr lang="en-US" dirty="0"/>
              <a:t>,</a:t>
            </a:r>
            <a:r>
              <a:rPr lang="x-none" dirty="0"/>
              <a:t> and summative – use Handout 1.1 to capture your notes. </a:t>
            </a:r>
            <a:endParaRPr lang="en-US" dirty="0"/>
          </a:p>
          <a:p>
            <a:r>
              <a:rPr lang="x-none" dirty="0"/>
              <a:t>Think about how these different types of assessment work together to inform teaching and learning.</a:t>
            </a:r>
          </a:p>
        </p:txBody>
      </p:sp>
      <p:sp>
        <p:nvSpPr>
          <p:cNvPr id="4" name="TextBox 3"/>
          <p:cNvSpPr txBox="1"/>
          <p:nvPr/>
        </p:nvSpPr>
        <p:spPr>
          <a:xfrm>
            <a:off x="158150" y="129396"/>
            <a:ext cx="4273550" cy="369332"/>
          </a:xfrm>
          <a:prstGeom prst="rect">
            <a:avLst/>
          </a:prstGeom>
          <a:noFill/>
        </p:spPr>
        <p:txBody>
          <a:bodyPr wrap="square" rtlCol="0" anchor="t">
            <a:spAutoFit/>
          </a:bodyPr>
          <a:lstStyle/>
          <a:p>
            <a:r>
              <a:rPr lang="x-none" dirty="0">
                <a:solidFill>
                  <a:srgbClr val="053760"/>
                </a:solidFill>
              </a:rPr>
              <a:t>Session 1</a:t>
            </a:r>
            <a:r>
              <a:rPr lang="en-US" dirty="0">
                <a:solidFill>
                  <a:srgbClr val="053760"/>
                </a:solidFill>
              </a:rPr>
              <a:t>.B</a:t>
            </a:r>
            <a:r>
              <a:rPr lang="x-none" dirty="0">
                <a:solidFill>
                  <a:srgbClr val="053760"/>
                </a:solidFill>
              </a:rPr>
              <a:t>: </a:t>
            </a:r>
            <a:r>
              <a:rPr lang="en-US" dirty="0">
                <a:solidFill>
                  <a:srgbClr val="053760"/>
                </a:solidFill>
              </a:rPr>
              <a:t>Types of </a:t>
            </a:r>
            <a:r>
              <a:rPr lang="x-none" dirty="0">
                <a:solidFill>
                  <a:srgbClr val="053760"/>
                </a:solidFill>
              </a:rPr>
              <a:t>Assessment</a:t>
            </a:r>
          </a:p>
        </p:txBody>
      </p:sp>
    </p:spTree>
    <p:extLst>
      <p:ext uri="{BB962C8B-B14F-4D97-AF65-F5344CB8AC3E}">
        <p14:creationId xmlns:p14="http://schemas.microsoft.com/office/powerpoint/2010/main" val="18522577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Preparing to develop feedback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What, specifically, are we looking for in the student work?</a:t>
            </a:r>
          </a:p>
          <a:p>
            <a:endParaRPr lang="en-US" dirty="0" smtClean="0"/>
          </a:p>
          <a:p>
            <a:r>
              <a:rPr lang="en-US" dirty="0" smtClean="0"/>
              <a:t>Review your notes on the Analyzing Student Work handout through the lens of the mathematical practices.</a:t>
            </a:r>
          </a:p>
          <a:p>
            <a:endParaRPr lang="en-US" dirty="0" smtClean="0"/>
          </a:p>
          <a:p>
            <a:r>
              <a:rPr lang="en-US" dirty="0" smtClean="0"/>
              <a:t>Discuss with a partner when and how the math practices are relevant.</a:t>
            </a:r>
          </a:p>
          <a:p>
            <a:endParaRPr lang="en-US" dirty="0"/>
          </a:p>
        </p:txBody>
      </p:sp>
      <p:sp>
        <p:nvSpPr>
          <p:cNvPr id="11" name="TextBox 10"/>
          <p:cNvSpPr txBox="1"/>
          <p:nvPr/>
        </p:nvSpPr>
        <p:spPr>
          <a:xfrm>
            <a:off x="152400" y="128312"/>
            <a:ext cx="3288080" cy="369332"/>
          </a:xfrm>
          <a:prstGeom prst="rect">
            <a:avLst/>
          </a:prstGeom>
          <a:noFill/>
        </p:spPr>
        <p:txBody>
          <a:bodyPr wrap="none" rtlCol="0">
            <a:spAutoFit/>
          </a:bodyPr>
          <a:lstStyle/>
          <a:p>
            <a:r>
              <a:rPr lang="en-US" dirty="0">
                <a:solidFill>
                  <a:srgbClr val="053760"/>
                </a:solidFill>
              </a:rPr>
              <a:t>Session 3C: Developing Feedback</a:t>
            </a:r>
          </a:p>
        </p:txBody>
      </p:sp>
    </p:spTree>
    <p:extLst>
      <p:ext uri="{BB962C8B-B14F-4D97-AF65-F5344CB8AC3E}">
        <p14:creationId xmlns:p14="http://schemas.microsoft.com/office/powerpoint/2010/main" val="41272975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Group Work</a:t>
            </a:r>
            <a:endParaRPr lang="en-US" dirty="0"/>
          </a:p>
        </p:txBody>
      </p:sp>
      <p:sp>
        <p:nvSpPr>
          <p:cNvPr id="3" name="Content Placeholder 2"/>
          <p:cNvSpPr>
            <a:spLocks noGrp="1"/>
          </p:cNvSpPr>
          <p:nvPr>
            <p:ph idx="1"/>
          </p:nvPr>
        </p:nvSpPr>
        <p:spPr/>
        <p:txBody>
          <a:bodyPr>
            <a:normAutofit fontScale="92500" lnSpcReduction="10000"/>
          </a:bodyPr>
          <a:lstStyle/>
          <a:p>
            <a:r>
              <a:rPr lang="en-US" smtClean="0"/>
              <a:t>All groups will focus on responses to Item 3.</a:t>
            </a:r>
          </a:p>
          <a:p>
            <a:r>
              <a:rPr lang="en-US" smtClean="0"/>
              <a:t>Each group will be assigned either MP 1, 2, 3, or 4.</a:t>
            </a:r>
          </a:p>
          <a:p>
            <a:r>
              <a:rPr lang="en-US" smtClean="0"/>
              <a:t>All groups will consider MP 6.</a:t>
            </a:r>
          </a:p>
          <a:p>
            <a:r>
              <a:rPr lang="en-US" smtClean="0"/>
              <a:t>Use the table on page 14 to identify which student responses provide:</a:t>
            </a:r>
          </a:p>
          <a:p>
            <a:pPr lvl="1"/>
            <a:r>
              <a:rPr lang="en-US" smtClean="0"/>
              <a:t>Evidence that the student successfully utilizes the MP</a:t>
            </a:r>
          </a:p>
          <a:p>
            <a:pPr lvl="1"/>
            <a:r>
              <a:rPr lang="en-US" smtClean="0"/>
              <a:t>Evidence that the student needs more experience engaging this MP.</a:t>
            </a:r>
            <a:endParaRPr lang="en-US" dirty="0"/>
          </a:p>
        </p:txBody>
      </p:sp>
      <p:sp>
        <p:nvSpPr>
          <p:cNvPr id="11" name="TextBox 10"/>
          <p:cNvSpPr txBox="1"/>
          <p:nvPr/>
        </p:nvSpPr>
        <p:spPr>
          <a:xfrm>
            <a:off x="152400" y="128312"/>
            <a:ext cx="3288080" cy="369332"/>
          </a:xfrm>
          <a:prstGeom prst="rect">
            <a:avLst/>
          </a:prstGeom>
          <a:noFill/>
        </p:spPr>
        <p:txBody>
          <a:bodyPr wrap="none" rtlCol="0">
            <a:spAutoFit/>
          </a:bodyPr>
          <a:lstStyle/>
          <a:p>
            <a:r>
              <a:rPr lang="en-US" dirty="0">
                <a:solidFill>
                  <a:srgbClr val="053760"/>
                </a:solidFill>
              </a:rPr>
              <a:t>Session 3C: Developing Feedback</a:t>
            </a:r>
          </a:p>
        </p:txBody>
      </p:sp>
    </p:spTree>
    <p:extLst>
      <p:ext uri="{BB962C8B-B14F-4D97-AF65-F5344CB8AC3E}">
        <p14:creationId xmlns:p14="http://schemas.microsoft.com/office/powerpoint/2010/main" val="27684528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Developing Feedback</a:t>
            </a:r>
            <a:endParaRPr lang="en-US" dirty="0"/>
          </a:p>
        </p:txBody>
      </p:sp>
      <p:sp>
        <p:nvSpPr>
          <p:cNvPr id="3" name="Content Placeholder 2"/>
          <p:cNvSpPr>
            <a:spLocks noGrp="1"/>
          </p:cNvSpPr>
          <p:nvPr>
            <p:ph idx="1"/>
          </p:nvPr>
        </p:nvSpPr>
        <p:spPr/>
        <p:txBody>
          <a:bodyPr/>
          <a:lstStyle/>
          <a:p>
            <a:r>
              <a:rPr lang="en-US" smtClean="0"/>
              <a:t>Each group will create a poster to brainstorm feedback questions that encourage and strengthen one or more of the math practices.</a:t>
            </a:r>
          </a:p>
          <a:p>
            <a:r>
              <a:rPr lang="en-US" smtClean="0"/>
              <a:t>The feedback should be based on specific evidence.</a:t>
            </a:r>
          </a:p>
          <a:p>
            <a:r>
              <a:rPr lang="en-US" smtClean="0"/>
              <a:t>Be prepared to share your ideas with the whole group. </a:t>
            </a:r>
            <a:endParaRPr lang="en-US" dirty="0"/>
          </a:p>
        </p:txBody>
      </p:sp>
      <p:sp>
        <p:nvSpPr>
          <p:cNvPr id="11" name="TextBox 10"/>
          <p:cNvSpPr txBox="1"/>
          <p:nvPr/>
        </p:nvSpPr>
        <p:spPr>
          <a:xfrm>
            <a:off x="152400" y="128312"/>
            <a:ext cx="3288080" cy="369332"/>
          </a:xfrm>
          <a:prstGeom prst="rect">
            <a:avLst/>
          </a:prstGeom>
          <a:noFill/>
        </p:spPr>
        <p:txBody>
          <a:bodyPr wrap="none" rtlCol="0">
            <a:spAutoFit/>
          </a:bodyPr>
          <a:lstStyle/>
          <a:p>
            <a:r>
              <a:rPr lang="en-US" dirty="0">
                <a:solidFill>
                  <a:srgbClr val="053760"/>
                </a:solidFill>
              </a:rPr>
              <a:t>Session 3C: Developing Feedback</a:t>
            </a:r>
          </a:p>
        </p:txBody>
      </p:sp>
    </p:spTree>
    <p:extLst>
      <p:ext uri="{BB962C8B-B14F-4D97-AF65-F5344CB8AC3E}">
        <p14:creationId xmlns:p14="http://schemas.microsoft.com/office/powerpoint/2010/main" val="110507885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Summarize and Capture Ideas: </a:t>
            </a:r>
            <a:endParaRPr lang="en-US" dirty="0"/>
          </a:p>
        </p:txBody>
      </p:sp>
      <p:sp>
        <p:nvSpPr>
          <p:cNvPr id="3" name="Content Placeholder 2"/>
          <p:cNvSpPr>
            <a:spLocks noGrp="1"/>
          </p:cNvSpPr>
          <p:nvPr>
            <p:ph idx="1"/>
          </p:nvPr>
        </p:nvSpPr>
        <p:spPr/>
        <p:txBody>
          <a:bodyPr/>
          <a:lstStyle/>
          <a:p>
            <a:r>
              <a:rPr lang="en-US" smtClean="0"/>
              <a:t>Each group presents their draft feedback ideas to the whole group for reaction and ideas for refinement.</a:t>
            </a:r>
          </a:p>
          <a:p>
            <a:endParaRPr lang="en-US" smtClean="0"/>
          </a:p>
          <a:p>
            <a:r>
              <a:rPr lang="en-US" smtClean="0"/>
              <a:t>Use the table on page 15 to capture the feedback questions for each math practice.</a:t>
            </a:r>
          </a:p>
          <a:p>
            <a:endParaRPr lang="en-US" dirty="0"/>
          </a:p>
        </p:txBody>
      </p:sp>
      <p:sp>
        <p:nvSpPr>
          <p:cNvPr id="11" name="TextBox 10"/>
          <p:cNvSpPr txBox="1"/>
          <p:nvPr/>
        </p:nvSpPr>
        <p:spPr>
          <a:xfrm>
            <a:off x="152400" y="128312"/>
            <a:ext cx="3288080" cy="369332"/>
          </a:xfrm>
          <a:prstGeom prst="rect">
            <a:avLst/>
          </a:prstGeom>
          <a:noFill/>
        </p:spPr>
        <p:txBody>
          <a:bodyPr wrap="none" rtlCol="0">
            <a:spAutoFit/>
          </a:bodyPr>
          <a:lstStyle/>
          <a:p>
            <a:r>
              <a:rPr lang="en-US" dirty="0">
                <a:solidFill>
                  <a:srgbClr val="053760"/>
                </a:solidFill>
              </a:rPr>
              <a:t>Session 3C: Developing Feedback</a:t>
            </a:r>
          </a:p>
        </p:txBody>
      </p:sp>
    </p:spTree>
    <p:extLst>
      <p:ext uri="{BB962C8B-B14F-4D97-AF65-F5344CB8AC3E}">
        <p14:creationId xmlns:p14="http://schemas.microsoft.com/office/powerpoint/2010/main" val="33553587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smtClean="0"/>
              <a:t>Our challenge: </a:t>
            </a:r>
            <a:endParaRPr lang="en-US" dirty="0"/>
          </a:p>
        </p:txBody>
      </p:sp>
      <p:sp>
        <p:nvSpPr>
          <p:cNvPr id="3" name="Content Placeholder 2"/>
          <p:cNvSpPr>
            <a:spLocks noGrp="1"/>
          </p:cNvSpPr>
          <p:nvPr>
            <p:ph idx="1"/>
          </p:nvPr>
        </p:nvSpPr>
        <p:spPr/>
        <p:txBody>
          <a:bodyPr/>
          <a:lstStyle/>
          <a:p>
            <a:r>
              <a:rPr lang="en-US" smtClean="0"/>
              <a:t>Agree on a short list of 2-3 feedback questions or comments to share with these students. </a:t>
            </a:r>
          </a:p>
          <a:p>
            <a:endParaRPr lang="en-US" dirty="0"/>
          </a:p>
        </p:txBody>
      </p:sp>
      <p:sp>
        <p:nvSpPr>
          <p:cNvPr id="11" name="TextBox 10"/>
          <p:cNvSpPr txBox="1"/>
          <p:nvPr/>
        </p:nvSpPr>
        <p:spPr>
          <a:xfrm>
            <a:off x="152400" y="128312"/>
            <a:ext cx="3288080" cy="369332"/>
          </a:xfrm>
          <a:prstGeom prst="rect">
            <a:avLst/>
          </a:prstGeom>
          <a:noFill/>
        </p:spPr>
        <p:txBody>
          <a:bodyPr wrap="none" rtlCol="0">
            <a:spAutoFit/>
          </a:bodyPr>
          <a:lstStyle/>
          <a:p>
            <a:r>
              <a:rPr lang="en-US" dirty="0">
                <a:solidFill>
                  <a:srgbClr val="053760"/>
                </a:solidFill>
              </a:rPr>
              <a:t>Session 3C: Developing Feedback</a:t>
            </a:r>
          </a:p>
        </p:txBody>
      </p:sp>
    </p:spTree>
    <p:extLst>
      <p:ext uri="{BB962C8B-B14F-4D97-AF65-F5344CB8AC3E}">
        <p14:creationId xmlns:p14="http://schemas.microsoft.com/office/powerpoint/2010/main" val="24429763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Our feedback for this class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Feedback comment: </a:t>
            </a:r>
            <a:r>
              <a:rPr lang="en-US" dirty="0" smtClean="0"/>
              <a:t>Your work shows evidence that you understand quite a bit about… </a:t>
            </a:r>
          </a:p>
          <a:p>
            <a:endParaRPr lang="en-US" dirty="0" smtClean="0"/>
          </a:p>
          <a:p>
            <a:r>
              <a:rPr lang="en-US" b="1" dirty="0" smtClean="0"/>
              <a:t>Feedback question 1</a:t>
            </a:r>
            <a:r>
              <a:rPr lang="en-US" dirty="0" smtClean="0"/>
              <a:t>:</a:t>
            </a:r>
          </a:p>
          <a:p>
            <a:endParaRPr lang="en-US" dirty="0" smtClean="0"/>
          </a:p>
          <a:p>
            <a:r>
              <a:rPr lang="en-US" b="1" dirty="0" smtClean="0"/>
              <a:t>Feedback question 2</a:t>
            </a:r>
            <a:r>
              <a:rPr lang="en-US" dirty="0" smtClean="0"/>
              <a:t>: </a:t>
            </a:r>
          </a:p>
          <a:p>
            <a:endParaRPr lang="en-US" dirty="0" smtClean="0"/>
          </a:p>
          <a:p>
            <a:r>
              <a:rPr lang="en-US" b="1" dirty="0" smtClean="0"/>
              <a:t>Feedback question 3</a:t>
            </a:r>
            <a:r>
              <a:rPr lang="en-US" dirty="0" smtClean="0"/>
              <a:t>:</a:t>
            </a:r>
          </a:p>
          <a:p>
            <a:endParaRPr lang="en-US" dirty="0"/>
          </a:p>
        </p:txBody>
      </p:sp>
      <p:sp>
        <p:nvSpPr>
          <p:cNvPr id="4" name="TextBox 3"/>
          <p:cNvSpPr txBox="1"/>
          <p:nvPr/>
        </p:nvSpPr>
        <p:spPr>
          <a:xfrm>
            <a:off x="152400" y="128313"/>
            <a:ext cx="6096000" cy="369332"/>
          </a:xfrm>
          <a:prstGeom prst="rect">
            <a:avLst/>
          </a:prstGeom>
          <a:noFill/>
        </p:spPr>
        <p:txBody>
          <a:bodyPr wrap="square" rtlCol="0">
            <a:spAutoFit/>
          </a:bodyPr>
          <a:lstStyle/>
          <a:p>
            <a:r>
              <a:rPr lang="en-US" dirty="0">
                <a:solidFill>
                  <a:srgbClr val="053760"/>
                </a:solidFill>
              </a:rPr>
              <a:t>Session 3C: </a:t>
            </a:r>
            <a:r>
              <a:rPr lang="en-US" dirty="0"/>
              <a:t>Developing Feedback</a:t>
            </a:r>
            <a:endParaRPr lang="en-US" dirty="0">
              <a:solidFill>
                <a:srgbClr val="053760"/>
              </a:solidFill>
            </a:endParaRPr>
          </a:p>
        </p:txBody>
      </p:sp>
    </p:spTree>
    <p:extLst>
      <p:ext uri="{BB962C8B-B14F-4D97-AF65-F5344CB8AC3E}">
        <p14:creationId xmlns:p14="http://schemas.microsoft.com/office/powerpoint/2010/main" val="33847044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Reflection</a:t>
            </a:r>
            <a:endParaRPr lang="en-US" dirty="0"/>
          </a:p>
        </p:txBody>
      </p:sp>
      <p:sp>
        <p:nvSpPr>
          <p:cNvPr id="3" name="Content Placeholder 2"/>
          <p:cNvSpPr>
            <a:spLocks noGrp="1"/>
          </p:cNvSpPr>
          <p:nvPr>
            <p:ph idx="1"/>
          </p:nvPr>
        </p:nvSpPr>
        <p:spPr/>
        <p:txBody>
          <a:bodyPr/>
          <a:lstStyle/>
          <a:p>
            <a:r>
              <a:rPr lang="en-US" dirty="0" smtClean="0"/>
              <a:t>Consider the task, student work and feedback for this performance task. </a:t>
            </a:r>
          </a:p>
          <a:p>
            <a:endParaRPr lang="en-US" dirty="0" smtClean="0"/>
          </a:p>
          <a:p>
            <a:r>
              <a:rPr lang="en-US" dirty="0" smtClean="0"/>
              <a:t>What kinds of learning experiences and formative assessment opportunities would support these students, based on the patterns evident in their work?</a:t>
            </a:r>
          </a:p>
          <a:p>
            <a:endParaRPr lang="en-US" dirty="0" smtClean="0"/>
          </a:p>
          <a:p>
            <a:endParaRPr lang="en-US" dirty="0"/>
          </a:p>
        </p:txBody>
      </p:sp>
      <p:sp>
        <p:nvSpPr>
          <p:cNvPr id="7" name="TextBox 6"/>
          <p:cNvSpPr txBox="1"/>
          <p:nvPr/>
        </p:nvSpPr>
        <p:spPr>
          <a:xfrm>
            <a:off x="152400" y="76200"/>
            <a:ext cx="6944404" cy="369332"/>
          </a:xfrm>
          <a:prstGeom prst="rect">
            <a:avLst/>
          </a:prstGeom>
          <a:noFill/>
        </p:spPr>
        <p:txBody>
          <a:bodyPr wrap="none" rtlCol="0">
            <a:spAutoFit/>
          </a:bodyPr>
          <a:lstStyle/>
          <a:p>
            <a:r>
              <a:rPr lang="en-US" dirty="0">
                <a:solidFill>
                  <a:srgbClr val="053760"/>
                </a:solidFill>
              </a:rPr>
              <a:t>Session 3D: Modifying Instruction – Performance Tasks in the Classroom </a:t>
            </a:r>
            <a:endParaRPr lang="en-US" dirty="0"/>
          </a:p>
        </p:txBody>
      </p:sp>
    </p:spTree>
    <p:extLst>
      <p:ext uri="{BB962C8B-B14F-4D97-AF65-F5344CB8AC3E}">
        <p14:creationId xmlns:p14="http://schemas.microsoft.com/office/powerpoint/2010/main" val="409309410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t>Framing </a:t>
            </a:r>
            <a:r>
              <a:rPr lang="en-US" dirty="0" smtClean="0"/>
              <a:t>Question</a:t>
            </a:r>
            <a:endParaRPr lang="en-US" dirty="0"/>
          </a:p>
        </p:txBody>
      </p:sp>
      <p:sp>
        <p:nvSpPr>
          <p:cNvPr id="3" name="Content Placeholder 2"/>
          <p:cNvSpPr>
            <a:spLocks noGrp="1"/>
          </p:cNvSpPr>
          <p:nvPr>
            <p:ph idx="1"/>
          </p:nvPr>
        </p:nvSpPr>
        <p:spPr/>
        <p:txBody>
          <a:bodyPr/>
          <a:lstStyle/>
          <a:p>
            <a:r>
              <a:rPr lang="en-US" dirty="0" smtClean="0"/>
              <a:t>How can we use performance tasks to formatively assess what students are learning in our classrooms . . . </a:t>
            </a:r>
          </a:p>
          <a:p>
            <a:endParaRPr lang="en-US" dirty="0" smtClean="0"/>
          </a:p>
          <a:p>
            <a:r>
              <a:rPr lang="en-US" dirty="0" smtClean="0"/>
              <a:t>. . . in other words, to formatively assess our own instruction?</a:t>
            </a:r>
            <a:endParaRPr lang="en-US" dirty="0"/>
          </a:p>
        </p:txBody>
      </p:sp>
      <p:sp>
        <p:nvSpPr>
          <p:cNvPr id="7" name="TextBox 6"/>
          <p:cNvSpPr txBox="1"/>
          <p:nvPr/>
        </p:nvSpPr>
        <p:spPr>
          <a:xfrm>
            <a:off x="152400" y="76200"/>
            <a:ext cx="6944404" cy="369332"/>
          </a:xfrm>
          <a:prstGeom prst="rect">
            <a:avLst/>
          </a:prstGeom>
          <a:noFill/>
        </p:spPr>
        <p:txBody>
          <a:bodyPr wrap="none" rtlCol="0">
            <a:spAutoFit/>
          </a:bodyPr>
          <a:lstStyle/>
          <a:p>
            <a:r>
              <a:rPr lang="en-US" dirty="0">
                <a:solidFill>
                  <a:srgbClr val="053760"/>
                </a:solidFill>
              </a:rPr>
              <a:t>Session 3D: Modifying Instruction – Performance Tasks in the Classroom </a:t>
            </a:r>
            <a:endParaRPr lang="en-US" dirty="0"/>
          </a:p>
        </p:txBody>
      </p:sp>
    </p:spTree>
    <p:extLst>
      <p:ext uri="{BB962C8B-B14F-4D97-AF65-F5344CB8AC3E}">
        <p14:creationId xmlns:p14="http://schemas.microsoft.com/office/powerpoint/2010/main" val="275428712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Reflecting back and thinking ahead</a:t>
            </a:r>
            <a:endParaRPr lang="en-US" dirty="0"/>
          </a:p>
        </p:txBody>
      </p:sp>
      <p:sp>
        <p:nvSpPr>
          <p:cNvPr id="2" name="Content Placeholder 1"/>
          <p:cNvSpPr>
            <a:spLocks noGrp="1"/>
          </p:cNvSpPr>
          <p:nvPr>
            <p:ph idx="1"/>
          </p:nvPr>
        </p:nvSpPr>
        <p:spPr/>
        <p:txBody>
          <a:bodyPr>
            <a:normAutofit fontScale="92500" lnSpcReduction="20000"/>
          </a:bodyPr>
          <a:lstStyle/>
          <a:p>
            <a:pPr lvl="0"/>
            <a:r>
              <a:rPr lang="en-US" smtClean="0"/>
              <a:t>What are the knowledge and skill demands of this task for students? </a:t>
            </a:r>
          </a:p>
          <a:p>
            <a:endParaRPr lang="en-US" smtClean="0"/>
          </a:p>
          <a:p>
            <a:r>
              <a:rPr lang="en-US" smtClean="0"/>
              <a:t>What are potential barriers for your own students? </a:t>
            </a:r>
          </a:p>
          <a:p>
            <a:endParaRPr lang="en-US" smtClean="0"/>
          </a:p>
          <a:p>
            <a:r>
              <a:rPr lang="en-US" smtClean="0"/>
              <a:t>What strategies and math practices are your own students accustomed to using with performance tasks?  </a:t>
            </a:r>
          </a:p>
          <a:p>
            <a:endParaRPr lang="en-US" smtClean="0"/>
          </a:p>
          <a:p>
            <a:endParaRPr lang="en-US" dirty="0"/>
          </a:p>
        </p:txBody>
      </p:sp>
      <p:sp>
        <p:nvSpPr>
          <p:cNvPr id="7" name="Slide Number Placeholder 6"/>
          <p:cNvSpPr>
            <a:spLocks noGrp="1"/>
          </p:cNvSpPr>
          <p:nvPr>
            <p:ph type="sldNum" sz="quarter" idx="12"/>
          </p:nvPr>
        </p:nvSpPr>
        <p:spPr/>
        <p:txBody>
          <a:bodyPr/>
          <a:lstStyle/>
          <a:p>
            <a:fld id="{F8ADBA3D-A35C-4DA5-A631-4D061CBE8599}" type="slidenum">
              <a:rPr lang="en-US" smtClean="0"/>
              <a:pPr/>
              <a:t>98</a:t>
            </a:fld>
            <a:endParaRPr lang="en-US"/>
          </a:p>
        </p:txBody>
      </p:sp>
      <p:sp>
        <p:nvSpPr>
          <p:cNvPr id="6" name="TextBox 5"/>
          <p:cNvSpPr txBox="1"/>
          <p:nvPr/>
        </p:nvSpPr>
        <p:spPr>
          <a:xfrm>
            <a:off x="152400" y="76200"/>
            <a:ext cx="6944404" cy="369332"/>
          </a:xfrm>
          <a:prstGeom prst="rect">
            <a:avLst/>
          </a:prstGeom>
          <a:noFill/>
        </p:spPr>
        <p:txBody>
          <a:bodyPr wrap="none" rtlCol="0">
            <a:spAutoFit/>
          </a:bodyPr>
          <a:lstStyle/>
          <a:p>
            <a:r>
              <a:rPr lang="en-US" dirty="0">
                <a:solidFill>
                  <a:srgbClr val="053760"/>
                </a:solidFill>
              </a:rPr>
              <a:t>Session 3D: Modifying Instruction – Performance Tasks in the Classroom </a:t>
            </a:r>
            <a:endParaRPr lang="en-US" dirty="0"/>
          </a:p>
        </p:txBody>
      </p:sp>
    </p:spTree>
    <p:extLst>
      <p:ext uri="{BB962C8B-B14F-4D97-AF65-F5344CB8AC3E}">
        <p14:creationId xmlns:p14="http://schemas.microsoft.com/office/powerpoint/2010/main" val="22988492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81FCBC-12BC-47C8-BE87-B3BC886BF939}" type="slidenum">
              <a:rPr lang="en-US" smtClean="0"/>
              <a:pPr/>
              <a:t>99</a:t>
            </a:fld>
            <a:endParaRPr lang="en-US"/>
          </a:p>
        </p:txBody>
      </p:sp>
      <p:sp>
        <p:nvSpPr>
          <p:cNvPr id="5" name="Title 1"/>
          <p:cNvSpPr txBox="1">
            <a:spLocks/>
          </p:cNvSpPr>
          <p:nvPr/>
        </p:nvSpPr>
        <p:spPr>
          <a:xfrm>
            <a:off x="304800" y="0"/>
            <a:ext cx="8229600"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700" kern="1200">
                <a:solidFill>
                  <a:srgbClr val="063760"/>
                </a:solidFill>
                <a:latin typeface="+mj-lt"/>
                <a:ea typeface="+mj-ea"/>
                <a:cs typeface="+mj-cs"/>
              </a:defRPr>
            </a:lvl1pPr>
          </a:lstStyle>
          <a:p>
            <a:r>
              <a:rPr lang="en-US" dirty="0">
                <a:solidFill>
                  <a:srgbClr val="1F497D"/>
                </a:solidFill>
                <a:cs typeface="Georgia"/>
              </a:rPr>
              <a:t>Session 3 Progress</a:t>
            </a:r>
          </a:p>
        </p:txBody>
      </p:sp>
      <p:sp>
        <p:nvSpPr>
          <p:cNvPr id="6" name="Content Placeholder 2"/>
          <p:cNvSpPr txBox="1">
            <a:spLocks/>
          </p:cNvSpPr>
          <p:nvPr/>
        </p:nvSpPr>
        <p:spPr>
          <a:xfrm>
            <a:off x="533400" y="1371600"/>
            <a:ext cx="3405755" cy="161587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Font typeface="Arial"/>
              <a:buNone/>
            </a:pPr>
            <a:r>
              <a:rPr lang="en-US" sz="1800" dirty="0"/>
              <a:t>Complete performance task </a:t>
            </a:r>
          </a:p>
          <a:p>
            <a:pPr marL="0" indent="0">
              <a:spcBef>
                <a:spcPts val="0"/>
              </a:spcBef>
              <a:spcAft>
                <a:spcPts val="600"/>
              </a:spcAft>
              <a:buFont typeface="Arial"/>
              <a:buNone/>
            </a:pPr>
            <a:r>
              <a:rPr lang="en-US" sz="1800" dirty="0"/>
              <a:t>Share initial reactions to task</a:t>
            </a:r>
          </a:p>
          <a:p>
            <a:pPr marL="0" indent="0">
              <a:spcBef>
                <a:spcPts val="0"/>
              </a:spcBef>
              <a:spcAft>
                <a:spcPts val="600"/>
              </a:spcAft>
              <a:buFont typeface="Arial"/>
              <a:buNone/>
            </a:pPr>
            <a:r>
              <a:rPr lang="en-US" sz="1800" dirty="0"/>
              <a:t>Identify the mathematics and anticipate the issues</a:t>
            </a:r>
          </a:p>
          <a:p>
            <a:pPr marL="0" indent="0">
              <a:buFont typeface="Arial"/>
              <a:buNone/>
            </a:pPr>
            <a:endParaRPr lang="en-US" sz="1800" b="1" u="sng" dirty="0"/>
          </a:p>
          <a:p>
            <a:pPr marL="0" indent="0">
              <a:buFont typeface="Arial"/>
              <a:buNone/>
            </a:pPr>
            <a:endParaRPr lang="en-US" sz="1800" dirty="0"/>
          </a:p>
        </p:txBody>
      </p:sp>
      <p:sp>
        <p:nvSpPr>
          <p:cNvPr id="7" name="Content Placeholder 1"/>
          <p:cNvSpPr txBox="1">
            <a:spLocks/>
          </p:cNvSpPr>
          <p:nvPr/>
        </p:nvSpPr>
        <p:spPr>
          <a:xfrm>
            <a:off x="4267200" y="1066800"/>
            <a:ext cx="3962400" cy="6858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528"/>
              </a:spcBef>
              <a:spcAft>
                <a:spcPts val="600"/>
              </a:spcAft>
              <a:buFont typeface="Arial"/>
              <a:buNone/>
            </a:pPr>
            <a:r>
              <a:rPr lang="en-US" sz="2200" u="sng" dirty="0">
                <a:solidFill>
                  <a:srgbClr val="000000"/>
                </a:solidFill>
              </a:rPr>
              <a:t>3C Developing Feedback</a:t>
            </a:r>
          </a:p>
        </p:txBody>
      </p:sp>
      <p:sp>
        <p:nvSpPr>
          <p:cNvPr id="8" name="Text Placeholder 3"/>
          <p:cNvSpPr txBox="1">
            <a:spLocks/>
          </p:cNvSpPr>
          <p:nvPr/>
        </p:nvSpPr>
        <p:spPr>
          <a:xfrm>
            <a:off x="304800" y="2971800"/>
            <a:ext cx="3400043" cy="639763"/>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u="sng" dirty="0"/>
              <a:t>3B Analyzing Student Work</a:t>
            </a:r>
          </a:p>
        </p:txBody>
      </p:sp>
      <p:sp>
        <p:nvSpPr>
          <p:cNvPr id="9" name="Text Placeholder 4"/>
          <p:cNvSpPr txBox="1">
            <a:spLocks/>
          </p:cNvSpPr>
          <p:nvPr/>
        </p:nvSpPr>
        <p:spPr>
          <a:xfrm>
            <a:off x="533400" y="3352800"/>
            <a:ext cx="3733800" cy="2590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700"/>
              </a:spcAft>
              <a:buNone/>
            </a:pPr>
            <a:r>
              <a:rPr lang="en-US" sz="1800" dirty="0">
                <a:solidFill>
                  <a:srgbClr val="000000"/>
                </a:solidFill>
              </a:rPr>
              <a:t>Read student responses to first item </a:t>
            </a:r>
          </a:p>
          <a:p>
            <a:pPr marL="0" indent="0">
              <a:spcBef>
                <a:spcPts val="0"/>
              </a:spcBef>
              <a:spcAft>
                <a:spcPts val="700"/>
              </a:spcAft>
              <a:buNone/>
            </a:pPr>
            <a:r>
              <a:rPr lang="en-US" sz="1800" dirty="0">
                <a:solidFill>
                  <a:srgbClr val="000000"/>
                </a:solidFill>
              </a:rPr>
              <a:t>Review Scoring Guide, scores, and score rationales for this item</a:t>
            </a:r>
          </a:p>
          <a:p>
            <a:pPr marL="0" indent="0">
              <a:spcBef>
                <a:spcPts val="0"/>
              </a:spcBef>
              <a:spcAft>
                <a:spcPts val="700"/>
              </a:spcAft>
              <a:buNone/>
            </a:pPr>
            <a:r>
              <a:rPr lang="en-US" sz="1800" dirty="0">
                <a:solidFill>
                  <a:srgbClr val="000000"/>
                </a:solidFill>
              </a:rPr>
              <a:t>Share and discuss patterns in student responses to this item </a:t>
            </a:r>
          </a:p>
          <a:p>
            <a:pPr marL="0" indent="0">
              <a:spcBef>
                <a:spcPts val="0"/>
              </a:spcBef>
              <a:spcAft>
                <a:spcPts val="700"/>
              </a:spcAft>
              <a:buNone/>
            </a:pPr>
            <a:r>
              <a:rPr lang="en-US" sz="1800" i="1" dirty="0">
                <a:solidFill>
                  <a:srgbClr val="000000"/>
                </a:solidFill>
              </a:rPr>
              <a:t>Repeat the steps of analysis with next hand-scored item(s)</a:t>
            </a:r>
          </a:p>
        </p:txBody>
      </p:sp>
      <p:pic>
        <p:nvPicPr>
          <p:cNvPr id="10" name="Picture 2" descr="http://www.clker.com/cliparts/2/k/n/l/C/Q/transparent-green-check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752600"/>
            <a:ext cx="171451" cy="238225"/>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2" descr="http://www.clker.com/cliparts/2/k/n/l/C/Q/transparent-green-check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1" y="1447800"/>
            <a:ext cx="171450" cy="238225"/>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2" descr="http://www.clker.com/cliparts/2/k/n/l/C/Q/transparent-green-check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128" y="2133600"/>
            <a:ext cx="164523" cy="228600"/>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Text Placeholder 3"/>
          <p:cNvSpPr txBox="1">
            <a:spLocks/>
          </p:cNvSpPr>
          <p:nvPr/>
        </p:nvSpPr>
        <p:spPr>
          <a:xfrm>
            <a:off x="595599" y="3421062"/>
            <a:ext cx="3030141" cy="15595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p>
        </p:txBody>
      </p:sp>
      <p:sp>
        <p:nvSpPr>
          <p:cNvPr id="13" name="Text Placeholder 3"/>
          <p:cNvSpPr txBox="1">
            <a:spLocks/>
          </p:cNvSpPr>
          <p:nvPr/>
        </p:nvSpPr>
        <p:spPr>
          <a:xfrm>
            <a:off x="304800" y="1066800"/>
            <a:ext cx="3400043" cy="639763"/>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u="sng" dirty="0"/>
              <a:t>3A Getting to Know the Task</a:t>
            </a:r>
          </a:p>
        </p:txBody>
      </p:sp>
      <p:sp>
        <p:nvSpPr>
          <p:cNvPr id="14" name="Content Placeholder 1"/>
          <p:cNvSpPr txBox="1">
            <a:spLocks/>
          </p:cNvSpPr>
          <p:nvPr/>
        </p:nvSpPr>
        <p:spPr>
          <a:xfrm>
            <a:off x="4267200" y="2971800"/>
            <a:ext cx="3962400" cy="6858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528"/>
              </a:spcBef>
              <a:spcAft>
                <a:spcPts val="600"/>
              </a:spcAft>
              <a:buFont typeface="Arial"/>
              <a:buNone/>
            </a:pPr>
            <a:r>
              <a:rPr lang="en-US" sz="2200" u="sng" dirty="0">
                <a:solidFill>
                  <a:srgbClr val="000000"/>
                </a:solidFill>
              </a:rPr>
              <a:t>3D Modifying Instruction</a:t>
            </a:r>
            <a:endParaRPr lang="en-US" sz="2200" dirty="0">
              <a:solidFill>
                <a:srgbClr val="000000"/>
              </a:solidFill>
            </a:endParaRPr>
          </a:p>
        </p:txBody>
      </p:sp>
      <p:pic>
        <p:nvPicPr>
          <p:cNvPr id="15" name="Picture 2" descr="http://www.clker.com/cliparts/2/k/n/l/C/Q/transparent-green-check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323" y="3810000"/>
            <a:ext cx="171451" cy="238225"/>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2" descr="http://www.clker.com/cliparts/2/k/n/l/C/Q/transparent-green-check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324" y="3419375"/>
            <a:ext cx="171450" cy="238225"/>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2" descr="http://www.clker.com/cliparts/2/k/n/l/C/Q/transparent-green-check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1" y="4419600"/>
            <a:ext cx="164523" cy="228600"/>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Content Placeholder 2"/>
          <p:cNvSpPr txBox="1">
            <a:spLocks/>
          </p:cNvSpPr>
          <p:nvPr/>
        </p:nvSpPr>
        <p:spPr>
          <a:xfrm>
            <a:off x="4495800" y="1447801"/>
            <a:ext cx="4191000" cy="1447800"/>
          </a:xfrm>
          <a:prstGeom prst="rect">
            <a:avLst/>
          </a:prstGeom>
        </p:spPr>
        <p:txBody>
          <a:bodyPr vert="horz" lIns="91440" tIns="45720" rIns="91440" bIns="45720" rtlCol="0">
            <a:noAutofit/>
          </a:bodyPr>
          <a:lstStyle>
            <a:defPPr>
              <a:defRPr lang="en-US"/>
            </a:defPPr>
            <a:lvl1pPr indent="0" defTabSz="457200">
              <a:spcBef>
                <a:spcPts val="0"/>
              </a:spcBef>
              <a:spcAft>
                <a:spcPts val="600"/>
              </a:spcAft>
              <a:buFont typeface="Arial"/>
              <a:buNone/>
              <a:defRPr sz="2000"/>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sz="1800" dirty="0"/>
              <a:t>Describe patterns evident in student responses and identify which responses fit each pattern</a:t>
            </a:r>
          </a:p>
          <a:p>
            <a:r>
              <a:rPr lang="en-US" sz="1800" dirty="0"/>
              <a:t>For each pattern, develop feedback comments and questions </a:t>
            </a:r>
          </a:p>
        </p:txBody>
      </p:sp>
      <p:sp>
        <p:nvSpPr>
          <p:cNvPr id="20" name="Content Placeholder 2"/>
          <p:cNvSpPr txBox="1">
            <a:spLocks/>
          </p:cNvSpPr>
          <p:nvPr/>
        </p:nvSpPr>
        <p:spPr>
          <a:xfrm>
            <a:off x="4495800" y="3352800"/>
            <a:ext cx="4114800" cy="2590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base">
              <a:buNone/>
            </a:pPr>
            <a:r>
              <a:rPr lang="en-US" sz="1800" dirty="0"/>
              <a:t>Explore examples of curriculum-embedded performance tasks</a:t>
            </a:r>
          </a:p>
          <a:p>
            <a:pPr marL="0" indent="0" fontAlgn="base">
              <a:buNone/>
            </a:pPr>
            <a:r>
              <a:rPr lang="en-US" sz="1800" dirty="0"/>
              <a:t>Reflect on what instructional decisions might be made in response to evidence of student learning</a:t>
            </a:r>
          </a:p>
          <a:p>
            <a:pPr marL="0" indent="0" fontAlgn="base">
              <a:buNone/>
            </a:pPr>
            <a:r>
              <a:rPr lang="en-US" sz="1800" dirty="0"/>
              <a:t>Plan curriculum-embedded performance task for your own context</a:t>
            </a:r>
          </a:p>
          <a:p>
            <a:pPr marL="0" indent="0">
              <a:buNone/>
            </a:pPr>
            <a:r>
              <a:rPr lang="en-US" sz="1800" dirty="0"/>
              <a:t>Share additional resources </a:t>
            </a:r>
            <a:endParaRPr lang="en-US" sz="1800" b="1" u="sng" dirty="0">
              <a:solidFill>
                <a:srgbClr val="000000"/>
              </a:solidFill>
            </a:endParaRPr>
          </a:p>
          <a:p>
            <a:pPr marL="0" indent="0">
              <a:buNone/>
            </a:pPr>
            <a:endParaRPr lang="en-US" sz="1800" dirty="0">
              <a:solidFill>
                <a:srgbClr val="000000"/>
              </a:solidFill>
            </a:endParaRPr>
          </a:p>
        </p:txBody>
      </p:sp>
      <p:pic>
        <p:nvPicPr>
          <p:cNvPr id="21" name="Picture 2" descr="http://www.clker.com/cliparts/2/k/n/l/C/Q/transparent-green-check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1" y="5105400"/>
            <a:ext cx="164523" cy="228600"/>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icture 2" descr="http://www.clker.com/cliparts/2/k/n/l/C/Q/transparent-green-check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8651" y="2438400"/>
            <a:ext cx="164523" cy="228600"/>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Picture 2" descr="http://www.clker.com/cliparts/2/k/n/l/C/Q/transparent-green-check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8651" y="1524000"/>
            <a:ext cx="164523" cy="228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345253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BE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8015</TotalTime>
  <Words>4968</Words>
  <Application>Microsoft Macintosh PowerPoint</Application>
  <PresentationFormat>On-screen Show (4:3)</PresentationFormat>
  <Paragraphs>872</Paragraphs>
  <Slides>114</Slides>
  <Notes>114</Notes>
  <HiddenSlides>26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114</vt:i4>
      </vt:variant>
    </vt:vector>
  </HeadingPairs>
  <TitlesOfParts>
    <vt:vector size="121" baseType="lpstr">
      <vt:lpstr>Calibri</vt:lpstr>
      <vt:lpstr>Franklin Gothic Book</vt:lpstr>
      <vt:lpstr>Georgia</vt:lpstr>
      <vt:lpstr>Helvetica</vt:lpstr>
      <vt:lpstr>Verdana</vt:lpstr>
      <vt:lpstr>Arial</vt:lpstr>
      <vt:lpstr>BEAL</vt:lpstr>
      <vt:lpstr>Welcome</vt:lpstr>
      <vt:lpstr>Session 1.A:  Orientation and Purpose Setting</vt:lpstr>
      <vt:lpstr>Purposes of This Training</vt:lpstr>
      <vt:lpstr>Who Is in the Room?</vt:lpstr>
      <vt:lpstr>Note-Taking Guide</vt:lpstr>
      <vt:lpstr>Getting to Know You . . .</vt:lpstr>
      <vt:lpstr>Session 1.B:  Types of Assessment</vt:lpstr>
      <vt:lpstr>Session 1.B and 1.C Objectives</vt:lpstr>
      <vt:lpstr>Types of Assessment</vt:lpstr>
      <vt:lpstr>Formative Assessment</vt:lpstr>
      <vt:lpstr>Key Features of Formative Assessment: </vt:lpstr>
      <vt:lpstr>Formative Assessment</vt:lpstr>
      <vt:lpstr>Interim Assessment</vt:lpstr>
      <vt:lpstr>Interim Assessment</vt:lpstr>
      <vt:lpstr>Summative Assessment</vt:lpstr>
      <vt:lpstr>Summative Assessment </vt:lpstr>
      <vt:lpstr>Balanced Assessment Systems</vt:lpstr>
      <vt:lpstr>Balanced and Coherent  Assessment System</vt:lpstr>
      <vt:lpstr>Assessment Cycles and Levels of Information</vt:lpstr>
      <vt:lpstr>PowerPoint Presentation</vt:lpstr>
      <vt:lpstr>Session 1.C:  Performance Assessment</vt:lpstr>
      <vt:lpstr>Item Types</vt:lpstr>
      <vt:lpstr>PowerPoint Presentation</vt:lpstr>
      <vt:lpstr>The Smarter Balanced  Assessment System </vt:lpstr>
      <vt:lpstr>Why Performance Tasks?</vt:lpstr>
      <vt:lpstr>PowerPoint Presentation</vt:lpstr>
      <vt:lpstr>Key Phrases</vt:lpstr>
      <vt:lpstr>Reflect . . . </vt:lpstr>
      <vt:lpstr>Four Principles of Performance Assessment</vt:lpstr>
      <vt:lpstr>Session 2:  Deep Dive into a Smarter Balanced Performance Task</vt:lpstr>
      <vt:lpstr>Session 2 Objectives </vt:lpstr>
      <vt:lpstr> Let’s Get to Know a Performance Task</vt:lpstr>
      <vt:lpstr>PowerPoint Presentation</vt:lpstr>
      <vt:lpstr>Initial Reactions</vt:lpstr>
      <vt:lpstr>Identifying the Math and Anticipating Issues </vt:lpstr>
      <vt:lpstr>PowerPoint Presentation</vt:lpstr>
      <vt:lpstr> Let’s Unpack This Task</vt:lpstr>
      <vt:lpstr>As we unpack the task, we will:</vt:lpstr>
      <vt:lpstr>Let’s consider what this task assesses:</vt:lpstr>
      <vt:lpstr>Standards for Mathematical Practice</vt:lpstr>
      <vt:lpstr>What are Claims and Targets?</vt:lpstr>
      <vt:lpstr>Overall Smarter Balanced Claims</vt:lpstr>
      <vt:lpstr>PowerPoint Presentation</vt:lpstr>
      <vt:lpstr>Focus for Performance Tasks</vt:lpstr>
      <vt:lpstr>Aligning the Task</vt:lpstr>
      <vt:lpstr>Reflection on the purpose of performance tasks on a summative assessment</vt:lpstr>
      <vt:lpstr> Let’s Look at How Students Handled This Task</vt:lpstr>
      <vt:lpstr>As you look at student responses . . .</vt:lpstr>
      <vt:lpstr>Individually review student responses to the first hand-scored item.     Begin to make some notes on the Analyzing Student Work handout. </vt:lpstr>
      <vt:lpstr>Review and discuss Scoring Guide for first item.     </vt:lpstr>
      <vt:lpstr>Individually score student responses to this item.    When finished, please quietly record notes on the Analyzing Student Work handout. </vt:lpstr>
      <vt:lpstr>Compare and discuss scores.     Review score rationales.</vt:lpstr>
      <vt:lpstr>PowerPoint Presentation</vt:lpstr>
      <vt:lpstr>Individually review student responses to the next hand-scored item.     Continue making notes on the Analyzing Student Work handout. </vt:lpstr>
      <vt:lpstr>Review and discuss Scoring Guide for next item.     </vt:lpstr>
      <vt:lpstr> Individually score student responses.</vt:lpstr>
      <vt:lpstr>Compare scores.    Discuss discrepancies.</vt:lpstr>
      <vt:lpstr>Before we look at responses to the final item, reflect on the demands of this item.</vt:lpstr>
      <vt:lpstr>Individually review student responses to the next hand-scored item.     Continue making notes on the Analyzing Student Work handout. </vt:lpstr>
      <vt:lpstr>Review and discuss Scoring Guide for next item.     </vt:lpstr>
      <vt:lpstr> Individually score student responses.</vt:lpstr>
      <vt:lpstr>Compare scores.     Discuss discrepancies.</vt:lpstr>
      <vt:lpstr>PowerPoint Presentation</vt:lpstr>
      <vt:lpstr> Let’s Debrief the Task</vt:lpstr>
      <vt:lpstr>What can we learn from analyzing responses to this task?</vt:lpstr>
      <vt:lpstr>Reflecting back and thinking ahead</vt:lpstr>
      <vt:lpstr>Reflect on the Task and Student Work</vt:lpstr>
      <vt:lpstr>Session 3: Learning from Student Work on Performance Tasks</vt:lpstr>
      <vt:lpstr>Session 3 Objectives</vt:lpstr>
      <vt:lpstr> Let’s Get to Know Another Performance Task</vt:lpstr>
      <vt:lpstr>Individually Complete a Performance Task</vt:lpstr>
      <vt:lpstr>Initial Reactions</vt:lpstr>
      <vt:lpstr>Identifying the Math and Anticipating Issues </vt:lpstr>
      <vt:lpstr>PowerPoint Presentation</vt:lpstr>
      <vt:lpstr>Let’s Look at How Students Handled This Task</vt:lpstr>
      <vt:lpstr>As you look at student responses . . .</vt:lpstr>
      <vt:lpstr>Individually review student responses to the first hand-scored item.     Begin to make some notes on the Analyzing Student Work handout. </vt:lpstr>
      <vt:lpstr> Review and discuss Scoring Guide, scores, and score rationales for this item.     </vt:lpstr>
      <vt:lpstr>What did each student do successfully?  What misconceptions are evident?  What feedback might be helpful?</vt:lpstr>
      <vt:lpstr>PowerPoint Presentation</vt:lpstr>
      <vt:lpstr>Individually review student responses to the next hand-scored item.     Add to your notes on the Analyzing Student Work handout. </vt:lpstr>
      <vt:lpstr> Review and discuss Scoring Guide, scores, and score rationales for this item.     </vt:lpstr>
      <vt:lpstr>What did each student do successfully?  What misconceptions are evident?  What feedback might be helpful?</vt:lpstr>
      <vt:lpstr>Before we look at responses to the final item, reflect on the demands of this item.</vt:lpstr>
      <vt:lpstr>Individually review student responses to the next hand-scored item.     Add to your notes on the Analyzing Student Work handout. </vt:lpstr>
      <vt:lpstr> Review and discuss Scoring Guide, scores, and score rationales for this item.     </vt:lpstr>
      <vt:lpstr>What did each student do successfully?  What misconceptions are evident?  What feedback might be helpful?</vt:lpstr>
      <vt:lpstr>PowerPoint Presentation</vt:lpstr>
      <vt:lpstr>Next we’ll consider:</vt:lpstr>
      <vt:lpstr>Preparing to develop feedback</vt:lpstr>
      <vt:lpstr>Group Work</vt:lpstr>
      <vt:lpstr>Developing Feedback</vt:lpstr>
      <vt:lpstr>Summarize and Capture Ideas: </vt:lpstr>
      <vt:lpstr>Our challenge: </vt:lpstr>
      <vt:lpstr>Our feedback for this class</vt:lpstr>
      <vt:lpstr>Reflection</vt:lpstr>
      <vt:lpstr>Framing Question</vt:lpstr>
      <vt:lpstr>Reflecting back and thinking ahead</vt:lpstr>
      <vt:lpstr>PowerPoint Presentation</vt:lpstr>
      <vt:lpstr>Assessment in the Classroom</vt:lpstr>
      <vt:lpstr>Modifying Instruction – Our Objectives</vt:lpstr>
      <vt:lpstr>PowerPoint Presentation</vt:lpstr>
      <vt:lpstr>Definition of “curriculum-embedded performance task”</vt:lpstr>
      <vt:lpstr>Performance Assessment Resource Bank:</vt:lpstr>
      <vt:lpstr>About the Task: Owning a Pet</vt:lpstr>
      <vt:lpstr>Reflection on the two versions of Owning a Pet</vt:lpstr>
      <vt:lpstr>PowerPoint Presentation</vt:lpstr>
      <vt:lpstr>Sample adaptation of an on-demand task to a curriculum-embedded task:</vt:lpstr>
      <vt:lpstr>Adapting/Developing a Task for Your Classroom</vt:lpstr>
      <vt:lpstr>Capturing Ideas About Your Adapted Task</vt:lpstr>
      <vt:lpstr>Gallery Walk</vt:lpstr>
      <vt:lpstr>PowerPoint Presentation</vt:lpstr>
      <vt:lpstr>Additional Resources</vt:lpstr>
      <vt:lpstr>Closing Reflections</vt:lpstr>
    </vt:vector>
  </TitlesOfParts>
  <Company>WestEd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icarey</dc:creator>
  <cp:lastModifiedBy>Jessica Arnold</cp:lastModifiedBy>
  <cp:revision>504</cp:revision>
  <cp:lastPrinted>2016-12-13T18:26:46Z</cp:lastPrinted>
  <dcterms:created xsi:type="dcterms:W3CDTF">2014-10-17T00:39:15Z</dcterms:created>
  <dcterms:modified xsi:type="dcterms:W3CDTF">2017-09-27T22:36:10Z</dcterms:modified>
</cp:coreProperties>
</file>