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handoutMasterIdLst>
    <p:handoutMasterId r:id="rId55"/>
  </p:handoutMasterIdLst>
  <p:sldIdLst>
    <p:sldId id="713" r:id="rId2"/>
    <p:sldId id="843" r:id="rId3"/>
    <p:sldId id="705" r:id="rId4"/>
    <p:sldId id="903" r:id="rId5"/>
    <p:sldId id="904" r:id="rId6"/>
    <p:sldId id="905" r:id="rId7"/>
    <p:sldId id="906" r:id="rId8"/>
    <p:sldId id="907" r:id="rId9"/>
    <p:sldId id="915" r:id="rId10"/>
    <p:sldId id="908" r:id="rId11"/>
    <p:sldId id="909" r:id="rId12"/>
    <p:sldId id="888" r:id="rId13"/>
    <p:sldId id="889" r:id="rId14"/>
    <p:sldId id="857" r:id="rId15"/>
    <p:sldId id="890" r:id="rId16"/>
    <p:sldId id="879" r:id="rId17"/>
    <p:sldId id="880" r:id="rId18"/>
    <p:sldId id="881" r:id="rId19"/>
    <p:sldId id="885" r:id="rId20"/>
    <p:sldId id="911" r:id="rId21"/>
    <p:sldId id="882" r:id="rId22"/>
    <p:sldId id="883" r:id="rId23"/>
    <p:sldId id="914" r:id="rId24"/>
    <p:sldId id="913" r:id="rId25"/>
    <p:sldId id="617" r:id="rId26"/>
    <p:sldId id="901" r:id="rId27"/>
    <p:sldId id="594" r:id="rId28"/>
    <p:sldId id="595" r:id="rId29"/>
    <p:sldId id="717" r:id="rId30"/>
    <p:sldId id="844" r:id="rId31"/>
    <p:sldId id="845" r:id="rId32"/>
    <p:sldId id="846" r:id="rId33"/>
    <p:sldId id="847" r:id="rId34"/>
    <p:sldId id="848" r:id="rId35"/>
    <p:sldId id="849" r:id="rId36"/>
    <p:sldId id="706" r:id="rId37"/>
    <p:sldId id="900" r:id="rId38"/>
    <p:sldId id="902" r:id="rId39"/>
    <p:sldId id="892" r:id="rId40"/>
    <p:sldId id="893" r:id="rId41"/>
    <p:sldId id="895" r:id="rId42"/>
    <p:sldId id="716" r:id="rId43"/>
    <p:sldId id="870" r:id="rId44"/>
    <p:sldId id="872" r:id="rId45"/>
    <p:sldId id="874" r:id="rId46"/>
    <p:sldId id="877" r:id="rId47"/>
    <p:sldId id="896" r:id="rId48"/>
    <p:sldId id="894" r:id="rId49"/>
    <p:sldId id="878" r:id="rId50"/>
    <p:sldId id="720" r:id="rId51"/>
    <p:sldId id="721" r:id="rId52"/>
    <p:sldId id="897" r:id="rId5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 Sigman" initials="DS" lastIdx="11" clrIdx="0">
    <p:extLst/>
  </p:cmAuthor>
  <p:cmAuthor id="2" name="Jessica Arnold" initials="JA" lastIdx="88" clrIdx="1">
    <p:extLst/>
  </p:cmAuthor>
  <p:cmAuthor id="3" name="Jessica Arnold" initials="JA [2]" lastIdx="1" clrIdx="2">
    <p:extLst/>
  </p:cmAuthor>
  <p:cmAuthor id="4" name="Jessica Arnold" initials="JA [3]" lastIdx="1" clrIdx="3">
    <p:extLst/>
  </p:cmAuthor>
  <p:cmAuthor id="5" name="Jessica Arnold" initials="JA [4]" lastIdx="1" clrIdx="4">
    <p:extLst/>
  </p:cmAuthor>
  <p:cmAuthor id="6" name="Jessica Arnold" initials="JA [5]" lastIdx="1" clrIdx="5">
    <p:extLst/>
  </p:cmAuthor>
  <p:cmAuthor id="7" name="Jessica Arnold" initials="JA [6]" lastIdx="1" clrIdx="6">
    <p:extLst/>
  </p:cmAuthor>
  <p:cmAuthor id="8" name="Jessica Arnold" initials="JA [7]" lastIdx="1" clrIdx="7">
    <p:extLst/>
  </p:cmAuthor>
  <p:cmAuthor id="9" name="Lindy Wolf" initials="LW" lastIdx="56" clrIdx="8">
    <p:extLst/>
  </p:cmAuthor>
  <p:cmAuthor id="10" name="Chelsea Twohig" initials="CT" lastIdx="14" clrIdx="9">
    <p:extLst/>
  </p:cmAuthor>
  <p:cmAuthor id="11" name="Chelsea Twohig" initials="CT [2]" lastIdx="1" clrIdx="10">
    <p:extLst/>
  </p:cmAuthor>
  <p:cmAuthor id="12" name="Chelsea Twohig" initials="CT [3]" lastIdx="1" clrIdx="11">
    <p:extLst/>
  </p:cmAuthor>
  <p:cmAuthor id="13" name="Chelsea Twohig" initials="CT [4]" lastIdx="1" clrIdx="12">
    <p:extLst/>
  </p:cmAuthor>
  <p:cmAuthor id="14" name="Chelsea Twohig" initials="CT [5]" lastIdx="1" clrIdx="13">
    <p:extLst/>
  </p:cmAuthor>
  <p:cmAuthor id="15" name="Chelsea Twohig" initials="CT [6]" lastIdx="1" clrIdx="14">
    <p:extLst/>
  </p:cmAuthor>
  <p:cmAuthor id="16" name="Chelsea Twohig" initials="CT [7]" lastIdx="1" clrIdx="15">
    <p:extLst/>
  </p:cmAuthor>
  <p:cmAuthor id="17" name="Chelsea Twohig" initials="CT [8]" lastIdx="1" clrIdx="16">
    <p:extLst/>
  </p:cmAuthor>
  <p:cmAuthor id="18" name="Chelsea Twohig" initials="CT [9]" lastIdx="1" clrIdx="17">
    <p:extLst/>
  </p:cmAuthor>
  <p:cmAuthor id="19" name="Chelsea Twohig" initials="CT [10]" lastIdx="1" clrIdx="18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3760"/>
    <a:srgbClr val="063760"/>
    <a:srgbClr val="B7943A"/>
    <a:srgbClr val="782C2A"/>
    <a:srgbClr val="883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31" autoAdjust="0"/>
    <p:restoredTop sz="65858" autoAdjust="0"/>
  </p:normalViewPr>
  <p:slideViewPr>
    <p:cSldViewPr>
      <p:cViewPr varScale="1">
        <p:scale>
          <a:sx n="44" d="100"/>
          <a:sy n="44" d="100"/>
        </p:scale>
        <p:origin x="150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656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300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04T11:19:09.534" idx="10">
    <p:pos x="10" y="10"/>
    <p:text>This may not be doable, but I would reverse the chart if possible. Starting at level 4 and moving to level 1 is not intuitive and it makes the Cohort comparison conversation more difficult when the level decreases across grades.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04T11:23:44.123" idx="11">
    <p:pos x="2976" y="2469"/>
    <p:text>Any data; suggest removing the word summative</p:text>
    <p:extLst>
      <p:ext uri="{C676402C-5697-4E1C-873F-D02D1690AC5C}">
        <p15:threadingInfo xmlns:p15="http://schemas.microsoft.com/office/powerpoint/2012/main" timeZoneBias="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FBEFE64-78DB-F648-AA22-B563B7032FF1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2941613-7A84-B24D-8DAC-883C2754A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79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B5FDFE-BFA6-DE4A-8919-8D579D8E5290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20482A-77F2-BB4F-A8FD-2D4A4049F1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80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23">
              <a:defRPr/>
            </a:pPr>
            <a:endParaRPr 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49A8C-66C9-4361-AEE1-72F39DC110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09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24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alt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0482A-77F2-BB4F-A8FD-2D4A4049F1D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37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0482A-77F2-BB4F-A8FD-2D4A4049F1D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1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0482A-77F2-BB4F-A8FD-2D4A4049F1D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51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23">
              <a:defRPr/>
            </a:pPr>
            <a:endParaRPr 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49A8C-66C9-4361-AEE1-72F39DC110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26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0482A-77F2-BB4F-A8FD-2D4A4049F1D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494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06"/>
            <a:endParaRPr lang="en-US" alt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0482A-77F2-BB4F-A8FD-2D4A4049F1D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842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06"/>
            <a:endParaRPr lang="en-US" alt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0482A-77F2-BB4F-A8FD-2D4A4049F1D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82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06"/>
            <a:endParaRPr lang="en-US" alt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0482A-77F2-BB4F-A8FD-2D4A4049F1D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5594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06"/>
            <a:endParaRPr lang="en-US" alt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0482A-77F2-BB4F-A8FD-2D4A4049F1D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398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06"/>
            <a:endParaRPr lang="en-US" altLang="en-US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0482A-77F2-BB4F-A8FD-2D4A4049F1D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097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0482A-77F2-BB4F-A8FD-2D4A4049F1D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6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24406">
              <a:buFont typeface="Arial" charset="0"/>
              <a:buChar char="•"/>
            </a:pPr>
            <a:endParaRPr lang="en-US" alt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0482A-77F2-BB4F-A8FD-2D4A4049F1D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419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06"/>
            <a:endParaRPr lang="en-US" alt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0482A-77F2-BB4F-A8FD-2D4A4049F1D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128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06"/>
            <a:endParaRPr lang="en-US" altLang="en-US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0482A-77F2-BB4F-A8FD-2D4A4049F1D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350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0482A-77F2-BB4F-A8FD-2D4A4049F1D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66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0482A-77F2-BB4F-A8FD-2D4A4049F1D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191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23">
              <a:defRPr/>
            </a:pPr>
            <a:endParaRPr 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49A8C-66C9-4361-AEE1-72F39DC110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496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0482A-77F2-BB4F-A8FD-2D4A4049F1D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7236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65887">
              <a:defRPr/>
            </a:pP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63BB1-F6BC-B445-936E-074AAFCCB95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3527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7325" y="1181100"/>
            <a:ext cx="4251325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67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EDCFD-06FF-4462-961F-29F7B64C85C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4239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4406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05615-EFDB-4E57-A147-EB301ED3B41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9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23">
              <a:defRPr/>
            </a:pPr>
            <a:endParaRPr 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49A8C-66C9-4361-AEE1-72F39DC110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310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05615-EFDB-4E57-A147-EB301ED3B41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528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05615-EFDB-4E57-A147-EB301ED3B41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984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05615-EFDB-4E57-A147-EB301ED3B41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235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65887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05615-EFDB-4E57-A147-EB301ED3B41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193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05615-EFDB-4E57-A147-EB301ED3B41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72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4406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05615-EFDB-4E57-A147-EB301ED3B41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997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23">
              <a:defRPr/>
            </a:pPr>
            <a:endParaRPr 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49A8C-66C9-4361-AEE1-72F39DC1105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420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0482A-77F2-BB4F-A8FD-2D4A4049F1D1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819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0482A-77F2-BB4F-A8FD-2D4A4049F1D1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4871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0482A-77F2-BB4F-A8FD-2D4A4049F1D1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0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06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0482A-77F2-BB4F-A8FD-2D4A4049F1D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393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i="1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0482A-77F2-BB4F-A8FD-2D4A4049F1D1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038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0482A-77F2-BB4F-A8FD-2D4A4049F1D1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131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26" indent="-173326" defTabSz="924406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05615-EFDB-4E57-A147-EB301ED3B41F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20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63BB1-F6BC-B445-936E-074AAFCCB95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081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4406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63BB1-F6BC-B445-936E-074AAFCCB95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862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63BB1-F6BC-B445-936E-074AAFCCB95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356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4406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63BB1-F6BC-B445-936E-074AAFCCB95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598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0482A-77F2-BB4F-A8FD-2D4A4049F1D1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069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0482A-77F2-BB4F-A8FD-2D4A4049F1D1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9666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63BB1-F6BC-B445-936E-074AAFCCB955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9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0482A-77F2-BB4F-A8FD-2D4A4049F1D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9513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23">
              <a:defRPr/>
            </a:pPr>
            <a:endParaRPr 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49A8C-66C9-4361-AEE1-72F39DC1105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9129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63BB1-F6BC-B445-936E-074AAFCCB955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9867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60D70-B2DB-B54A-9B7D-F456A8B30E58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61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0482A-77F2-BB4F-A8FD-2D4A4049F1D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18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0482A-77F2-BB4F-A8FD-2D4A4049F1D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83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0482A-77F2-BB4F-A8FD-2D4A4049F1D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6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0482A-77F2-BB4F-A8FD-2D4A4049F1D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40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685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19E2-3BCB-4A23-A7D3-7846232CA690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FCBC-12BC-47C8-BE87-B3BC886BF9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852" y="2304947"/>
            <a:ext cx="3852948" cy="3821216"/>
          </a:xfrm>
        </p:spPr>
        <p:txBody>
          <a:bodyPr/>
          <a:lstStyle>
            <a:lvl1pPr marL="0" indent="0"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83967" y="1989138"/>
            <a:ext cx="8568764" cy="1588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805000" y="2304947"/>
            <a:ext cx="3852948" cy="3821216"/>
          </a:xfrm>
        </p:spPr>
        <p:txBody>
          <a:bodyPr/>
          <a:lstStyle>
            <a:lvl1pPr marL="0" indent="0"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>
            <a:normAutofit/>
          </a:bodyPr>
          <a:lstStyle>
            <a:lvl1pPr algn="l">
              <a:defRPr sz="3700">
                <a:solidFill>
                  <a:srgbClr val="0637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5867400"/>
            <a:ext cx="2133600" cy="365125"/>
          </a:xfrm>
        </p:spPr>
        <p:txBody>
          <a:bodyPr/>
          <a:lstStyle/>
          <a:p>
            <a:fld id="{F36A19E2-3BCB-4A23-A7D3-7846232CA690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356350"/>
            <a:ext cx="2362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FCBC-12BC-47C8-BE87-B3BC886BF9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19E2-3BCB-4A23-A7D3-7846232CA690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FCBC-12BC-47C8-BE87-B3BC886BF9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19E2-3BCB-4A23-A7D3-7846232CA690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FCBC-12BC-47C8-BE87-B3BC886BF93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83967" y="1989138"/>
            <a:ext cx="8568764" cy="158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16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19E2-3BCB-4A23-A7D3-7846232CA690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FCBC-12BC-47C8-BE87-B3BC886BF9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5943600"/>
            <a:ext cx="2133600" cy="365125"/>
          </a:xfrm>
        </p:spPr>
        <p:txBody>
          <a:bodyPr/>
          <a:lstStyle/>
          <a:p>
            <a:fld id="{F36A19E2-3BCB-4A23-A7D3-7846232CA690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14800" y="6356350"/>
            <a:ext cx="2362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FCBC-12BC-47C8-BE87-B3BC886BF9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19E2-3BCB-4A23-A7D3-7846232CA690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FCBC-12BC-47C8-BE87-B3BC886BF9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19E2-3BCB-4A23-A7D3-7846232CA690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FCBC-12BC-47C8-BE87-B3BC886BF9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19E2-3BCB-4A23-A7D3-7846232CA690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FCBC-12BC-47C8-BE87-B3BC886BF9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19E2-3BCB-4A23-A7D3-7846232CA690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1FCBC-12BC-47C8-BE87-B3BC886BF9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8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53760"/>
                </a:solidFill>
              </a:rPr>
              <a:t>Session 4: </a:t>
            </a:r>
            <a:br>
              <a:rPr lang="en-US" dirty="0">
                <a:solidFill>
                  <a:srgbClr val="053760"/>
                </a:solidFill>
              </a:rPr>
            </a:br>
            <a:r>
              <a:rPr lang="en-US" dirty="0">
                <a:solidFill>
                  <a:srgbClr val="053760"/>
                </a:solidFill>
              </a:rPr>
              <a:t>Analyzing Summative Assessment Data to Inform </a:t>
            </a:r>
            <a:br>
              <a:rPr lang="en-US" dirty="0">
                <a:solidFill>
                  <a:srgbClr val="053760"/>
                </a:solidFill>
              </a:rPr>
            </a:br>
            <a:r>
              <a:rPr lang="en-US" dirty="0">
                <a:solidFill>
                  <a:srgbClr val="053760"/>
                </a:solidFill>
              </a:rPr>
              <a:t>Teaching and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3276600"/>
            <a:ext cx="8305800" cy="1066800"/>
          </a:xfrm>
        </p:spPr>
        <p:txBody>
          <a:bodyPr>
            <a:noAutofit/>
          </a:bodyPr>
          <a:lstStyle/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03924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086" y="440838"/>
            <a:ext cx="8686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Smarter Balanced Hierarchy of </a:t>
            </a:r>
            <a:r>
              <a:rPr lang="en-US"/>
              <a:t>Item Development</a:t>
            </a:r>
            <a:endParaRPr lang="en-US" dirty="0"/>
          </a:p>
        </p:txBody>
      </p:sp>
      <p:sp>
        <p:nvSpPr>
          <p:cNvPr id="7" name="Freeform: Shape 9"/>
          <p:cNvSpPr/>
          <p:nvPr/>
        </p:nvSpPr>
        <p:spPr>
          <a:xfrm>
            <a:off x="2740956" y="1282132"/>
            <a:ext cx="3879064" cy="3808007"/>
          </a:xfrm>
          <a:custGeom>
            <a:avLst/>
            <a:gdLst>
              <a:gd name="connsiteX0" fmla="*/ 0 w 3879064"/>
              <a:gd name="connsiteY0" fmla="*/ 1904004 h 3808007"/>
              <a:gd name="connsiteX1" fmla="*/ 1939532 w 3879064"/>
              <a:gd name="connsiteY1" fmla="*/ 0 h 3808007"/>
              <a:gd name="connsiteX2" fmla="*/ 3879064 w 3879064"/>
              <a:gd name="connsiteY2" fmla="*/ 1904004 h 3808007"/>
              <a:gd name="connsiteX3" fmla="*/ 1939532 w 3879064"/>
              <a:gd name="connsiteY3" fmla="*/ 3808008 h 3808007"/>
              <a:gd name="connsiteX4" fmla="*/ 0 w 3879064"/>
              <a:gd name="connsiteY4" fmla="*/ 1904004 h 380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9064" h="3808007">
                <a:moveTo>
                  <a:pt x="0" y="1904004"/>
                </a:moveTo>
                <a:cubicBezTo>
                  <a:pt x="0" y="852452"/>
                  <a:pt x="868358" y="0"/>
                  <a:pt x="1939532" y="0"/>
                </a:cubicBezTo>
                <a:cubicBezTo>
                  <a:pt x="3010706" y="0"/>
                  <a:pt x="3879064" y="852452"/>
                  <a:pt x="3879064" y="1904004"/>
                </a:cubicBezTo>
                <a:cubicBezTo>
                  <a:pt x="3879064" y="2955556"/>
                  <a:pt x="3010706" y="3808008"/>
                  <a:pt x="1939532" y="3808008"/>
                </a:cubicBezTo>
                <a:cubicBezTo>
                  <a:pt x="868358" y="3808008"/>
                  <a:pt x="0" y="2955556"/>
                  <a:pt x="0" y="1904004"/>
                </a:cubicBezTo>
                <a:close/>
              </a:path>
            </a:pathLst>
          </a:custGeom>
          <a:ln w="19050"/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39479" tIns="332639" rIns="1539479" bIns="3188647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>
                <a:solidFill>
                  <a:schemeClr val="tx1"/>
                </a:solidFill>
              </a:rPr>
              <a:t>Overall Claims</a:t>
            </a:r>
          </a:p>
        </p:txBody>
      </p:sp>
      <p:sp>
        <p:nvSpPr>
          <p:cNvPr id="9" name="Freeform: Shape 10"/>
          <p:cNvSpPr/>
          <p:nvPr/>
        </p:nvSpPr>
        <p:spPr>
          <a:xfrm>
            <a:off x="2949033" y="2063691"/>
            <a:ext cx="3462910" cy="3046405"/>
          </a:xfrm>
          <a:custGeom>
            <a:avLst/>
            <a:gdLst>
              <a:gd name="connsiteX0" fmla="*/ 0 w 3462910"/>
              <a:gd name="connsiteY0" fmla="*/ 1523203 h 3046405"/>
              <a:gd name="connsiteX1" fmla="*/ 1731455 w 3462910"/>
              <a:gd name="connsiteY1" fmla="*/ 0 h 3046405"/>
              <a:gd name="connsiteX2" fmla="*/ 3462910 w 3462910"/>
              <a:gd name="connsiteY2" fmla="*/ 1523203 h 3046405"/>
              <a:gd name="connsiteX3" fmla="*/ 1731455 w 3462910"/>
              <a:gd name="connsiteY3" fmla="*/ 3046406 h 3046405"/>
              <a:gd name="connsiteX4" fmla="*/ 0 w 3462910"/>
              <a:gd name="connsiteY4" fmla="*/ 1523203 h 304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2910" h="3046405">
                <a:moveTo>
                  <a:pt x="0" y="1523203"/>
                </a:moveTo>
                <a:cubicBezTo>
                  <a:pt x="0" y="681961"/>
                  <a:pt x="775199" y="0"/>
                  <a:pt x="1731455" y="0"/>
                </a:cubicBezTo>
                <a:cubicBezTo>
                  <a:pt x="2687711" y="0"/>
                  <a:pt x="3462910" y="681961"/>
                  <a:pt x="3462910" y="1523203"/>
                </a:cubicBezTo>
                <a:cubicBezTo>
                  <a:pt x="3462910" y="2364445"/>
                  <a:pt x="2687711" y="3046406"/>
                  <a:pt x="1731455" y="3046406"/>
                </a:cubicBezTo>
                <a:cubicBezTo>
                  <a:pt x="775199" y="3046406"/>
                  <a:pt x="0" y="2364445"/>
                  <a:pt x="0" y="152320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prstDash val="sysDash"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551" tIns="325024" rIns="1268552" bIns="245750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>
                <a:solidFill>
                  <a:schemeClr val="tx1"/>
                </a:solidFill>
              </a:rPr>
              <a:t>Content Claims</a:t>
            </a:r>
          </a:p>
        </p:txBody>
      </p:sp>
      <p:sp>
        <p:nvSpPr>
          <p:cNvPr id="10" name="Freeform: Shape 11"/>
          <p:cNvSpPr/>
          <p:nvPr/>
        </p:nvSpPr>
        <p:spPr>
          <a:xfrm>
            <a:off x="3290002" y="2825292"/>
            <a:ext cx="2780972" cy="2284804"/>
          </a:xfrm>
          <a:custGeom>
            <a:avLst/>
            <a:gdLst>
              <a:gd name="connsiteX0" fmla="*/ 0 w 2780972"/>
              <a:gd name="connsiteY0" fmla="*/ 1142402 h 2284804"/>
              <a:gd name="connsiteX1" fmla="*/ 1390486 w 2780972"/>
              <a:gd name="connsiteY1" fmla="*/ 0 h 2284804"/>
              <a:gd name="connsiteX2" fmla="*/ 2780972 w 2780972"/>
              <a:gd name="connsiteY2" fmla="*/ 1142402 h 2284804"/>
              <a:gd name="connsiteX3" fmla="*/ 1390486 w 2780972"/>
              <a:gd name="connsiteY3" fmla="*/ 2284804 h 2284804"/>
              <a:gd name="connsiteX4" fmla="*/ 0 w 2780972"/>
              <a:gd name="connsiteY4" fmla="*/ 1142402 h 2284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0972" h="2284804">
                <a:moveTo>
                  <a:pt x="0" y="1142402"/>
                </a:moveTo>
                <a:cubicBezTo>
                  <a:pt x="0" y="511471"/>
                  <a:pt x="622542" y="0"/>
                  <a:pt x="1390486" y="0"/>
                </a:cubicBezTo>
                <a:cubicBezTo>
                  <a:pt x="2158430" y="0"/>
                  <a:pt x="2780972" y="511471"/>
                  <a:pt x="2780972" y="1142402"/>
                </a:cubicBezTo>
                <a:cubicBezTo>
                  <a:pt x="2780972" y="1773333"/>
                  <a:pt x="2158430" y="2284804"/>
                  <a:pt x="1390486" y="2284804"/>
                </a:cubicBezTo>
                <a:cubicBezTo>
                  <a:pt x="622542" y="2284804"/>
                  <a:pt x="0" y="1773333"/>
                  <a:pt x="0" y="114240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4759" tIns="313600" rIns="884760" bIns="174160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>
                <a:solidFill>
                  <a:schemeClr val="tx1"/>
                </a:solidFill>
              </a:rPr>
              <a:t>Targets</a:t>
            </a:r>
          </a:p>
        </p:txBody>
      </p:sp>
      <p:sp>
        <p:nvSpPr>
          <p:cNvPr id="11" name="Freeform: Shape 12"/>
          <p:cNvSpPr/>
          <p:nvPr/>
        </p:nvSpPr>
        <p:spPr>
          <a:xfrm>
            <a:off x="3587040" y="3487106"/>
            <a:ext cx="2161043" cy="1603033"/>
          </a:xfrm>
          <a:custGeom>
            <a:avLst/>
            <a:gdLst>
              <a:gd name="connsiteX0" fmla="*/ 0 w 2161043"/>
              <a:gd name="connsiteY0" fmla="*/ 801517 h 1603033"/>
              <a:gd name="connsiteX1" fmla="*/ 1080522 w 2161043"/>
              <a:gd name="connsiteY1" fmla="*/ 0 h 1603033"/>
              <a:gd name="connsiteX2" fmla="*/ 2161044 w 2161043"/>
              <a:gd name="connsiteY2" fmla="*/ 801517 h 1603033"/>
              <a:gd name="connsiteX3" fmla="*/ 1080522 w 2161043"/>
              <a:gd name="connsiteY3" fmla="*/ 1603034 h 1603033"/>
              <a:gd name="connsiteX4" fmla="*/ 0 w 2161043"/>
              <a:gd name="connsiteY4" fmla="*/ 801517 h 160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043" h="1603033">
                <a:moveTo>
                  <a:pt x="0" y="801517"/>
                </a:moveTo>
                <a:cubicBezTo>
                  <a:pt x="0" y="358851"/>
                  <a:pt x="483766" y="0"/>
                  <a:pt x="1080522" y="0"/>
                </a:cubicBezTo>
                <a:cubicBezTo>
                  <a:pt x="1677278" y="0"/>
                  <a:pt x="2161044" y="358851"/>
                  <a:pt x="2161044" y="801517"/>
                </a:cubicBezTo>
                <a:cubicBezTo>
                  <a:pt x="2161044" y="1244183"/>
                  <a:pt x="1677278" y="1603034"/>
                  <a:pt x="1080522" y="1603034"/>
                </a:cubicBezTo>
                <a:cubicBezTo>
                  <a:pt x="483766" y="1603034"/>
                  <a:pt x="0" y="1244183"/>
                  <a:pt x="0" y="8015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718" tIns="542999" rIns="458717" bIns="54299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>
                <a:solidFill>
                  <a:schemeClr val="tx1"/>
                </a:solidFill>
              </a:rPr>
              <a:t>Evidence </a:t>
            </a:r>
            <a:r>
              <a:rPr lang="en-US" sz="2000" b="1" kern="1200" spc="-80" baseline="0" dirty="0">
                <a:solidFill>
                  <a:schemeClr val="tx1"/>
                </a:solidFill>
              </a:rPr>
              <a:t>Statements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42101" y="5410032"/>
            <a:ext cx="2076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Items</a:t>
            </a:r>
          </a:p>
        </p:txBody>
      </p:sp>
      <p:sp>
        <p:nvSpPr>
          <p:cNvPr id="13" name="Arrow: Down 6"/>
          <p:cNvSpPr/>
          <p:nvPr/>
        </p:nvSpPr>
        <p:spPr>
          <a:xfrm flipH="1">
            <a:off x="4510005" y="4810109"/>
            <a:ext cx="340963" cy="61993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48400" y="5003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400" y="-12700"/>
            <a:ext cx="5672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50000"/>
                  </a:schemeClr>
                </a:solidFill>
              </a:rPr>
              <a:t>Session 4.A: Understanding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Smarter Balanced Assessment 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Item Design and Connection to Standards </a:t>
            </a:r>
          </a:p>
        </p:txBody>
      </p:sp>
    </p:spTree>
    <p:extLst>
      <p:ext uri="{BB962C8B-B14F-4D97-AF65-F5344CB8AC3E}">
        <p14:creationId xmlns:p14="http://schemas.microsoft.com/office/powerpoint/2010/main" val="37191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416"/>
            <a:ext cx="8229600" cy="914400"/>
          </a:xfrm>
        </p:spPr>
        <p:txBody>
          <a:bodyPr/>
          <a:lstStyle/>
          <a:p>
            <a:r>
              <a:rPr lang="en-US" dirty="0"/>
              <a:t>Using ECD to Guide Item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3733800"/>
          </a:xfrm>
        </p:spPr>
        <p:txBody>
          <a:bodyPr>
            <a:normAutofit/>
          </a:bodyPr>
          <a:lstStyle/>
          <a:p>
            <a:pPr defTabSz="914400">
              <a:spcBef>
                <a:spcPts val="0"/>
              </a:spcBef>
              <a:buClr>
                <a:schemeClr val="tx2">
                  <a:lumMod val="50000"/>
                </a:schemeClr>
              </a:buClr>
              <a:buSzPct val="125000"/>
              <a:defRPr/>
            </a:pPr>
            <a:r>
              <a:rPr lang="en-US" altLang="en-US" dirty="0">
                <a:ea typeface="ＭＳ Ｐゴシック" panose="020B0600070205080204" pitchFamily="34" charset="-128"/>
                <a:cs typeface="Arial" pitchFamily="34" charset="0"/>
              </a:rPr>
              <a:t>What evidence is required given the assessment target I am measuring?</a:t>
            </a:r>
          </a:p>
          <a:p>
            <a:pPr defTabSz="914400">
              <a:spcBef>
                <a:spcPts val="0"/>
              </a:spcBef>
              <a:buClr>
                <a:schemeClr val="tx2">
                  <a:lumMod val="50000"/>
                </a:schemeClr>
              </a:buClr>
              <a:buSzPct val="125000"/>
              <a:defRPr/>
            </a:pPr>
            <a:r>
              <a:rPr lang="en-US" altLang="en-US" dirty="0">
                <a:ea typeface="ＭＳ Ｐゴシック" panose="020B0600070205080204" pitchFamily="34" charset="-128"/>
                <a:cs typeface="Arial" pitchFamily="34" charset="0"/>
              </a:rPr>
              <a:t>Will this item allow students to produce the evidence I am seeking?</a:t>
            </a:r>
          </a:p>
          <a:p>
            <a:pPr defTabSz="914400">
              <a:spcBef>
                <a:spcPts val="0"/>
              </a:spcBef>
              <a:buClr>
                <a:schemeClr val="tx2">
                  <a:lumMod val="50000"/>
                </a:schemeClr>
              </a:buClr>
              <a:buSzPct val="125000"/>
              <a:defRPr/>
            </a:pPr>
            <a:r>
              <a:rPr lang="en-US" altLang="en-US" dirty="0">
                <a:ea typeface="ＭＳ Ｐゴシック" panose="020B0600070205080204" pitchFamily="34" charset="-128"/>
                <a:cs typeface="Arial" pitchFamily="34" charset="0"/>
              </a:rPr>
              <a:t>Are there any potential barriers that may make this item difficult for some students to answer?</a:t>
            </a:r>
          </a:p>
          <a:p>
            <a:pPr defTabSz="914400">
              <a:spcBef>
                <a:spcPts val="0"/>
              </a:spcBef>
              <a:buClr>
                <a:schemeClr val="tx2">
                  <a:lumMod val="50000"/>
                </a:schemeClr>
              </a:buClr>
              <a:buSzPct val="125000"/>
              <a:defRPr/>
            </a:pPr>
            <a:endParaRPr lang="en-US" altLang="en-US" dirty="0">
              <a:ea typeface="ＭＳ Ｐゴシック" panose="020B0600070205080204" pitchFamily="34" charset="-128"/>
              <a:cs typeface="Arial" pitchFamily="34" charset="0"/>
            </a:endParaRPr>
          </a:p>
          <a:p>
            <a:pPr defTabSz="914400">
              <a:spcBef>
                <a:spcPts val="0"/>
              </a:spcBef>
              <a:buClr>
                <a:schemeClr val="tx2">
                  <a:lumMod val="50000"/>
                </a:schemeClr>
              </a:buClr>
              <a:buSzPct val="125000"/>
              <a:defRPr/>
            </a:pPr>
            <a:endParaRPr lang="en-US" altLang="en-US" dirty="0"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00" y="-12700"/>
            <a:ext cx="5672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50000"/>
                  </a:schemeClr>
                </a:solidFill>
              </a:rPr>
              <a:t>Session 4.A: Understanding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Smarter Balanced Assessment 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Item Design and Connection to Standards </a:t>
            </a:r>
          </a:p>
        </p:txBody>
      </p:sp>
    </p:spTree>
    <p:extLst>
      <p:ext uri="{BB962C8B-B14F-4D97-AF65-F5344CB8AC3E}">
        <p14:creationId xmlns:p14="http://schemas.microsoft.com/office/powerpoint/2010/main" val="2035447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5083"/>
            <a:ext cx="8229600" cy="914400"/>
          </a:xfrm>
        </p:spPr>
        <p:txBody>
          <a:bodyPr/>
          <a:lstStyle/>
          <a:p>
            <a:r>
              <a:rPr lang="en-US" dirty="0"/>
              <a:t>Reflect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534400" cy="2667000"/>
          </a:xfrm>
        </p:spPr>
        <p:txBody>
          <a:bodyPr>
            <a:normAutofit/>
          </a:bodyPr>
          <a:lstStyle/>
          <a:p>
            <a:pPr defTabSz="914400">
              <a:spcBef>
                <a:spcPts val="0"/>
              </a:spcBef>
              <a:buClr>
                <a:schemeClr val="tx2">
                  <a:lumMod val="50000"/>
                </a:schemeClr>
              </a:buClr>
              <a:buSzPct val="125000"/>
              <a:defRPr/>
            </a:pPr>
            <a:r>
              <a:rPr lang="en-US" altLang="en-US" dirty="0">
                <a:ea typeface="ＭＳ Ｐゴシック" panose="020B0600070205080204" pitchFamily="34" charset="-128"/>
                <a:cs typeface="Arial" pitchFamily="34" charset="0"/>
              </a:rPr>
              <a:t>What does ECD look like in a classroom setting?</a:t>
            </a:r>
          </a:p>
          <a:p>
            <a:pPr defTabSz="914400">
              <a:spcBef>
                <a:spcPts val="0"/>
              </a:spcBef>
              <a:buClr>
                <a:schemeClr val="tx2">
                  <a:lumMod val="50000"/>
                </a:schemeClr>
              </a:buClr>
              <a:buSzPct val="125000"/>
              <a:defRPr/>
            </a:pPr>
            <a:r>
              <a:rPr lang="en-US" altLang="en-US" dirty="0">
                <a:ea typeface="ＭＳ Ｐゴシック" panose="020B0600070205080204" pitchFamily="34" charset="-128"/>
                <a:cs typeface="Arial" pitchFamily="34" charset="0"/>
              </a:rPr>
              <a:t>How might you utilize ECD strategies in your own context?</a:t>
            </a:r>
          </a:p>
          <a:p>
            <a:pPr defTabSz="914400">
              <a:spcBef>
                <a:spcPts val="0"/>
              </a:spcBef>
              <a:buClr>
                <a:schemeClr val="tx2">
                  <a:lumMod val="50000"/>
                </a:schemeClr>
              </a:buClr>
              <a:buSzPct val="125000"/>
              <a:defRPr/>
            </a:pPr>
            <a:endParaRPr lang="en-US" altLang="en-US" dirty="0">
              <a:ea typeface="ＭＳ Ｐゴシック" panose="020B0600070205080204" pitchFamily="34" charset="-128"/>
              <a:cs typeface="Arial" pitchFamily="34" charset="0"/>
            </a:endParaRPr>
          </a:p>
          <a:p>
            <a:pPr defTabSz="914400">
              <a:spcBef>
                <a:spcPts val="0"/>
              </a:spcBef>
              <a:buClr>
                <a:schemeClr val="tx2">
                  <a:lumMod val="50000"/>
                </a:schemeClr>
              </a:buClr>
              <a:buSzPct val="125000"/>
              <a:defRPr/>
            </a:pPr>
            <a:endParaRPr lang="en-US" altLang="en-US" dirty="0">
              <a:ea typeface="ＭＳ Ｐゴシック" panose="020B0600070205080204" pitchFamily="34" charset="-128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048" y="407639"/>
            <a:ext cx="1292352" cy="1304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400" y="-12700"/>
            <a:ext cx="5672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50000"/>
                  </a:schemeClr>
                </a:solidFill>
              </a:rPr>
              <a:t>Session 4.A: Understanding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Smarter Balanced Assessment 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Item Design and Connection to Standards </a:t>
            </a:r>
          </a:p>
        </p:txBody>
      </p:sp>
    </p:spTree>
    <p:extLst>
      <p:ext uri="{BB962C8B-B14F-4D97-AF65-F5344CB8AC3E}">
        <p14:creationId xmlns:p14="http://schemas.microsoft.com/office/powerpoint/2010/main" val="1771408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53760"/>
                </a:solidFill>
              </a:rPr>
              <a:t>Session 4.B: </a:t>
            </a:r>
            <a:br>
              <a:rPr lang="en-US" dirty="0">
                <a:solidFill>
                  <a:srgbClr val="053760"/>
                </a:solidFill>
              </a:rPr>
            </a:br>
            <a:r>
              <a:rPr lang="en-US" dirty="0">
                <a:solidFill>
                  <a:srgbClr val="053760"/>
                </a:solidFill>
              </a:rPr>
              <a:t>Understanding </a:t>
            </a:r>
            <a:br>
              <a:rPr lang="en-US" dirty="0">
                <a:solidFill>
                  <a:srgbClr val="053760"/>
                </a:solidFill>
              </a:rPr>
            </a:br>
            <a:r>
              <a:rPr lang="en-US" dirty="0">
                <a:solidFill>
                  <a:srgbClr val="053760"/>
                </a:solidFill>
              </a:rPr>
              <a:t>Smarter Balanced Scores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2971800"/>
            <a:ext cx="8305800" cy="1371600"/>
          </a:xfrm>
        </p:spPr>
        <p:txBody>
          <a:bodyPr>
            <a:noAutofit/>
          </a:bodyPr>
          <a:lstStyle/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03790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US" dirty="0"/>
              <a:t>Session 4.B Objectives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1371600"/>
            <a:ext cx="8077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>
                  <a:lumMod val="50000"/>
                </a:schemeClr>
              </a:buClr>
              <a:buSzPct val="125000"/>
              <a:defRPr/>
            </a:pPr>
            <a:r>
              <a:rPr lang="en-US" altLang="en-US" sz="3200" dirty="0">
                <a:ea typeface="ＭＳ Ｐゴシック" panose="020B0600070205080204" pitchFamily="34" charset="-128"/>
                <a:cs typeface="Arial" pitchFamily="34" charset="0"/>
              </a:rPr>
              <a:t>Participants will 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sz="3200" dirty="0">
                <a:ea typeface="ＭＳ Ｐゴシック" panose="020B0600070205080204" pitchFamily="34" charset="-128"/>
                <a:cs typeface="Arial" pitchFamily="34" charset="0"/>
              </a:rPr>
              <a:t>Develop a working understanding of how to interpret Smarter Balanced summative assessment data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sz="3200" dirty="0">
                <a:ea typeface="ＭＳ Ｐゴシック" panose="020B0600070205080204" pitchFamily="34" charset="-128"/>
                <a:cs typeface="Arial" pitchFamily="34" charset="0"/>
              </a:rPr>
              <a:t>Understand how to unpack a score report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sz="3200" dirty="0">
                <a:ea typeface="ＭＳ Ｐゴシック" panose="020B0600070205080204" pitchFamily="34" charset="-128"/>
                <a:cs typeface="Arial" pitchFamily="34" charset="0"/>
              </a:rPr>
              <a:t>Be able to build meaning around student scores</a:t>
            </a:r>
            <a:endParaRPr lang="en-US" altLang="en-US" sz="2400" dirty="0"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00" y="-12700"/>
            <a:ext cx="5156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50000"/>
                  </a:schemeClr>
                </a:solidFill>
              </a:rPr>
              <a:t>Session 4.B: Understanding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Smarter </a:t>
            </a:r>
            <a:r>
              <a:rPr lang="en-US">
                <a:solidFill>
                  <a:schemeClr val="tx2">
                    <a:lumMod val="50000"/>
                  </a:schemeClr>
                </a:solidFill>
              </a:rPr>
              <a:t>Balanced Scores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06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US" dirty="0"/>
              <a:t>Score Reports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538229" cy="4486275"/>
          </a:xfrm>
        </p:spPr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  <a:defRPr/>
            </a:pPr>
            <a:r>
              <a:rPr lang="en-US" dirty="0">
                <a:ea typeface="ＭＳ Ｐゴシック" panose="020B0600070205080204" pitchFamily="34" charset="-128"/>
              </a:rPr>
              <a:t>Smarter Balanced assessment results are reported in two different ways:</a:t>
            </a:r>
          </a:p>
          <a:p>
            <a:pPr marL="857250" lvl="1" indent="-457200">
              <a:buFont typeface="Arial" charset="0"/>
              <a:buChar char="•"/>
              <a:defRPr/>
            </a:pPr>
            <a:r>
              <a:rPr lang="en-US" dirty="0">
                <a:ea typeface="ＭＳ Ｐゴシック" panose="020B0600070205080204" pitchFamily="34" charset="-128"/>
              </a:rPr>
              <a:t>Scaled scores</a:t>
            </a:r>
          </a:p>
          <a:p>
            <a:pPr marL="857250" lvl="1" indent="-457200">
              <a:buFont typeface="Arial" charset="0"/>
              <a:buChar char="•"/>
              <a:defRPr/>
            </a:pPr>
            <a:r>
              <a:rPr lang="en-US" dirty="0">
                <a:ea typeface="ＭＳ Ｐゴシック" panose="020B0600070205080204" pitchFamily="34" charset="-128"/>
              </a:rPr>
              <a:t>Achievement levels</a:t>
            </a:r>
          </a:p>
          <a:p>
            <a:pPr marL="171450" lvl="1" indent="0">
              <a:spcBef>
                <a:spcPts val="0"/>
              </a:spcBef>
              <a:spcAft>
                <a:spcPts val="200"/>
              </a:spcAft>
              <a:buClrTx/>
              <a:buNone/>
              <a:defRPr/>
            </a:pPr>
            <a:endParaRPr lang="en-US" sz="2400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sz="2600" dirty="0">
              <a:ea typeface="ＭＳ Ｐゴシック" panose="020B060007020508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00" y="-12700"/>
            <a:ext cx="5156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50000"/>
                  </a:schemeClr>
                </a:solidFill>
              </a:rPr>
              <a:t>Session 4.B: Understanding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Smarter </a:t>
            </a:r>
            <a:r>
              <a:rPr lang="en-US">
                <a:solidFill>
                  <a:schemeClr val="tx2">
                    <a:lumMod val="50000"/>
                  </a:schemeClr>
                </a:solidFill>
              </a:rPr>
              <a:t>Balanced Scores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25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US" dirty="0"/>
              <a:t>Scaled Scores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538229" cy="4486275"/>
          </a:xfrm>
        </p:spPr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  <a:defRPr/>
            </a:pPr>
            <a:r>
              <a:rPr lang="en-US" dirty="0">
                <a:ea typeface="ＭＳ Ｐゴシック" panose="020B0600070205080204" pitchFamily="34" charset="-128"/>
              </a:rPr>
              <a:t>Show an overall numerical score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dirty="0">
                <a:ea typeface="ＭＳ Ｐゴシック" panose="020B0600070205080204" pitchFamily="34" charset="-128"/>
              </a:rPr>
              <a:t>Increase across grade levels 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dirty="0">
                <a:ea typeface="ＭＳ Ｐゴシック" panose="020B0600070205080204" pitchFamily="34" charset="-128"/>
              </a:rPr>
              <a:t>Illustrate academic growth over time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dirty="0">
                <a:ea typeface="ＭＳ Ｐゴシック" panose="020B0600070205080204" pitchFamily="34" charset="-128"/>
              </a:rPr>
              <a:t>Can reveal information about student populations across a school and/or district</a:t>
            </a:r>
          </a:p>
          <a:p>
            <a:pPr marL="171450" lvl="1" indent="0">
              <a:spcBef>
                <a:spcPts val="0"/>
              </a:spcBef>
              <a:spcAft>
                <a:spcPts val="200"/>
              </a:spcAft>
              <a:buClrTx/>
              <a:buNone/>
              <a:defRPr/>
            </a:pPr>
            <a:endParaRPr lang="en-US" sz="2400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sz="2600" dirty="0">
              <a:ea typeface="ＭＳ Ｐゴシック" panose="020B060007020508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00" y="-12700"/>
            <a:ext cx="5156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50000"/>
                  </a:schemeClr>
                </a:solidFill>
              </a:rPr>
              <a:t>Session 4.B: Understanding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Smarter </a:t>
            </a:r>
            <a:r>
              <a:rPr lang="en-US">
                <a:solidFill>
                  <a:schemeClr val="tx2">
                    <a:lumMod val="50000"/>
                  </a:schemeClr>
                </a:solidFill>
              </a:rPr>
              <a:t>Balanced Scores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24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US" dirty="0"/>
              <a:t>Achievement Levels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538229" cy="4486275"/>
          </a:xfrm>
        </p:spPr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  <a:defRPr/>
            </a:pPr>
            <a:r>
              <a:rPr lang="en-US" dirty="0">
                <a:ea typeface="ＭＳ Ｐゴシック" panose="020B0600070205080204" pitchFamily="34" charset="-128"/>
              </a:rPr>
              <a:t>Place students into one of four categories of performance based on their scaled scores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dirty="0">
                <a:ea typeface="ＭＳ Ｐゴシック" panose="020B0600070205080204" pitchFamily="34" charset="-128"/>
              </a:rPr>
              <a:t>Are different for math and ELA/Literacy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dirty="0">
                <a:ea typeface="ＭＳ Ｐゴシック" panose="020B0600070205080204" pitchFamily="34" charset="-128"/>
              </a:rPr>
              <a:t>Increase across grade levels</a:t>
            </a:r>
          </a:p>
          <a:p>
            <a:pPr marL="457200" indent="-457200">
              <a:buFont typeface="Arial" charset="0"/>
              <a:buChar char="•"/>
              <a:defRPr/>
            </a:pPr>
            <a:endParaRPr lang="en-US" dirty="0">
              <a:ea typeface="ＭＳ Ｐゴシック" panose="020B0600070205080204" pitchFamily="34" charset="-128"/>
            </a:endParaRPr>
          </a:p>
          <a:p>
            <a:pPr marL="171450" lvl="1" indent="0">
              <a:spcBef>
                <a:spcPts val="0"/>
              </a:spcBef>
              <a:spcAft>
                <a:spcPts val="200"/>
              </a:spcAft>
              <a:buClrTx/>
              <a:buNone/>
              <a:defRPr/>
            </a:pPr>
            <a:endParaRPr lang="en-US" sz="2400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sz="2600" dirty="0">
              <a:ea typeface="ＭＳ Ｐゴシック" panose="020B060007020508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00" y="-12700"/>
            <a:ext cx="5156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50000"/>
                  </a:schemeClr>
                </a:solidFill>
              </a:rPr>
              <a:t>Session 4.B: Understanding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Smarter </a:t>
            </a:r>
            <a:r>
              <a:rPr lang="en-US">
                <a:solidFill>
                  <a:schemeClr val="tx2">
                    <a:lumMod val="50000"/>
                  </a:schemeClr>
                </a:solidFill>
              </a:rPr>
              <a:t>Balanced Scores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03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Scaled Score Ranges for Achievement Levels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33960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09800" y="5105400"/>
            <a:ext cx="472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www.smarterbalanced.org</a:t>
            </a:r>
            <a:r>
              <a:rPr lang="en-US" sz="1600" dirty="0"/>
              <a:t>/assessments/scores/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00" y="-12700"/>
            <a:ext cx="5156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50000"/>
                  </a:schemeClr>
                </a:solidFill>
              </a:rPr>
              <a:t>Session 4.B: Understanding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Smarter </a:t>
            </a:r>
            <a:r>
              <a:rPr lang="en-US">
                <a:solidFill>
                  <a:schemeClr val="tx2">
                    <a:lumMod val="50000"/>
                  </a:schemeClr>
                </a:solidFill>
              </a:rPr>
              <a:t>Balanced Scores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3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Scaled Score Ranges for Achievement Levels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67"/>
          <a:stretch/>
        </p:blipFill>
        <p:spPr>
          <a:xfrm>
            <a:off x="0" y="1447800"/>
            <a:ext cx="4419600" cy="3396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8200" y="1517901"/>
            <a:ext cx="3810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Center School Grade 5 Cohort</a:t>
            </a:r>
          </a:p>
          <a:p>
            <a:endParaRPr lang="en-US" sz="2200" dirty="0"/>
          </a:p>
          <a:p>
            <a:r>
              <a:rPr lang="en-US" sz="2200" dirty="0"/>
              <a:t>2016 Overall Math Results: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/>
              <a:t>Scale Score – 2495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/>
              <a:t>Level 3</a:t>
            </a:r>
          </a:p>
          <a:p>
            <a:endParaRPr lang="en-US" sz="2200" dirty="0"/>
          </a:p>
          <a:p>
            <a:r>
              <a:rPr lang="en-US" sz="2200" dirty="0"/>
              <a:t>2017 Overall Math Results: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/>
              <a:t>Scale Score – 2516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/>
              <a:t>Level 2</a:t>
            </a:r>
          </a:p>
        </p:txBody>
      </p:sp>
      <p:sp>
        <p:nvSpPr>
          <p:cNvPr id="5" name="Oval 4"/>
          <p:cNvSpPr/>
          <p:nvPr/>
        </p:nvSpPr>
        <p:spPr>
          <a:xfrm>
            <a:off x="2590800" y="2898526"/>
            <a:ext cx="914400" cy="3780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62100" y="2514600"/>
            <a:ext cx="876300" cy="3839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400" y="-12700"/>
            <a:ext cx="5156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50000"/>
                  </a:schemeClr>
                </a:solidFill>
              </a:rPr>
              <a:t>Session 4.B: Understanding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Smarter </a:t>
            </a:r>
            <a:r>
              <a:rPr lang="en-US">
                <a:solidFill>
                  <a:schemeClr val="tx2">
                    <a:lumMod val="50000"/>
                  </a:schemeClr>
                </a:solidFill>
              </a:rPr>
              <a:t>Balanced Scores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04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4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US" dirty="0">
                <a:ea typeface="ＭＳ Ｐゴシック" panose="020B0600070205080204" pitchFamily="34" charset="-128"/>
              </a:rPr>
              <a:t>Participants will: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dirty="0">
                <a:ea typeface="ＭＳ Ｐゴシック" panose="020B0600070205080204" pitchFamily="34" charset="-128"/>
              </a:rPr>
              <a:t>Learn how best to use summative assessment results and resources to inform teaching and learning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dirty="0">
                <a:ea typeface="ＭＳ Ｐゴシック" panose="020B0600070205080204" pitchFamily="34" charset="-128"/>
              </a:rPr>
              <a:t>Understand the role these results play in a balanced assessment system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dirty="0">
                <a:ea typeface="ＭＳ Ｐゴシック" panose="020B0600070205080204" pitchFamily="34" charset="-128"/>
              </a:rPr>
              <a:t>Reflect on current practice 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dirty="0">
                <a:ea typeface="ＭＳ Ｐゴシック" panose="020B0600070205080204" pitchFamily="34" charset="-128"/>
              </a:rPr>
              <a:t>Connect summative assessment data to curriculum, instruction, and assessment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dirty="0">
                <a:ea typeface="ＭＳ Ｐゴシック" panose="020B0600070205080204" pitchFamily="34" charset="-128"/>
              </a:rPr>
              <a:t>Consider next steps for implementation of data-based information into classroom practices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763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Scaled Score Ranges for Achievement Levels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67"/>
          <a:stretch/>
        </p:blipFill>
        <p:spPr>
          <a:xfrm>
            <a:off x="0" y="1447800"/>
            <a:ext cx="4419600" cy="3396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8200" y="1517901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Center School Grade 5 Cohort</a:t>
            </a:r>
          </a:p>
          <a:p>
            <a:pPr algn="ctr"/>
            <a:endParaRPr lang="en-US" sz="2400" dirty="0"/>
          </a:p>
          <a:p>
            <a:r>
              <a:rPr lang="en-US" sz="2400" dirty="0"/>
              <a:t>2017 Overall Math Results: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Scale Score – 2516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Level 2</a:t>
            </a:r>
          </a:p>
        </p:txBody>
      </p:sp>
      <p:sp>
        <p:nvSpPr>
          <p:cNvPr id="5" name="Oval 4"/>
          <p:cNvSpPr/>
          <p:nvPr/>
        </p:nvSpPr>
        <p:spPr>
          <a:xfrm>
            <a:off x="2552700" y="2898524"/>
            <a:ext cx="914400" cy="3780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514600" y="1828800"/>
            <a:ext cx="990600" cy="282842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22800" y="3826225"/>
            <a:ext cx="330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Level 2 ALD: achievement standard </a:t>
            </a:r>
            <a:r>
              <a:rPr lang="en-US" sz="2400" b="1" dirty="0"/>
              <a:t>nearly met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25400" y="-12700"/>
            <a:ext cx="5156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50000"/>
                  </a:schemeClr>
                </a:solidFill>
              </a:rPr>
              <a:t>Session 4.B: Understanding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Smarter </a:t>
            </a:r>
            <a:r>
              <a:rPr lang="en-US">
                <a:solidFill>
                  <a:schemeClr val="tx2">
                    <a:lumMod val="50000"/>
                  </a:schemeClr>
                </a:solidFill>
              </a:rPr>
              <a:t>Balanced Scores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3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US" dirty="0"/>
              <a:t>Achievement Level Descriptors (ALDs)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538229" cy="448627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charset="0"/>
              <a:buChar char="•"/>
              <a:defRPr/>
            </a:pPr>
            <a:r>
              <a:rPr lang="en-US" dirty="0">
                <a:ea typeface="ＭＳ Ｐゴシック" panose="020B0600070205080204" pitchFamily="34" charset="-128"/>
              </a:rPr>
              <a:t>Reflect the knowledge, skills, and abilities (KSAs) that students are expected to possess at each achievement level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dirty="0">
                <a:ea typeface="ＭＳ Ｐゴシック" panose="020B0600070205080204" pitchFamily="34" charset="-128"/>
              </a:rPr>
              <a:t>Connect back to the standards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dirty="0">
                <a:ea typeface="ＭＳ Ｐゴシック" panose="020B0600070205080204" pitchFamily="34" charset="-128"/>
              </a:rPr>
              <a:t>Help educators build context and meaning around score results</a:t>
            </a:r>
          </a:p>
          <a:p>
            <a:pPr marL="0" lvl="1" indent="0">
              <a:buNone/>
              <a:defRPr/>
            </a:pPr>
            <a:endParaRPr lang="en-US" sz="2600" dirty="0">
              <a:ea typeface="ＭＳ Ｐゴシック" panose="020B0600070205080204" pitchFamily="34" charset="-128"/>
            </a:endParaRPr>
          </a:p>
          <a:p>
            <a:pPr marL="0" lvl="1" indent="0">
              <a:buNone/>
              <a:defRPr/>
            </a:pPr>
            <a:r>
              <a:rPr lang="en-US" sz="2600" dirty="0">
                <a:ea typeface="ＭＳ Ｐゴシック" panose="020B0600070205080204" pitchFamily="34" charset="-128"/>
              </a:rPr>
              <a:t>ALDs can be found at: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http://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www.smarterbalanced.org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/assessments/scores</a:t>
            </a:r>
          </a:p>
          <a:p>
            <a:pPr marL="457200" indent="-457200">
              <a:buFont typeface="Arial" charset="0"/>
              <a:buChar char="•"/>
              <a:defRPr/>
            </a:pPr>
            <a:endParaRPr lang="en-US" dirty="0">
              <a:ea typeface="ＭＳ Ｐゴシック" panose="020B0600070205080204" pitchFamily="34" charset="-128"/>
            </a:endParaRPr>
          </a:p>
          <a:p>
            <a:pPr marL="457200" indent="-457200">
              <a:buFont typeface="Arial" charset="0"/>
              <a:buChar char="•"/>
              <a:defRPr/>
            </a:pPr>
            <a:endParaRPr lang="en-US" dirty="0">
              <a:ea typeface="ＭＳ Ｐゴシック" panose="020B0600070205080204" pitchFamily="34" charset="-128"/>
            </a:endParaRPr>
          </a:p>
          <a:p>
            <a:pPr marL="171450" lvl="1" indent="0">
              <a:spcBef>
                <a:spcPts val="0"/>
              </a:spcBef>
              <a:spcAft>
                <a:spcPts val="200"/>
              </a:spcAft>
              <a:buClrTx/>
              <a:buNone/>
              <a:defRPr/>
            </a:pPr>
            <a:endParaRPr lang="en-US" sz="2400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sz="2600" dirty="0">
              <a:ea typeface="ＭＳ Ｐゴシック" panose="020B060007020508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00" y="-12700"/>
            <a:ext cx="5156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50000"/>
                  </a:schemeClr>
                </a:solidFill>
              </a:rPr>
              <a:t>Session 4.B: Understanding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Smarter </a:t>
            </a:r>
            <a:r>
              <a:rPr lang="en-US">
                <a:solidFill>
                  <a:schemeClr val="tx2">
                    <a:lumMod val="50000"/>
                  </a:schemeClr>
                </a:solidFill>
              </a:rPr>
              <a:t>Balanced Scores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2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49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Types of ALDs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778577"/>
              </p:ext>
            </p:extLst>
          </p:nvPr>
        </p:nvGraphicFramePr>
        <p:xfrm>
          <a:off x="152400" y="1295401"/>
          <a:ext cx="8686800" cy="4207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128">
                <a:tc>
                  <a:txBody>
                    <a:bodyPr/>
                    <a:lstStyle/>
                    <a:p>
                      <a:r>
                        <a:rPr lang="en-US" dirty="0"/>
                        <a:t>ALD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Intended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151">
                <a:tc>
                  <a:txBody>
                    <a:bodyPr/>
                    <a:lstStyle/>
                    <a:p>
                      <a:r>
                        <a:rPr lang="en-US" sz="1800" dirty="0"/>
                        <a:t>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Test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tone for the rigor of performance standards expected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151">
                <a:tc>
                  <a:txBody>
                    <a:bodyPr/>
                    <a:lstStyle/>
                    <a:p>
                      <a:r>
                        <a:rPr lang="en-US" sz="1800" dirty="0"/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Item 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Define content</a:t>
                      </a:r>
                      <a:r>
                        <a:rPr lang="en-US" sz="1800" baseline="0" dirty="0"/>
                        <a:t> range and limits; cover the whole range of student performance within a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787">
                <a:tc>
                  <a:txBody>
                    <a:bodyPr/>
                    <a:lstStyle/>
                    <a:p>
                      <a:r>
                        <a:rPr lang="en-US" sz="1800" dirty="0"/>
                        <a:t>Threshold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Cut-score</a:t>
                      </a:r>
                      <a:r>
                        <a:rPr lang="en-US" sz="1800" baseline="0" dirty="0"/>
                        <a:t> recommendation and standard-setting guidance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ea typeface="MS PGothic" panose="020B0600070205080204" pitchFamily="34" charset="-128"/>
                        </a:rPr>
                        <a:t>Define the minimum performance required for meeting a particular achievement-level expectation; are cumulative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1798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Reporting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Test-score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interpretation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Describe the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knowledge, skills, and processes that students demonstrate, and indicate the knowledge and skills that must be developed to attain the next level of achievement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267200" y="59731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portal.smarterbalanced.org</a:t>
            </a:r>
            <a:r>
              <a:rPr lang="en-US" sz="1400" dirty="0"/>
              <a:t>/library/</a:t>
            </a:r>
            <a:r>
              <a:rPr lang="en-US" sz="1400" dirty="0" err="1"/>
              <a:t>en</a:t>
            </a:r>
            <a:r>
              <a:rPr lang="en-US" sz="1400" dirty="0"/>
              <a:t>/</a:t>
            </a:r>
            <a:r>
              <a:rPr lang="en-US" sz="1400" dirty="0" err="1"/>
              <a:t>elaliteracy</a:t>
            </a:r>
            <a:r>
              <a:rPr lang="en-US" sz="1400" dirty="0"/>
              <a:t>-</a:t>
            </a:r>
            <a:r>
              <a:rPr lang="en-US" sz="1400" dirty="0" err="1"/>
              <a:t>alds</a:t>
            </a:r>
            <a:r>
              <a:rPr lang="en-US" sz="1400" dirty="0"/>
              <a:t>-and-college-content-readiness-</a:t>
            </a:r>
            <a:r>
              <a:rPr lang="en-US" sz="1400" dirty="0" err="1"/>
              <a:t>policy.pdf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152400" y="4313551"/>
            <a:ext cx="8686800" cy="11893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400" y="-12700"/>
            <a:ext cx="5156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50000"/>
                  </a:schemeClr>
                </a:solidFill>
              </a:rPr>
              <a:t>Session 4.B: Understanding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Smarter </a:t>
            </a:r>
            <a:r>
              <a:rPr lang="en-US">
                <a:solidFill>
                  <a:schemeClr val="tx2">
                    <a:lumMod val="50000"/>
                  </a:schemeClr>
                </a:solidFill>
              </a:rPr>
              <a:t>Balanced Scores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0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49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Reporting ALDs – Handout 4.1</a:t>
            </a:r>
          </a:p>
        </p:txBody>
      </p:sp>
      <p:sp>
        <p:nvSpPr>
          <p:cNvPr id="6" name="Rectangle 5"/>
          <p:cNvSpPr/>
          <p:nvPr/>
        </p:nvSpPr>
        <p:spPr>
          <a:xfrm>
            <a:off x="4267200" y="59731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portal.smarterbalanced.org</a:t>
            </a:r>
            <a:r>
              <a:rPr lang="en-US" sz="1400" dirty="0"/>
              <a:t>/library/</a:t>
            </a:r>
            <a:r>
              <a:rPr lang="en-US" sz="1400" dirty="0" err="1"/>
              <a:t>en</a:t>
            </a:r>
            <a:r>
              <a:rPr lang="en-US" sz="1400" dirty="0"/>
              <a:t>/</a:t>
            </a:r>
            <a:r>
              <a:rPr lang="en-US" sz="1400" dirty="0" err="1"/>
              <a:t>elaliteracy</a:t>
            </a:r>
            <a:r>
              <a:rPr lang="en-US" sz="1400" dirty="0"/>
              <a:t>-</a:t>
            </a:r>
            <a:r>
              <a:rPr lang="en-US" sz="1400" dirty="0" err="1"/>
              <a:t>alds</a:t>
            </a:r>
            <a:r>
              <a:rPr lang="en-US" sz="1400" dirty="0"/>
              <a:t>-and-college-content-readiness-</a:t>
            </a:r>
            <a:r>
              <a:rPr lang="en-US" sz="1400" dirty="0" err="1"/>
              <a:t>policy.pdf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Describe students’ overall achievement for the ELA/literacy and mathematics summative assessments</a:t>
            </a:r>
          </a:p>
          <a:p>
            <a:r>
              <a:rPr lang="en-US" dirty="0"/>
              <a:t>Banded by grade span (3 to 5, 6 to 8, high school)</a:t>
            </a:r>
          </a:p>
          <a:p>
            <a:r>
              <a:rPr lang="en-US" dirty="0"/>
              <a:t>Provide a snapshot of whether a student has exceeded, met, nearly met, or not met knowledge and skill requirements for a content area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400" y="-12700"/>
            <a:ext cx="5156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50000"/>
                  </a:schemeClr>
                </a:solidFill>
              </a:rPr>
              <a:t>Session 4.B: Understanding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Smarter </a:t>
            </a:r>
            <a:r>
              <a:rPr lang="en-US">
                <a:solidFill>
                  <a:schemeClr val="tx2">
                    <a:lumMod val="50000"/>
                  </a:schemeClr>
                </a:solidFill>
              </a:rPr>
              <a:t>Balanced Scores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036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9144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4400" dirty="0"/>
              <a:t>Questions about Smarter Balanced scores and score interpretations?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400" y="-12700"/>
            <a:ext cx="5156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50000"/>
                  </a:schemeClr>
                </a:solidFill>
              </a:rPr>
              <a:t>Session 4.B: Understanding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Smarter </a:t>
            </a:r>
            <a:r>
              <a:rPr lang="en-US">
                <a:solidFill>
                  <a:schemeClr val="tx2">
                    <a:lumMod val="50000"/>
                  </a:schemeClr>
                </a:solidFill>
              </a:rPr>
              <a:t>Balanced Scores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5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63760"/>
                </a:solidFill>
              </a:rPr>
              <a:t>Session 4.C: </a:t>
            </a:r>
            <a:br>
              <a:rPr lang="en-US" dirty="0">
                <a:solidFill>
                  <a:srgbClr val="063760"/>
                </a:solidFill>
              </a:rPr>
            </a:br>
            <a:r>
              <a:rPr lang="en-US" dirty="0">
                <a:solidFill>
                  <a:srgbClr val="063760"/>
                </a:solidFill>
              </a:rPr>
              <a:t>Rightful Place and Rightful Purpose of Summative Assessment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2971800"/>
            <a:ext cx="8305800" cy="1371600"/>
          </a:xfrm>
        </p:spPr>
        <p:txBody>
          <a:bodyPr>
            <a:noAutofit/>
          </a:bodyPr>
          <a:lstStyle/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8881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4.C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Participants will:</a:t>
            </a:r>
          </a:p>
          <a:p>
            <a:r>
              <a:rPr lang="en-US" dirty="0"/>
              <a:t>Have a clear understanding of where summative assessments sit within a balanced assessment system</a:t>
            </a:r>
          </a:p>
          <a:p>
            <a:r>
              <a:rPr lang="en-US" dirty="0"/>
              <a:t>Be able to identify appropriate and inappropriate uses of summative assessment data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400" y="-12700"/>
            <a:ext cx="7245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50000"/>
                  </a:schemeClr>
                </a:solidFill>
              </a:rPr>
              <a:t>Session 4.C: Rightful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Place and Rightful Purpose of Summative Assessment </a:t>
            </a:r>
          </a:p>
        </p:txBody>
      </p:sp>
    </p:spTree>
    <p:extLst>
      <p:ext uri="{BB962C8B-B14F-4D97-AF65-F5344CB8AC3E}">
        <p14:creationId xmlns:p14="http://schemas.microsoft.com/office/powerpoint/2010/main" val="1056795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of Major Assessment Types: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5194" y="1373464"/>
            <a:ext cx="7093611" cy="41148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400" y="-12700"/>
            <a:ext cx="7245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50000"/>
                  </a:schemeClr>
                </a:solidFill>
              </a:rPr>
              <a:t>Session 4.C: Rightful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Place and Rightful Purpose of Summative Assessment </a:t>
            </a:r>
          </a:p>
        </p:txBody>
      </p:sp>
      <p:sp>
        <p:nvSpPr>
          <p:cNvPr id="2" name="Rectangle 1"/>
          <p:cNvSpPr/>
          <p:nvPr/>
        </p:nvSpPr>
        <p:spPr>
          <a:xfrm>
            <a:off x="4191000" y="5867400"/>
            <a:ext cx="449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Center on Standards &amp; Assessment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444830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Continuum of Assessment</a:t>
            </a:r>
            <a:endParaRPr lang="en-US" sz="3700" dirty="0"/>
          </a:p>
        </p:txBody>
      </p:sp>
      <p:pic>
        <p:nvPicPr>
          <p:cNvPr id="7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9100" y="1231164"/>
            <a:ext cx="4457700" cy="23488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79167" y="3184485"/>
            <a:ext cx="4348066" cy="2258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4" descr="Deb's Graphic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0225" y="3515790"/>
            <a:ext cx="430847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76800" y="497451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Classroom</a:t>
            </a:r>
          </a:p>
          <a:p>
            <a:pPr algn="ctr"/>
            <a:r>
              <a:rPr lang="en-US" sz="12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Formative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62800" y="474368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Statewide Summative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5490488"/>
            <a:ext cx="4161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Immediacy of actionable information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3622095"/>
            <a:ext cx="3968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Grain size of standards being assessed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00" y="-12700"/>
            <a:ext cx="7245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50000"/>
                  </a:schemeClr>
                </a:solidFill>
              </a:rPr>
              <a:t>Session 4.C: Rightful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Place and Rightful Purpose of Summative Assessment </a:t>
            </a:r>
          </a:p>
        </p:txBody>
      </p:sp>
    </p:spTree>
    <p:extLst>
      <p:ext uri="{BB962C8B-B14F-4D97-AF65-F5344CB8AC3E}">
        <p14:creationId xmlns:p14="http://schemas.microsoft.com/office/powerpoint/2010/main" val="95447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The Role of Summative Assessments                in the Smarter Balanced System</a:t>
            </a:r>
            <a:endParaRPr lang="en-US" dirty="0"/>
          </a:p>
        </p:txBody>
      </p:sp>
      <p:pic>
        <p:nvPicPr>
          <p:cNvPr id="8" name="Content Placeholder 9" descr="SBAC Triang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2609" y="1371600"/>
            <a:ext cx="5038782" cy="41148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962400" y="1676400"/>
            <a:ext cx="1447800" cy="685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400" y="-12700"/>
            <a:ext cx="7245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50000"/>
                  </a:schemeClr>
                </a:solidFill>
              </a:rPr>
              <a:t>Session 4.C: Rightful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Place and Rightful Purpose of Summative Assessment </a:t>
            </a:r>
          </a:p>
        </p:txBody>
      </p:sp>
    </p:spTree>
    <p:extLst>
      <p:ext uri="{BB962C8B-B14F-4D97-AF65-F5344CB8AC3E}">
        <p14:creationId xmlns:p14="http://schemas.microsoft.com/office/powerpoint/2010/main" val="31246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53760"/>
                </a:solidFill>
              </a:rPr>
              <a:t>Session 4.A: </a:t>
            </a:r>
            <a:br>
              <a:rPr lang="en-US" dirty="0">
                <a:solidFill>
                  <a:srgbClr val="053760"/>
                </a:solidFill>
              </a:rPr>
            </a:br>
            <a:r>
              <a:rPr lang="en-US" dirty="0">
                <a:solidFill>
                  <a:srgbClr val="053760"/>
                </a:solidFill>
              </a:rPr>
              <a:t>Understanding Smarter Balanced Assessment Item Design and Connection to Standards</a:t>
            </a:r>
          </a:p>
        </p:txBody>
      </p:sp>
    </p:spTree>
    <p:extLst>
      <p:ext uri="{BB962C8B-B14F-4D97-AF65-F5344CB8AC3E}">
        <p14:creationId xmlns:p14="http://schemas.microsoft.com/office/powerpoint/2010/main" val="31866019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762000"/>
            <a:ext cx="8991600" cy="914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 How Do You Use Summative Assessment</a:t>
            </a:r>
            <a:br>
              <a:rPr lang="en-US" sz="4000" dirty="0"/>
            </a:br>
            <a:r>
              <a:rPr lang="en-US" sz="4000" dirty="0"/>
              <a:t> Data?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6779" y="1905000"/>
            <a:ext cx="8229600" cy="4114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dirty="0"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These tests are connected to what is taught in the classroom.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Talk to your elbow partner: </a:t>
            </a:r>
          </a:p>
          <a:p>
            <a:pPr lvl="1"/>
            <a:r>
              <a:rPr lang="en-US" altLang="en-US" dirty="0"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Consider how you currently use summative results                                    to inform teaching and learning.</a:t>
            </a:r>
            <a:endParaRPr lang="en-US" altLang="en-US" dirty="0">
              <a:ea typeface="MS PGothic" panose="020B0600070205080204" pitchFamily="34" charset="-128"/>
            </a:endParaRPr>
          </a:p>
        </p:txBody>
      </p:sp>
      <p:pic>
        <p:nvPicPr>
          <p:cNvPr id="11" name="Picture 10" descr="icon_grou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7959" y="141012"/>
            <a:ext cx="1566041" cy="12883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400" y="-12700"/>
            <a:ext cx="7245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50000"/>
                  </a:schemeClr>
                </a:solidFill>
              </a:rPr>
              <a:t>Session 4.C: Rightful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Place and Rightful Purpose of Summative Assessment </a:t>
            </a:r>
          </a:p>
        </p:txBody>
      </p:sp>
    </p:spTree>
    <p:extLst>
      <p:ext uri="{BB962C8B-B14F-4D97-AF65-F5344CB8AC3E}">
        <p14:creationId xmlns:p14="http://schemas.microsoft.com/office/powerpoint/2010/main" val="1453894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97644"/>
            <a:ext cx="89916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Using Summative Assessment Data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142347"/>
              </p:ext>
            </p:extLst>
          </p:nvPr>
        </p:nvGraphicFramePr>
        <p:xfrm>
          <a:off x="1653247" y="1414388"/>
          <a:ext cx="7109752" cy="37332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5351">
                <a:tc>
                  <a:txBody>
                    <a:bodyPr/>
                    <a:lstStyle/>
                    <a:p>
                      <a:pPr marL="0" marR="0" indent="-6604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0960" marR="6096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APPROPRIATE USES OF DATA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0960" marR="6096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INAPPROPRIATE USES OF DATA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0960" marR="60960" marT="0" marB="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6589">
                <a:tc>
                  <a:txBody>
                    <a:bodyPr/>
                    <a:lstStyle/>
                    <a:p>
                      <a:pPr marL="0" marR="0" indent="-6604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CLASSROOM SUMMATIVE ASSESSMENTS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indent="-6604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indent="-6604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0960" marR="6096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0960" marR="6096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0960" marR="60960" marT="0" marB="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1326">
                <a:tc>
                  <a:txBody>
                    <a:bodyPr/>
                    <a:lstStyle/>
                    <a:p>
                      <a:pPr marL="0" marR="0" indent="-6604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END-OF-YEAR SUMMATIVE ASSESSMENTS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indent="-6604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 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0960" marR="60960" marT="0" marB="0" anchor="ctr" anchorCtr="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0960" marR="60960" marT="0" marB="0" anchor="ctr" anchorCtr="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0960" marR="60960" marT="0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04800" y="1596710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Handout 4.2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400" y="-12700"/>
            <a:ext cx="7245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50000"/>
                  </a:schemeClr>
                </a:solidFill>
              </a:rPr>
              <a:t>Session 4.C: Rightful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Place and Rightful Purpose of Summative Assessment </a:t>
            </a:r>
          </a:p>
        </p:txBody>
      </p:sp>
    </p:spTree>
    <p:extLst>
      <p:ext uri="{BB962C8B-B14F-4D97-AF65-F5344CB8AC3E}">
        <p14:creationId xmlns:p14="http://schemas.microsoft.com/office/powerpoint/2010/main" val="459467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97644"/>
            <a:ext cx="89916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Uses of Summative Assessment Data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114800"/>
          </a:xfrm>
        </p:spPr>
        <p:txBody>
          <a:bodyPr/>
          <a:lstStyle/>
          <a:p>
            <a:pPr marL="0" indent="0">
              <a:buClr>
                <a:schemeClr val="tx2">
                  <a:lumMod val="50000"/>
                </a:schemeClr>
              </a:buClr>
              <a:buSzPct val="125000"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  <a:cs typeface="Arial" pitchFamily="34" charset="0"/>
              </a:rPr>
              <a:t>Share your ideas: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b="0" dirty="0">
                <a:ea typeface="ＭＳ Ｐゴシック" panose="020B0600070205080204" pitchFamily="34" charset="-128"/>
                <a:cs typeface="Arial" pitchFamily="34" charset="0"/>
              </a:rPr>
              <a:t>What appropriate uses of summative data did you identify?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b="0" dirty="0">
                <a:ea typeface="ＭＳ Ｐゴシック" panose="020B0600070205080204" pitchFamily="34" charset="-128"/>
                <a:cs typeface="Arial" pitchFamily="34" charset="0"/>
              </a:rPr>
              <a:t>What inappropriate uses did you discuss?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b="0" dirty="0">
                <a:ea typeface="ＭＳ Ｐゴシック" panose="020B0600070205080204" pitchFamily="34" charset="-128"/>
                <a:cs typeface="Arial" pitchFamily="34" charset="0"/>
              </a:rPr>
              <a:t>What questions do you have?</a:t>
            </a:r>
            <a:endParaRPr lang="en-US" altLang="en-US" dirty="0">
              <a:ea typeface="ＭＳ Ｐゴシック" panose="020B0600070205080204" pitchFamily="34" charset="-128"/>
              <a:cs typeface="Arial" pitchFamily="34" charset="0"/>
            </a:endParaRPr>
          </a:p>
        </p:txBody>
      </p:sp>
      <p:pic>
        <p:nvPicPr>
          <p:cNvPr id="7" name="Picture 6" descr="icon_grou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2859" y="128312"/>
            <a:ext cx="1566041" cy="12883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400" y="-12700"/>
            <a:ext cx="7245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50000"/>
                  </a:schemeClr>
                </a:solidFill>
              </a:rPr>
              <a:t>Session 4.C: Rightful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Place and Rightful Purpose of Summative Assessment </a:t>
            </a:r>
          </a:p>
        </p:txBody>
      </p:sp>
    </p:spTree>
    <p:extLst>
      <p:ext uri="{BB962C8B-B14F-4D97-AF65-F5344CB8AC3E}">
        <p14:creationId xmlns:p14="http://schemas.microsoft.com/office/powerpoint/2010/main" val="2127898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97644"/>
            <a:ext cx="89916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Summative Assessment Data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114800"/>
          </a:xfrm>
        </p:spPr>
        <p:txBody>
          <a:bodyPr/>
          <a:lstStyle/>
          <a:p>
            <a:pPr marL="457200" indent="-457200">
              <a:buClr>
                <a:schemeClr val="tx2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sz="2400" dirty="0">
                <a:ea typeface="ＭＳ Ｐゴシック" panose="020B0600070205080204" pitchFamily="34" charset="-128"/>
                <a:cs typeface="Arial" pitchFamily="34" charset="0"/>
              </a:rPr>
              <a:t>Can provide a general direction, but we must dig deeper to determine </a:t>
            </a:r>
            <a:r>
              <a:rPr lang="en-US" altLang="en-US" sz="2400" i="1" dirty="0">
                <a:ea typeface="ＭＳ Ｐゴシック" panose="020B0600070205080204" pitchFamily="34" charset="-128"/>
                <a:cs typeface="Arial" pitchFamily="34" charset="0"/>
              </a:rPr>
              <a:t>cause</a:t>
            </a:r>
          </a:p>
          <a:p>
            <a:pPr lvl="1">
              <a:buClr>
                <a:srgbClr val="1F497D">
                  <a:lumMod val="50000"/>
                </a:srgbClr>
              </a:buClr>
              <a:buFont typeface="Arial" charset="0"/>
              <a:buChar char="–"/>
              <a:defRPr/>
            </a:pPr>
            <a:r>
              <a:rPr lang="en-US" altLang="en-US" sz="2400" dirty="0">
                <a:ea typeface="ＭＳ Ｐゴシック" panose="020B0600070205080204" pitchFamily="34" charset="-128"/>
                <a:cs typeface="Arial" pitchFamily="34" charset="0"/>
              </a:rPr>
              <a:t>Focus on groups, programs, and disaggregation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sz="2400" dirty="0">
                <a:ea typeface="ＭＳ Ｐゴシック" panose="020B0600070205080204" pitchFamily="34" charset="-128"/>
                <a:cs typeface="Arial" pitchFamily="34" charset="0"/>
              </a:rPr>
              <a:t>Rarely provide definitive answers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sz="2400" dirty="0">
                <a:ea typeface="ＭＳ Ｐゴシック" panose="020B0600070205080204" pitchFamily="34" charset="-128"/>
                <a:cs typeface="Arial" pitchFamily="34" charset="0"/>
              </a:rPr>
              <a:t>Can provide an entry point into collaborative, honest conversation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400" y="-12700"/>
            <a:ext cx="7245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50000"/>
                  </a:schemeClr>
                </a:solidFill>
              </a:rPr>
              <a:t>Session 4.C: Rightful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Place and Rightful Purpose of Summative Assessment </a:t>
            </a:r>
          </a:p>
        </p:txBody>
      </p:sp>
    </p:spTree>
    <p:extLst>
      <p:ext uri="{BB962C8B-B14F-4D97-AF65-F5344CB8AC3E}">
        <p14:creationId xmlns:p14="http://schemas.microsoft.com/office/powerpoint/2010/main" val="20580157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97644"/>
            <a:ext cx="89916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Summative Assessments Are Like Icebergs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922031" cy="444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400" y="-12700"/>
            <a:ext cx="7245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50000"/>
                  </a:schemeClr>
                </a:solidFill>
              </a:rPr>
              <a:t>Session 4.C: Rightful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Place and Rightful Purpose of Summative Assessment </a:t>
            </a:r>
          </a:p>
        </p:txBody>
      </p:sp>
    </p:spTree>
    <p:extLst>
      <p:ext uri="{BB962C8B-B14F-4D97-AF65-F5344CB8AC3E}">
        <p14:creationId xmlns:p14="http://schemas.microsoft.com/office/powerpoint/2010/main" val="1248743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97644"/>
            <a:ext cx="8991600" cy="9144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Appropriate Uses of Summative Assessment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tx2">
                  <a:lumMod val="50000"/>
                </a:schemeClr>
              </a:buClr>
              <a:buSzPct val="125000"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  <a:cs typeface="Arial" pitchFamily="34" charset="0"/>
              </a:rPr>
              <a:t>Focus on: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dirty="0">
                <a:ea typeface="ＭＳ Ｐゴシック" panose="020B0600070205080204" pitchFamily="34" charset="-128"/>
                <a:cs typeface="Arial" pitchFamily="34" charset="0"/>
              </a:rPr>
              <a:t>Improving learning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dirty="0">
                <a:ea typeface="ＭＳ Ｐゴシック" panose="020B0600070205080204" pitchFamily="34" charset="-128"/>
                <a:cs typeface="Arial" pitchFamily="34" charset="0"/>
              </a:rPr>
              <a:t>Student groups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dirty="0">
                <a:ea typeface="ＭＳ Ｐゴシック" panose="020B0600070205080204" pitchFamily="34" charset="-128"/>
                <a:cs typeface="Arial" pitchFamily="34" charset="0"/>
              </a:rPr>
              <a:t>Engaging in collaborative process with colleagues</a:t>
            </a:r>
          </a:p>
          <a:p>
            <a:pPr marL="1143000" lvl="1" indent="-457200">
              <a:buClr>
                <a:schemeClr val="tx2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i="1" dirty="0">
                <a:ea typeface="ＭＳ Ｐゴシック" panose="020B0600070205080204" pitchFamily="34" charset="-128"/>
                <a:cs typeface="Arial" pitchFamily="34" charset="0"/>
              </a:rPr>
              <a:t>Not just about the numbers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00" y="-12700"/>
            <a:ext cx="7245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50000"/>
                  </a:schemeClr>
                </a:solidFill>
              </a:rPr>
              <a:t>Session 4.C: Rightful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Place and Rightful Purpose of Summative Assessment </a:t>
            </a:r>
          </a:p>
        </p:txBody>
      </p:sp>
    </p:spTree>
    <p:extLst>
      <p:ext uri="{BB962C8B-B14F-4D97-AF65-F5344CB8AC3E}">
        <p14:creationId xmlns:p14="http://schemas.microsoft.com/office/powerpoint/2010/main" val="18998405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53760"/>
                </a:solidFill>
              </a:rPr>
              <a:t>Session 4.D: </a:t>
            </a:r>
            <a:br>
              <a:rPr lang="en-US" dirty="0">
                <a:solidFill>
                  <a:srgbClr val="053760"/>
                </a:solidFill>
              </a:rPr>
            </a:br>
            <a:r>
              <a:rPr lang="en-US" dirty="0">
                <a:solidFill>
                  <a:srgbClr val="053760"/>
                </a:solidFill>
              </a:rPr>
              <a:t>Leveraging Summative Assessment Data to Inform </a:t>
            </a:r>
            <a:br>
              <a:rPr lang="en-US" dirty="0">
                <a:solidFill>
                  <a:srgbClr val="053760"/>
                </a:solidFill>
              </a:rPr>
            </a:br>
            <a:r>
              <a:rPr lang="en-US" dirty="0">
                <a:solidFill>
                  <a:srgbClr val="053760"/>
                </a:solidFill>
              </a:rPr>
              <a:t>Teaching and Learning </a:t>
            </a:r>
          </a:p>
        </p:txBody>
      </p:sp>
    </p:spTree>
    <p:extLst>
      <p:ext uri="{BB962C8B-B14F-4D97-AF65-F5344CB8AC3E}">
        <p14:creationId xmlns:p14="http://schemas.microsoft.com/office/powerpoint/2010/main" val="36368489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4.D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05800" cy="4114800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Participants will:</a:t>
            </a:r>
          </a:p>
          <a:p>
            <a:pPr defTabSz="914400">
              <a:spcBef>
                <a:spcPts val="0"/>
              </a:spcBef>
            </a:pPr>
            <a:r>
              <a:rPr lang="en-US" dirty="0"/>
              <a:t>Undertake a replicable </a:t>
            </a:r>
            <a:r>
              <a:rPr lang="en-US" b="1" dirty="0"/>
              <a:t>data discovery </a:t>
            </a:r>
            <a:r>
              <a:rPr lang="en-US" dirty="0"/>
              <a:t>process.</a:t>
            </a:r>
          </a:p>
          <a:p>
            <a:pPr defTabSz="914400">
              <a:spcBef>
                <a:spcPts val="0"/>
              </a:spcBef>
            </a:pPr>
            <a:r>
              <a:rPr lang="en-US" dirty="0"/>
              <a:t>Learn how summative assessment results can be used in their contexts to inform teaching and learning.</a:t>
            </a:r>
          </a:p>
          <a:p>
            <a:pPr defTabSz="914400">
              <a:spcBef>
                <a:spcPts val="0"/>
              </a:spcBef>
            </a:pPr>
            <a:r>
              <a:rPr lang="en-US" dirty="0"/>
              <a:t>Consider the benefits of utilizing summative assessment results within a balanced assessment system.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400" y="-12700"/>
            <a:ext cx="911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Session 4.D: </a:t>
            </a:r>
            <a:r>
              <a:rPr lang="en-US" dirty="0">
                <a:solidFill>
                  <a:srgbClr val="053760"/>
                </a:solidFill>
              </a:rPr>
              <a:t>Leveraging Summative Assessment Data to Inform Teaching and Learning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933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Summative Data Mini Case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Locate Handout 4.3.</a:t>
            </a:r>
          </a:p>
          <a:p>
            <a:r>
              <a:rPr lang="en-US" dirty="0"/>
              <a:t>Use sample data scenarios.</a:t>
            </a:r>
          </a:p>
          <a:p>
            <a:r>
              <a:rPr lang="en-US" dirty="0"/>
              <a:t>Individually analyze and answer questions as specifically as is possible.</a:t>
            </a:r>
          </a:p>
          <a:p>
            <a:r>
              <a:rPr lang="en-US" dirty="0"/>
              <a:t>Think about your own context.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400" y="-12700"/>
            <a:ext cx="911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Session 4.D: </a:t>
            </a:r>
            <a:r>
              <a:rPr lang="en-US" dirty="0">
                <a:solidFill>
                  <a:srgbClr val="053760"/>
                </a:solidFill>
              </a:rPr>
              <a:t>Leveraging Summative Assessment Data to Inform Teaching and Learning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227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184666"/>
            <a:ext cx="7162800" cy="914400"/>
          </a:xfrm>
        </p:spPr>
        <p:txBody>
          <a:bodyPr>
            <a:normAutofit/>
          </a:bodyPr>
          <a:lstStyle/>
          <a:p>
            <a:r>
              <a:rPr lang="en-US" sz="3200" dirty="0"/>
              <a:t>Scenario A: Results by Grade for a School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00" y="-12700"/>
            <a:ext cx="911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Session 4.D: </a:t>
            </a:r>
            <a:r>
              <a:rPr lang="en-US" dirty="0">
                <a:solidFill>
                  <a:srgbClr val="053760"/>
                </a:solidFill>
              </a:rPr>
              <a:t>Leveraging Summative Assessment Data to Inform Teaching and Learning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24" y="356632"/>
            <a:ext cx="1292352" cy="13045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996204"/>
            <a:ext cx="4826985" cy="2820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816405"/>
            <a:ext cx="5118100" cy="299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18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001000" cy="296445"/>
          </a:xfrm>
        </p:spPr>
        <p:txBody>
          <a:bodyPr>
            <a:noAutofit/>
          </a:bodyPr>
          <a:lstStyle/>
          <a:p>
            <a:r>
              <a:rPr lang="en-US" sz="3300" dirty="0"/>
              <a:t>Session 4.A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>
                <a:ea typeface="ＭＳ Ｐゴシック" panose="020B0600070205080204" pitchFamily="34" charset="-128"/>
              </a:rPr>
              <a:t>Participants will: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dirty="0">
                <a:ea typeface="ＭＳ Ｐゴシック" panose="020B0600070205080204" pitchFamily="34" charset="-128"/>
              </a:rPr>
              <a:t>Develop a working understanding of Evidence Centered Design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dirty="0">
                <a:ea typeface="ＭＳ Ｐゴシック" panose="020B0600070205080204" pitchFamily="34" charset="-128"/>
              </a:rPr>
              <a:t>Understand how to apply principles of Evidence Centered Design in their own context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400" y="-12700"/>
            <a:ext cx="5672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50000"/>
                  </a:schemeClr>
                </a:solidFill>
              </a:rPr>
              <a:t>Session 4.A: Understanding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Smarter Balanced Assessment 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Item Design and Connection to Standards </a:t>
            </a:r>
          </a:p>
        </p:txBody>
      </p:sp>
    </p:spTree>
    <p:extLst>
      <p:ext uri="{BB962C8B-B14F-4D97-AF65-F5344CB8AC3E}">
        <p14:creationId xmlns:p14="http://schemas.microsoft.com/office/powerpoint/2010/main" val="2142858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20" y="595638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Scenario B: Results for a Student Group </a:t>
            </a:r>
            <a:br>
              <a:rPr lang="en-US" dirty="0"/>
            </a:br>
            <a:r>
              <a:rPr lang="en-US" dirty="0"/>
              <a:t>                     Over Time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824" y="484331"/>
            <a:ext cx="1292352" cy="13045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400" y="-12700"/>
            <a:ext cx="911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Session 4.D: </a:t>
            </a:r>
            <a:r>
              <a:rPr lang="en-US" dirty="0">
                <a:solidFill>
                  <a:srgbClr val="053760"/>
                </a:solidFill>
              </a:rPr>
              <a:t>Leveraging Summative Assessment Data to Inform Teaching and Learning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70" y="1749044"/>
            <a:ext cx="6489700" cy="379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42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Your Analyses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40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How do the types of data you are analyzing inform</a:t>
            </a:r>
            <a:endParaRPr lang="is-IS" dirty="0"/>
          </a:p>
          <a:p>
            <a:pPr defTabSz="9144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The conclusions you are able to draw?</a:t>
            </a:r>
          </a:p>
          <a:p>
            <a:pPr defTabSz="9144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Your understanding of data limitations?</a:t>
            </a:r>
          </a:p>
          <a:p>
            <a:pPr defTabSz="9144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The follow-up questions you ask? 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28" y="382032"/>
            <a:ext cx="1566672" cy="12862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400" y="-12700"/>
            <a:ext cx="911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Session 4.D: </a:t>
            </a:r>
            <a:r>
              <a:rPr lang="en-US" dirty="0">
                <a:solidFill>
                  <a:srgbClr val="053760"/>
                </a:solidFill>
              </a:rPr>
              <a:t>Leveraging Summative Assessment Data to Inform Teaching and Learning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7455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" y="307414"/>
            <a:ext cx="8229600" cy="914400"/>
          </a:xfrm>
        </p:spPr>
        <p:txBody>
          <a:bodyPr/>
          <a:lstStyle/>
          <a:p>
            <a:r>
              <a:rPr lang="en-US" sz="3600" dirty="0"/>
              <a:t>Data Analysis Process Template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020561"/>
              </p:ext>
            </p:extLst>
          </p:nvPr>
        </p:nvGraphicFramePr>
        <p:xfrm>
          <a:off x="190500" y="1066800"/>
          <a:ext cx="8801100" cy="4593174"/>
        </p:xfrm>
        <a:graphic>
          <a:graphicData uri="http://schemas.openxmlformats.org/drawingml/2006/table">
            <a:tbl>
              <a:tblPr/>
              <a:tblGrid>
                <a:gridCol w="1372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9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5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6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1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2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DATA</a:t>
                      </a:r>
                      <a:r>
                        <a:rPr lang="en-US" sz="1200" b="1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SOURCE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84" marR="361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RESEARCH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84" marR="361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RECALL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84" marR="361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REFLECT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6184" marR="361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RESPOND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84" marR="361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398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Identify and use appropriate data sources.</a:t>
                      </a:r>
                      <a:endParaRPr lang="en-US" sz="9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6184" marR="36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i="1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Using the data sources available, report the facts. Look for trends or areas of concern. Look for areas of success. This is an objective</a:t>
                      </a:r>
                      <a:r>
                        <a:rPr lang="en-US" sz="900" i="1" kern="1200" baseline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900" i="1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data discovery.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  <a:endParaRPr lang="en-US" sz="9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6184" marR="36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eaLnBrk="1" hangingPunct="1">
                        <a:defRPr/>
                      </a:pPr>
                      <a:r>
                        <a:rPr lang="en-US" sz="900" i="1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Focusing on the prior school year(s), discuss the realities of the classroom, school/district programs, practices, and policies. What happened? Focus on facts only—no conjecture.</a:t>
                      </a:r>
                    </a:p>
                  </a:txBody>
                  <a:tcPr marL="36184" marR="36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ts val="600"/>
                        </a:spcBef>
                      </a:pPr>
                      <a:r>
                        <a:rPr lang="en-US" altLang="en-US" sz="900" i="1" dirty="0">
                          <a:latin typeface="Arial" charset="0"/>
                          <a:ea typeface="Arial" charset="0"/>
                          <a:cs typeface="Arial" charset="0"/>
                        </a:rPr>
                        <a:t>Connect performance with prior practices, programs, and policies. Consider possible reasons. Be honest about what occurred and how that may have impacted the performance that you observe.</a:t>
                      </a:r>
                      <a:endParaRPr lang="en-US" altLang="en-US" sz="9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6184" marR="36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eaLnBrk="1" hangingPunct="1">
                        <a:defRPr/>
                      </a:pPr>
                      <a:r>
                        <a:rPr lang="en-US" sz="900" i="1" dirty="0">
                          <a:latin typeface="Arial" charset="0"/>
                          <a:ea typeface="Arial" charset="0"/>
                          <a:cs typeface="Arial" charset="0"/>
                        </a:rPr>
                        <a:t>What might be some possible ways to move forward? These responses should tie directly to what emerged from the reflection process.</a:t>
                      </a:r>
                    </a:p>
                  </a:txBody>
                  <a:tcPr marL="36184" marR="36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41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84" marR="36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endParaRPr lang="en-US" sz="1200" baseline="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84" marR="36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84" marR="36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84" marR="36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84" marR="36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475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RESOURCES</a:t>
                      </a:r>
                    </a:p>
                  </a:txBody>
                  <a:tcPr marL="36184" marR="36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endParaRPr lang="en-US" sz="12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84" marR="36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84" marR="36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84" marR="36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84" marR="36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Freeform 10"/>
          <p:cNvSpPr/>
          <p:nvPr/>
        </p:nvSpPr>
        <p:spPr>
          <a:xfrm>
            <a:off x="1295400" y="2209800"/>
            <a:ext cx="2264721" cy="1009025"/>
          </a:xfrm>
          <a:custGeom>
            <a:avLst/>
            <a:gdLst>
              <a:gd name="connsiteX0" fmla="*/ 0 w 3700860"/>
              <a:gd name="connsiteY0" fmla="*/ 712057 h 1424113"/>
              <a:gd name="connsiteX1" fmla="*/ 1185879 w 3700860"/>
              <a:gd name="connsiteY1" fmla="*/ 47506 h 1424113"/>
              <a:gd name="connsiteX2" fmla="*/ 1850431 w 3700860"/>
              <a:gd name="connsiteY2" fmla="*/ 2 h 1424113"/>
              <a:gd name="connsiteX3" fmla="*/ 2514985 w 3700860"/>
              <a:gd name="connsiteY3" fmla="*/ 47506 h 1424113"/>
              <a:gd name="connsiteX4" fmla="*/ 3700861 w 3700860"/>
              <a:gd name="connsiteY4" fmla="*/ 712062 h 1424113"/>
              <a:gd name="connsiteX5" fmla="*/ 2514983 w 3700860"/>
              <a:gd name="connsiteY5" fmla="*/ 1376615 h 1424113"/>
              <a:gd name="connsiteX6" fmla="*/ 1850430 w 3700860"/>
              <a:gd name="connsiteY6" fmla="*/ 1424119 h 1424113"/>
              <a:gd name="connsiteX7" fmla="*/ 1185877 w 3700860"/>
              <a:gd name="connsiteY7" fmla="*/ 1376615 h 1424113"/>
              <a:gd name="connsiteX8" fmla="*/ 1 w 3700860"/>
              <a:gd name="connsiteY8" fmla="*/ 712060 h 1424113"/>
              <a:gd name="connsiteX9" fmla="*/ 0 w 3700860"/>
              <a:gd name="connsiteY9" fmla="*/ 712057 h 142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0860" h="1424113">
                <a:moveTo>
                  <a:pt x="0" y="712057"/>
                </a:moveTo>
                <a:cubicBezTo>
                  <a:pt x="2" y="417472"/>
                  <a:pt x="471409" y="153302"/>
                  <a:pt x="1185879" y="47506"/>
                </a:cubicBezTo>
                <a:cubicBezTo>
                  <a:pt x="1397938" y="16105"/>
                  <a:pt x="1623213" y="2"/>
                  <a:pt x="1850431" y="2"/>
                </a:cubicBezTo>
                <a:cubicBezTo>
                  <a:pt x="2077649" y="2"/>
                  <a:pt x="2302925" y="16105"/>
                  <a:pt x="2514985" y="47506"/>
                </a:cubicBezTo>
                <a:cubicBezTo>
                  <a:pt x="3229458" y="153302"/>
                  <a:pt x="3700864" y="417475"/>
                  <a:pt x="3700861" y="712062"/>
                </a:cubicBezTo>
                <a:cubicBezTo>
                  <a:pt x="3700861" y="1006648"/>
                  <a:pt x="3229454" y="1270819"/>
                  <a:pt x="2514983" y="1376615"/>
                </a:cubicBezTo>
                <a:cubicBezTo>
                  <a:pt x="2302923" y="1408016"/>
                  <a:pt x="2077648" y="1424119"/>
                  <a:pt x="1850430" y="1424119"/>
                </a:cubicBezTo>
                <a:cubicBezTo>
                  <a:pt x="1623212" y="1424119"/>
                  <a:pt x="1397936" y="1408016"/>
                  <a:pt x="1185877" y="1376615"/>
                </a:cubicBezTo>
                <a:cubicBezTo>
                  <a:pt x="471405" y="1270819"/>
                  <a:pt x="-2" y="1006647"/>
                  <a:pt x="1" y="712060"/>
                </a:cubicBezTo>
                <a:cubicBezTo>
                  <a:pt x="1" y="712059"/>
                  <a:pt x="0" y="712058"/>
                  <a:pt x="0" y="712057"/>
                </a:cubicBezTo>
                <a:close/>
              </a:path>
            </a:pathLst>
          </a:custGeom>
          <a:solidFill>
            <a:srgbClr val="E2A44D">
              <a:alpha val="50196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562299" tIns="228876" rIns="562299" bIns="228876" spcCol="1270" anchor="ctr"/>
          <a:lstStyle/>
          <a:p>
            <a:pPr algn="ctr" defTabSz="7112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Data Review and Discovery</a:t>
            </a:r>
          </a:p>
        </p:txBody>
      </p:sp>
      <p:sp>
        <p:nvSpPr>
          <p:cNvPr id="12" name="Freeform 11"/>
          <p:cNvSpPr/>
          <p:nvPr/>
        </p:nvSpPr>
        <p:spPr>
          <a:xfrm>
            <a:off x="3133469" y="2714724"/>
            <a:ext cx="2343661" cy="1053378"/>
          </a:xfrm>
          <a:custGeom>
            <a:avLst/>
            <a:gdLst>
              <a:gd name="connsiteX0" fmla="*/ 0 w 3332209"/>
              <a:gd name="connsiteY0" fmla="*/ 682341 h 1364682"/>
              <a:gd name="connsiteX1" fmla="*/ 1034668 w 3332209"/>
              <a:gd name="connsiteY1" fmla="*/ 50904 h 1364682"/>
              <a:gd name="connsiteX2" fmla="*/ 1666106 w 3332209"/>
              <a:gd name="connsiteY2" fmla="*/ 2 h 1364682"/>
              <a:gd name="connsiteX3" fmla="*/ 2297545 w 3332209"/>
              <a:gd name="connsiteY3" fmla="*/ 50905 h 1364682"/>
              <a:gd name="connsiteX4" fmla="*/ 3332210 w 3332209"/>
              <a:gd name="connsiteY4" fmla="*/ 682346 h 1364682"/>
              <a:gd name="connsiteX5" fmla="*/ 2297543 w 3332209"/>
              <a:gd name="connsiteY5" fmla="*/ 1313785 h 1364682"/>
              <a:gd name="connsiteX6" fmla="*/ 1666104 w 3332209"/>
              <a:gd name="connsiteY6" fmla="*/ 1364687 h 1364682"/>
              <a:gd name="connsiteX7" fmla="*/ 1034665 w 3332209"/>
              <a:gd name="connsiteY7" fmla="*/ 1313784 h 1364682"/>
              <a:gd name="connsiteX8" fmla="*/ 0 w 3332209"/>
              <a:gd name="connsiteY8" fmla="*/ 682344 h 1364682"/>
              <a:gd name="connsiteX9" fmla="*/ 0 w 3332209"/>
              <a:gd name="connsiteY9" fmla="*/ 682341 h 136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2209" h="1364682">
                <a:moveTo>
                  <a:pt x="0" y="682341"/>
                </a:moveTo>
                <a:cubicBezTo>
                  <a:pt x="2" y="405368"/>
                  <a:pt x="408821" y="155874"/>
                  <a:pt x="1034668" y="50904"/>
                </a:cubicBezTo>
                <a:cubicBezTo>
                  <a:pt x="1235070" y="17292"/>
                  <a:pt x="1449550" y="2"/>
                  <a:pt x="1666106" y="2"/>
                </a:cubicBezTo>
                <a:cubicBezTo>
                  <a:pt x="1882663" y="2"/>
                  <a:pt x="2097143" y="17292"/>
                  <a:pt x="2297545" y="50905"/>
                </a:cubicBezTo>
                <a:cubicBezTo>
                  <a:pt x="2923394" y="155876"/>
                  <a:pt x="3332213" y="405372"/>
                  <a:pt x="3332210" y="682346"/>
                </a:cubicBezTo>
                <a:cubicBezTo>
                  <a:pt x="3332210" y="959319"/>
                  <a:pt x="2923391" y="1208814"/>
                  <a:pt x="2297543" y="1313785"/>
                </a:cubicBezTo>
                <a:cubicBezTo>
                  <a:pt x="2097141" y="1347397"/>
                  <a:pt x="1882661" y="1364687"/>
                  <a:pt x="1666104" y="1364687"/>
                </a:cubicBezTo>
                <a:cubicBezTo>
                  <a:pt x="1449547" y="1364687"/>
                  <a:pt x="1235067" y="1347397"/>
                  <a:pt x="1034665" y="1313784"/>
                </a:cubicBezTo>
                <a:cubicBezTo>
                  <a:pt x="408816" y="1208813"/>
                  <a:pt x="-2" y="959317"/>
                  <a:pt x="0" y="682344"/>
                </a:cubicBezTo>
                <a:lnTo>
                  <a:pt x="0" y="682341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508311" tIns="220173" rIns="508311" bIns="220173" spcCol="1270" anchor="ctr"/>
          <a:lstStyle/>
          <a:p>
            <a:pPr algn="ctr" defTabSz="7112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Programs, Practices, Policies</a:t>
            </a:r>
          </a:p>
        </p:txBody>
      </p:sp>
      <p:sp>
        <p:nvSpPr>
          <p:cNvPr id="13" name="Freeform 12"/>
          <p:cNvSpPr/>
          <p:nvPr/>
        </p:nvSpPr>
        <p:spPr>
          <a:xfrm>
            <a:off x="4958979" y="3446913"/>
            <a:ext cx="2356220" cy="1080575"/>
          </a:xfrm>
          <a:custGeom>
            <a:avLst/>
            <a:gdLst>
              <a:gd name="connsiteX0" fmla="*/ 0 w 3919148"/>
              <a:gd name="connsiteY0" fmla="*/ 902110 h 1804220"/>
              <a:gd name="connsiteX1" fmla="*/ 1140130 w 3919148"/>
              <a:gd name="connsiteY1" fmla="*/ 82666 h 1804220"/>
              <a:gd name="connsiteX2" fmla="*/ 1959576 w 3919148"/>
              <a:gd name="connsiteY2" fmla="*/ 3 h 1804220"/>
              <a:gd name="connsiteX3" fmla="*/ 2779023 w 3919148"/>
              <a:gd name="connsiteY3" fmla="*/ 82667 h 1804220"/>
              <a:gd name="connsiteX4" fmla="*/ 3919149 w 3919148"/>
              <a:gd name="connsiteY4" fmla="*/ 902116 h 1804220"/>
              <a:gd name="connsiteX5" fmla="*/ 2779021 w 3919148"/>
              <a:gd name="connsiteY5" fmla="*/ 1721562 h 1804220"/>
              <a:gd name="connsiteX6" fmla="*/ 1959575 w 3919148"/>
              <a:gd name="connsiteY6" fmla="*/ 1804226 h 1804220"/>
              <a:gd name="connsiteX7" fmla="*/ 1140128 w 3919148"/>
              <a:gd name="connsiteY7" fmla="*/ 1721562 h 1804220"/>
              <a:gd name="connsiteX8" fmla="*/ 1 w 3919148"/>
              <a:gd name="connsiteY8" fmla="*/ 902114 h 1804220"/>
              <a:gd name="connsiteX9" fmla="*/ 0 w 3919148"/>
              <a:gd name="connsiteY9" fmla="*/ 902110 h 180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19148" h="1804220">
                <a:moveTo>
                  <a:pt x="0" y="902110"/>
                </a:moveTo>
                <a:cubicBezTo>
                  <a:pt x="2" y="549924"/>
                  <a:pt x="445210" y="229941"/>
                  <a:pt x="1140130" y="82666"/>
                </a:cubicBezTo>
                <a:cubicBezTo>
                  <a:pt x="1397114" y="28203"/>
                  <a:pt x="1676668" y="3"/>
                  <a:pt x="1959576" y="3"/>
                </a:cubicBezTo>
                <a:cubicBezTo>
                  <a:pt x="2242485" y="3"/>
                  <a:pt x="2522039" y="28204"/>
                  <a:pt x="2779023" y="82667"/>
                </a:cubicBezTo>
                <a:cubicBezTo>
                  <a:pt x="3473945" y="229943"/>
                  <a:pt x="3919152" y="549929"/>
                  <a:pt x="3919149" y="902116"/>
                </a:cubicBezTo>
                <a:cubicBezTo>
                  <a:pt x="3919149" y="1254302"/>
                  <a:pt x="3473942" y="1574287"/>
                  <a:pt x="2779021" y="1721562"/>
                </a:cubicBezTo>
                <a:cubicBezTo>
                  <a:pt x="2522037" y="1776025"/>
                  <a:pt x="2242483" y="1804226"/>
                  <a:pt x="1959575" y="1804226"/>
                </a:cubicBezTo>
                <a:cubicBezTo>
                  <a:pt x="1676667" y="1804226"/>
                  <a:pt x="1397113" y="1776025"/>
                  <a:pt x="1140128" y="1721562"/>
                </a:cubicBezTo>
                <a:cubicBezTo>
                  <a:pt x="445206" y="1574286"/>
                  <a:pt x="-1" y="1254300"/>
                  <a:pt x="1" y="902114"/>
                </a:cubicBezTo>
                <a:cubicBezTo>
                  <a:pt x="1" y="902113"/>
                  <a:pt x="0" y="902111"/>
                  <a:pt x="0" y="902110"/>
                </a:cubicBezTo>
                <a:close/>
              </a:path>
            </a:pathLst>
          </a:custGeom>
          <a:solidFill>
            <a:srgbClr val="943458">
              <a:alpha val="50196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592996" tIns="283272" rIns="592996" bIns="283272" spcCol="1270" anchor="ctr"/>
          <a:lstStyle/>
          <a:p>
            <a:pPr algn="ctr" defTabSz="6667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Possible Connections</a:t>
            </a:r>
          </a:p>
        </p:txBody>
      </p:sp>
      <p:sp>
        <p:nvSpPr>
          <p:cNvPr id="14" name="Freeform 13"/>
          <p:cNvSpPr/>
          <p:nvPr/>
        </p:nvSpPr>
        <p:spPr>
          <a:xfrm>
            <a:off x="6553201" y="2314427"/>
            <a:ext cx="2514600" cy="1090898"/>
          </a:xfrm>
          <a:custGeom>
            <a:avLst/>
            <a:gdLst>
              <a:gd name="connsiteX0" fmla="*/ 0 w 3919148"/>
              <a:gd name="connsiteY0" fmla="*/ 902110 h 1804220"/>
              <a:gd name="connsiteX1" fmla="*/ 1140130 w 3919148"/>
              <a:gd name="connsiteY1" fmla="*/ 82666 h 1804220"/>
              <a:gd name="connsiteX2" fmla="*/ 1959576 w 3919148"/>
              <a:gd name="connsiteY2" fmla="*/ 3 h 1804220"/>
              <a:gd name="connsiteX3" fmla="*/ 2779023 w 3919148"/>
              <a:gd name="connsiteY3" fmla="*/ 82667 h 1804220"/>
              <a:gd name="connsiteX4" fmla="*/ 3919149 w 3919148"/>
              <a:gd name="connsiteY4" fmla="*/ 902116 h 1804220"/>
              <a:gd name="connsiteX5" fmla="*/ 2779021 w 3919148"/>
              <a:gd name="connsiteY5" fmla="*/ 1721562 h 1804220"/>
              <a:gd name="connsiteX6" fmla="*/ 1959575 w 3919148"/>
              <a:gd name="connsiteY6" fmla="*/ 1804226 h 1804220"/>
              <a:gd name="connsiteX7" fmla="*/ 1140128 w 3919148"/>
              <a:gd name="connsiteY7" fmla="*/ 1721562 h 1804220"/>
              <a:gd name="connsiteX8" fmla="*/ 1 w 3919148"/>
              <a:gd name="connsiteY8" fmla="*/ 902114 h 1804220"/>
              <a:gd name="connsiteX9" fmla="*/ 0 w 3919148"/>
              <a:gd name="connsiteY9" fmla="*/ 902110 h 180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19148" h="1804220">
                <a:moveTo>
                  <a:pt x="0" y="902110"/>
                </a:moveTo>
                <a:cubicBezTo>
                  <a:pt x="2" y="549924"/>
                  <a:pt x="445210" y="229941"/>
                  <a:pt x="1140130" y="82666"/>
                </a:cubicBezTo>
                <a:cubicBezTo>
                  <a:pt x="1397114" y="28203"/>
                  <a:pt x="1676668" y="3"/>
                  <a:pt x="1959576" y="3"/>
                </a:cubicBezTo>
                <a:cubicBezTo>
                  <a:pt x="2242485" y="3"/>
                  <a:pt x="2522039" y="28204"/>
                  <a:pt x="2779023" y="82667"/>
                </a:cubicBezTo>
                <a:cubicBezTo>
                  <a:pt x="3473945" y="229943"/>
                  <a:pt x="3919152" y="549929"/>
                  <a:pt x="3919149" y="902116"/>
                </a:cubicBezTo>
                <a:cubicBezTo>
                  <a:pt x="3919149" y="1254302"/>
                  <a:pt x="3473942" y="1574287"/>
                  <a:pt x="2779021" y="1721562"/>
                </a:cubicBezTo>
                <a:cubicBezTo>
                  <a:pt x="2522037" y="1776025"/>
                  <a:pt x="2242483" y="1804226"/>
                  <a:pt x="1959575" y="1804226"/>
                </a:cubicBezTo>
                <a:cubicBezTo>
                  <a:pt x="1676667" y="1804226"/>
                  <a:pt x="1397113" y="1776025"/>
                  <a:pt x="1140128" y="1721562"/>
                </a:cubicBezTo>
                <a:cubicBezTo>
                  <a:pt x="445206" y="1574286"/>
                  <a:pt x="-1" y="1254300"/>
                  <a:pt x="1" y="902114"/>
                </a:cubicBezTo>
                <a:cubicBezTo>
                  <a:pt x="1" y="902113"/>
                  <a:pt x="0" y="902111"/>
                  <a:pt x="0" y="902110"/>
                </a:cubicBezTo>
                <a:close/>
              </a:path>
            </a:pathLst>
          </a:custGeom>
          <a:solidFill>
            <a:srgbClr val="514474">
              <a:alpha val="50196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592996" tIns="283272" rIns="592996" bIns="283272" spcCol="1270" anchor="ctr"/>
          <a:lstStyle/>
          <a:p>
            <a:pPr algn="ctr" defTabSz="6667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Possible Actions Moving Forward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00" y="-12700"/>
            <a:ext cx="911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Session 4.D: </a:t>
            </a:r>
            <a:r>
              <a:rPr lang="en-US" dirty="0">
                <a:solidFill>
                  <a:srgbClr val="053760"/>
                </a:solidFill>
              </a:rPr>
              <a:t>Leveraging Summative Assessment Data to Inform Teaching and Learning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7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84243"/>
            <a:ext cx="8229600" cy="914400"/>
          </a:xfrm>
        </p:spPr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FCBC-12BC-47C8-BE87-B3BC886BF939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1828800"/>
            <a:ext cx="502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  <a:defRPr/>
            </a:pPr>
            <a:r>
              <a:rPr lang="en-US" sz="3200" dirty="0">
                <a:ea typeface="ＭＳ Ｐゴシック" panose="020B0600070205080204" pitchFamily="34" charset="-128"/>
              </a:rPr>
              <a:t>Engage with the data to find facts.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sz="3200" dirty="0">
                <a:ea typeface="ＭＳ Ｐゴシック" panose="020B0600070205080204" pitchFamily="34" charset="-128"/>
              </a:rPr>
              <a:t>Describe what you observe.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sz="3200" dirty="0">
                <a:ea typeface="ＭＳ Ｐゴシック" panose="020B0600070205080204" pitchFamily="34" charset="-128"/>
              </a:rPr>
              <a:t>Focus on facts, not conjecture.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181600" y="1633647"/>
            <a:ext cx="2895600" cy="427809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     RESEARCH</a:t>
            </a:r>
          </a:p>
          <a:p>
            <a:pPr algn="ctr" eaLnBrk="1" hangingPunct="1"/>
            <a:endParaRPr lang="en-US" altLang="en-US" sz="2400" dirty="0"/>
          </a:p>
          <a:p>
            <a:pPr algn="ctr"/>
            <a:r>
              <a:rPr lang="en-US" altLang="en-US" sz="2200" i="1" dirty="0">
                <a:solidFill>
                  <a:srgbClr val="000000"/>
                </a:solidFill>
              </a:rPr>
              <a:t>Using the data sources available, report the facts. Look for trends or areas of concern. Look for areas of success. This is an objective data discovery.</a:t>
            </a:r>
          </a:p>
          <a:p>
            <a:pPr algn="ctr"/>
            <a:endParaRPr lang="en-US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400" y="-12700"/>
            <a:ext cx="911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Session 4.D: </a:t>
            </a:r>
            <a:r>
              <a:rPr lang="en-US" dirty="0">
                <a:solidFill>
                  <a:srgbClr val="053760"/>
                </a:solidFill>
              </a:rPr>
              <a:t>Leveraging Summative Assessment Data to Inform Teaching and Learning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560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84243"/>
            <a:ext cx="8229600" cy="914400"/>
          </a:xfrm>
        </p:spPr>
        <p:txBody>
          <a:bodyPr/>
          <a:lstStyle/>
          <a:p>
            <a:r>
              <a:rPr lang="en-US" dirty="0"/>
              <a:t>Recall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828800"/>
            <a:ext cx="502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  <a:defRPr/>
            </a:pPr>
            <a:r>
              <a:rPr lang="en-US" sz="2800" dirty="0">
                <a:ea typeface="ＭＳ Ｐゴシック" panose="020B0600070205080204" pitchFamily="34" charset="-128"/>
              </a:rPr>
              <a:t>Consider school/classroom programs, practices, and policies.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sz="2800" dirty="0">
                <a:ea typeface="ＭＳ Ｐゴシック" panose="020B0600070205080204" pitchFamily="34" charset="-128"/>
              </a:rPr>
              <a:t>Think about last year:</a:t>
            </a:r>
          </a:p>
          <a:p>
            <a:pPr marL="1028700" lvl="2" indent="-342900">
              <a:buFont typeface="Arial" charset="0"/>
              <a:buChar char="•"/>
              <a:defRPr/>
            </a:pPr>
            <a:r>
              <a:rPr lang="en-US" sz="2000" dirty="0">
                <a:ea typeface="ＭＳ Ｐゴシック" panose="020B0600070205080204" pitchFamily="34" charset="-128"/>
              </a:rPr>
              <a:t>What happened?</a:t>
            </a:r>
          </a:p>
          <a:p>
            <a:pPr marL="1028700" lvl="2" indent="-342900">
              <a:buFont typeface="Arial" charset="0"/>
              <a:buChar char="•"/>
              <a:defRPr/>
            </a:pPr>
            <a:r>
              <a:rPr lang="en-US" sz="2000" dirty="0">
                <a:ea typeface="ＭＳ Ｐゴシック" panose="020B0600070205080204" pitchFamily="34" charset="-128"/>
              </a:rPr>
              <a:t>What curriculum was in place?</a:t>
            </a:r>
          </a:p>
          <a:p>
            <a:pPr marL="1028700" lvl="2" indent="-342900">
              <a:buFont typeface="Arial" charset="0"/>
              <a:buChar char="•"/>
              <a:defRPr/>
            </a:pPr>
            <a:r>
              <a:rPr lang="en-US" sz="2000" dirty="0">
                <a:ea typeface="ＭＳ Ｐゴシック" panose="020B0600070205080204" pitchFamily="34" charset="-128"/>
              </a:rPr>
              <a:t>What professional learning occurred?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194300" y="1398643"/>
            <a:ext cx="2895600" cy="455509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en-US" sz="2400" b="1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RECALL</a:t>
            </a:r>
          </a:p>
          <a:p>
            <a:pPr marL="91440" algn="ctr" eaLnBrk="1" hangingPunct="1">
              <a:defRPr/>
            </a:pPr>
            <a:r>
              <a:rPr lang="en-US" sz="22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Focusing on the prior school year(s), discuss the realities of the classroom, school/district programs, practices, and policies. What happened? Focus on facts only—no conjecture.</a:t>
            </a:r>
          </a:p>
          <a:p>
            <a:pPr marL="91440" eaLnBrk="1" hangingPunct="1"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00" y="-12700"/>
            <a:ext cx="911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Session 4.D: </a:t>
            </a:r>
            <a:r>
              <a:rPr lang="en-US" dirty="0">
                <a:solidFill>
                  <a:srgbClr val="053760"/>
                </a:solidFill>
              </a:rPr>
              <a:t>Leveraging Summative Assessment Data to Inform Teaching and Learning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805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84243"/>
            <a:ext cx="8229600" cy="914400"/>
          </a:xfrm>
        </p:spPr>
        <p:txBody>
          <a:bodyPr/>
          <a:lstStyle/>
          <a:p>
            <a:r>
              <a:rPr lang="en-US" dirty="0"/>
              <a:t>Reflect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828800"/>
            <a:ext cx="5029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  <a:defRPr/>
            </a:pPr>
            <a:r>
              <a:rPr lang="en-US" sz="2800" dirty="0">
                <a:ea typeface="ＭＳ Ｐゴシック" panose="020B0600070205080204" pitchFamily="34" charset="-128"/>
              </a:rPr>
              <a:t>Determine possible reasons for the performance.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sz="2800" dirty="0">
                <a:ea typeface="ＭＳ Ｐゴシック" panose="020B0600070205080204" pitchFamily="34" charset="-128"/>
              </a:rPr>
              <a:t>Keep the conversation honest.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sz="2800" dirty="0">
                <a:ea typeface="ＭＳ Ｐゴシック" panose="020B0600070205080204" pitchFamily="34" charset="-128"/>
              </a:rPr>
              <a:t>Explore many possibilities.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486400" y="1385759"/>
            <a:ext cx="2895600" cy="4632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REFLECT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sz="2200" i="1" dirty="0"/>
              <a:t>Connect performance with prior practices, programs, and policies. Consider possible reasons. Be honest about what occurred and how that may have impacted the performance that you observe.</a:t>
            </a:r>
            <a:endParaRPr lang="en-US" alt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25400" y="-12700"/>
            <a:ext cx="911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Session 4.D: </a:t>
            </a:r>
            <a:r>
              <a:rPr lang="en-US" dirty="0">
                <a:solidFill>
                  <a:srgbClr val="053760"/>
                </a:solidFill>
              </a:rPr>
              <a:t>Leveraging Summative Assessment Data to Inform Teaching and Learning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143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84243"/>
            <a:ext cx="8229600" cy="914400"/>
          </a:xfrm>
        </p:spPr>
        <p:txBody>
          <a:bodyPr/>
          <a:lstStyle/>
          <a:p>
            <a:r>
              <a:rPr lang="en-US" dirty="0"/>
              <a:t>Respond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399" y="1828800"/>
            <a:ext cx="515302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  <a:defRPr/>
            </a:pPr>
            <a:r>
              <a:rPr lang="en-US" sz="2800" dirty="0">
                <a:ea typeface="ＭＳ Ｐゴシック" panose="020B0600070205080204" pitchFamily="34" charset="-128"/>
              </a:rPr>
              <a:t>Think about what you can control.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sz="2800" dirty="0">
                <a:ea typeface="ＭＳ Ｐゴシック" panose="020B0600070205080204" pitchFamily="34" charset="-128"/>
              </a:rPr>
              <a:t>Ask yourself:</a:t>
            </a:r>
          </a:p>
          <a:p>
            <a:pPr marL="1143000" lvl="1" indent="-457200">
              <a:buFont typeface="Arial" charset="0"/>
              <a:buChar char="•"/>
              <a:defRPr/>
            </a:pPr>
            <a:r>
              <a:rPr lang="en-US" sz="2400" dirty="0">
                <a:ea typeface="ＭＳ Ｐゴシック" panose="020B0600070205080204" pitchFamily="34" charset="-128"/>
              </a:rPr>
              <a:t>How will you know progress is being made?</a:t>
            </a:r>
          </a:p>
          <a:p>
            <a:pPr marL="1143000" lvl="1" indent="-457200">
              <a:buFont typeface="Arial" charset="0"/>
              <a:buChar char="•"/>
              <a:defRPr/>
            </a:pPr>
            <a:r>
              <a:rPr lang="en-US" sz="2400" dirty="0">
                <a:ea typeface="ＭＳ Ｐゴシック" panose="020B0600070205080204" pitchFamily="34" charset="-128"/>
              </a:rPr>
              <a:t>What other data are available to you?</a:t>
            </a:r>
          </a:p>
          <a:p>
            <a:pPr marL="1143000" lvl="1" indent="-457200">
              <a:buFont typeface="Arial" charset="0"/>
              <a:buChar char="•"/>
              <a:defRPr/>
            </a:pPr>
            <a:r>
              <a:rPr lang="en-US" sz="2400" dirty="0">
                <a:ea typeface="ＭＳ Ｐゴシック" panose="020B0600070205080204" pitchFamily="34" charset="-128"/>
              </a:rPr>
              <a:t>Who else needs to be brought in to the conversation?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10200" y="1600200"/>
            <a:ext cx="2895600" cy="403187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 sz="2400" b="1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RESPOND</a:t>
            </a:r>
          </a:p>
          <a:p>
            <a:pPr algn="ctr" eaLnBrk="1" hangingPunct="1">
              <a:defRPr/>
            </a:pPr>
            <a:endParaRPr lang="en-US" sz="1000" b="1" dirty="0">
              <a:solidFill>
                <a:srgbClr val="00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91440" algn="ctr" eaLnBrk="1" hangingPunct="1">
              <a:defRPr/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What might be some possible ways to move forward? These responses should tie directly to what emerged from the reflection process.</a:t>
            </a:r>
          </a:p>
          <a:p>
            <a:pPr marL="91440" algn="ctr" eaLnBrk="1" hangingPunct="1"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00" y="-12700"/>
            <a:ext cx="911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Session 4.D: </a:t>
            </a:r>
            <a:r>
              <a:rPr lang="en-US" dirty="0">
                <a:solidFill>
                  <a:srgbClr val="053760"/>
                </a:solidFill>
              </a:rPr>
              <a:t>Leveraging Summative Assessment Data to Inform Teaching and Learning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043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Put on Your Teacher/Admin./Coach Hat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743456"/>
            <a:ext cx="8763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/>
              <a:t>Locate Handout 4.4, Data Analysis Process Template.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/>
              <a:t>In your table groups, use the data analysis template to leverage the data from Scenario C in Handout 4.3 to impact teaching and learning.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/>
              <a:t>Draw from your knowledge of ALDs and ECD when crafting your response.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/>
              <a:t>Be prepared to share with the larger group.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264" y="457200"/>
            <a:ext cx="1566672" cy="1286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00" y="-12700"/>
            <a:ext cx="911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Session 4.D: </a:t>
            </a:r>
            <a:r>
              <a:rPr lang="en-US" dirty="0">
                <a:solidFill>
                  <a:srgbClr val="053760"/>
                </a:solidFill>
              </a:rPr>
              <a:t>Leveraging Summative Assessment Data to Inform Teaching and Learning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094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" y="254516"/>
            <a:ext cx="8229600" cy="914400"/>
          </a:xfrm>
        </p:spPr>
        <p:txBody>
          <a:bodyPr/>
          <a:lstStyle/>
          <a:p>
            <a:r>
              <a:rPr lang="en-US" dirty="0"/>
              <a:t>Results by Claim for Cohort Over Time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8001000" cy="4674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00" y="-12700"/>
            <a:ext cx="911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Session 4.D: </a:t>
            </a:r>
            <a:r>
              <a:rPr lang="en-US" dirty="0">
                <a:solidFill>
                  <a:srgbClr val="053760"/>
                </a:solidFill>
              </a:rPr>
              <a:t>Leveraging Summative Assessment Data to Inform Teaching and Learning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817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84243"/>
            <a:ext cx="8229600" cy="914400"/>
          </a:xfrm>
        </p:spPr>
        <p:txBody>
          <a:bodyPr/>
          <a:lstStyle/>
          <a:p>
            <a:r>
              <a:rPr lang="en-US" dirty="0"/>
              <a:t>Discuss and Write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828800"/>
            <a:ext cx="853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2150" indent="-461963"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What have you learned from this process?</a:t>
            </a:r>
          </a:p>
          <a:p>
            <a:pPr marL="692150" indent="-461963"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How can you use this process in your own school contexts?</a:t>
            </a:r>
          </a:p>
          <a:p>
            <a:pPr marL="692150" indent="-461963"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How would you transfer this process to analyze other types of </a:t>
            </a:r>
            <a:r>
              <a:rPr lang="en-US" altLang="en-US" sz="2800" dirty="0">
                <a:highlight>
                  <a:srgbClr val="FFFF00"/>
                </a:highlight>
                <a:ea typeface="ＭＳ Ｐゴシック" panose="020B0600070205080204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summative</a:t>
            </a: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 data you have access to?</a:t>
            </a:r>
          </a:p>
        </p:txBody>
      </p:sp>
      <p:pic>
        <p:nvPicPr>
          <p:cNvPr id="6" name="Picture 5" descr="icon_grou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36979" y="356632"/>
            <a:ext cx="1566041" cy="12883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400" y="-12700"/>
            <a:ext cx="911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Session 4.D: </a:t>
            </a:r>
            <a:r>
              <a:rPr lang="en-US" dirty="0">
                <a:solidFill>
                  <a:srgbClr val="053760"/>
                </a:solidFill>
              </a:rPr>
              <a:t>Leveraging Summative Assessment Data to Inform Teaching and Learning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98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US" dirty="0"/>
              <a:t>Claims and Targets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900"/>
            <a:ext cx="8229600" cy="4114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</a:rPr>
              <a:t>Claims </a:t>
            </a:r>
            <a:r>
              <a:rPr lang="en-US" sz="2400" dirty="0"/>
              <a:t>are the broad statements of the assessment system’s learning outcomes. A claim is a statement of what students know and can do, </a:t>
            </a:r>
            <a:r>
              <a:rPr lang="en-US" sz="2400" i="1" dirty="0"/>
              <a:t>based on the evidence they produce</a:t>
            </a:r>
            <a:r>
              <a:rPr lang="en-US" sz="2400" dirty="0"/>
              <a:t>. </a:t>
            </a:r>
          </a:p>
          <a:p>
            <a:r>
              <a:rPr lang="en-US" sz="2400" dirty="0"/>
              <a:t>Within each claim are related </a:t>
            </a:r>
            <a:r>
              <a:rPr lang="en-US" sz="2400" dirty="0">
                <a:solidFill>
                  <a:srgbClr val="000000"/>
                </a:solidFill>
              </a:rPr>
              <a:t>assessment targets. The assessment targets describe the expectations of what will be assessed by the items and tasks within each claim.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400" y="-12700"/>
            <a:ext cx="5672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50000"/>
                  </a:schemeClr>
                </a:solidFill>
              </a:rPr>
              <a:t>Session 4.A: Understanding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Smarter Balanced Assessment 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Item Design and Connection to Standards </a:t>
            </a:r>
          </a:p>
        </p:txBody>
      </p:sp>
    </p:spTree>
    <p:extLst>
      <p:ext uri="{BB962C8B-B14F-4D97-AF65-F5344CB8AC3E}">
        <p14:creationId xmlns:p14="http://schemas.microsoft.com/office/powerpoint/2010/main" val="17001211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1524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53760"/>
                </a:solidFill>
              </a:rPr>
              <a:t>Session 4.E: </a:t>
            </a:r>
            <a:br>
              <a:rPr lang="en-US" dirty="0">
                <a:solidFill>
                  <a:srgbClr val="053760"/>
                </a:solidFill>
              </a:rPr>
            </a:br>
            <a:r>
              <a:rPr lang="en-US" dirty="0">
                <a:solidFill>
                  <a:srgbClr val="053760"/>
                </a:solidFill>
              </a:rPr>
              <a:t>Wrap-Up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2971800"/>
            <a:ext cx="8305800" cy="1371600"/>
          </a:xfrm>
        </p:spPr>
        <p:txBody>
          <a:bodyPr>
            <a:noAutofit/>
          </a:bodyPr>
          <a:lstStyle/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751457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01000" y="6477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65477"/>
            <a:ext cx="2165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53760"/>
                </a:solidFill>
              </a:rPr>
              <a:t>Session 4.E: Wrap-Up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58825" y="541410"/>
            <a:ext cx="3717531" cy="2258008"/>
            <a:chOff x="4780055" y="3788231"/>
            <a:chExt cx="4413794" cy="2258008"/>
          </a:xfrm>
        </p:grpSpPr>
        <p:sp>
          <p:nvSpPr>
            <p:cNvPr id="12" name="Rectangle 11"/>
            <p:cNvSpPr/>
            <p:nvPr/>
          </p:nvSpPr>
          <p:spPr>
            <a:xfrm>
              <a:off x="4845783" y="3788231"/>
              <a:ext cx="4348066" cy="22580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4" descr="Deb's Graphic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35525" y="3911600"/>
              <a:ext cx="4308475" cy="158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780055" y="5470667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Classroom</a:t>
              </a:r>
            </a:p>
            <a:p>
              <a:pPr algn="ctr"/>
              <a:r>
                <a:rPr lang="en-US" sz="1200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Formative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16676" y="5085186"/>
              <a:ext cx="1189124" cy="475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Statewide Summative</a:t>
              </a:r>
            </a:p>
          </p:txBody>
        </p:sp>
      </p:grpSp>
      <p:pic>
        <p:nvPicPr>
          <p:cNvPr id="17" name="Picture 16" descr="SBAC Triang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28360" y="92628"/>
            <a:ext cx="3607586" cy="2946049"/>
          </a:xfrm>
          <a:prstGeom prst="rect">
            <a:avLst/>
          </a:prstGeom>
        </p:spPr>
      </p:pic>
      <p:sp>
        <p:nvSpPr>
          <p:cNvPr id="19" name="Rectangle: Rounded Corners 15"/>
          <p:cNvSpPr/>
          <p:nvPr/>
        </p:nvSpPr>
        <p:spPr>
          <a:xfrm>
            <a:off x="6924773" y="198120"/>
            <a:ext cx="1152428" cy="73984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168647"/>
            <a:ext cx="6118053" cy="243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5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cs typeface="Georgia"/>
              </a:rPr>
              <a:t>Reflection</a:t>
            </a:r>
            <a:endParaRPr lang="en-US" sz="2700" u="sng" dirty="0">
              <a:cs typeface="Georgi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How will you utilize the resources and processes discussed here back at your site in your contexts (ALDs? ECD?)?</a:t>
            </a:r>
          </a:p>
          <a:p>
            <a:r>
              <a:rPr lang="en-US" dirty="0"/>
              <a:t>In which collaborative settings at your site can you imagine having these conversations around summative data? </a:t>
            </a:r>
          </a:p>
          <a:p>
            <a:r>
              <a:rPr lang="en-US" dirty="0"/>
              <a:t>How can these discussions impact teaching and learning?</a:t>
            </a:r>
          </a:p>
          <a:p>
            <a:r>
              <a:rPr lang="en-US" dirty="0"/>
              <a:t>Discuss with an elbow partner.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55944"/>
            <a:ext cx="2165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53760"/>
                </a:solidFill>
              </a:rPr>
              <a:t>Session 4.E: Wrap-Up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FCBC-12BC-47C8-BE87-B3BC886BF939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8" name="Picture 7" descr="icon_grou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239000" y="235626"/>
            <a:ext cx="1566041" cy="128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41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US" dirty="0"/>
              <a:t>Evidence Centered Design (ECD)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1600200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ts val="0"/>
              </a:spcBef>
              <a:buClr>
                <a:schemeClr val="tx2">
                  <a:lumMod val="50000"/>
                </a:schemeClr>
              </a:buClr>
              <a:buSzPct val="125000"/>
              <a:buNone/>
              <a:defRPr/>
            </a:pPr>
            <a:r>
              <a:rPr lang="en-US" altLang="en-US" sz="2400" dirty="0">
                <a:ea typeface="ＭＳ Ｐゴシック" panose="020B0600070205080204" pitchFamily="34" charset="-128"/>
                <a:cs typeface="Arial" pitchFamily="34" charset="0"/>
              </a:rPr>
              <a:t>“ECD ensures that each item or task elicits evidence about the target of assessment that can be used to support a claim about a student’s development of the knowledge, skill, and/or ability contained in a content standard.” </a:t>
            </a:r>
          </a:p>
          <a:p>
            <a:pPr marL="0" lvl="0" indent="0" algn="r" defTabSz="914400">
              <a:spcBef>
                <a:spcPts val="0"/>
              </a:spcBef>
              <a:buClr>
                <a:schemeClr val="tx2">
                  <a:lumMod val="50000"/>
                </a:schemeClr>
              </a:buClr>
              <a:buSzPct val="125000"/>
              <a:buNone/>
              <a:defRPr/>
            </a:pPr>
            <a:endParaRPr lang="en-US" altLang="en-US" sz="2400" dirty="0"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00" y="-12700"/>
            <a:ext cx="5672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50000"/>
                  </a:schemeClr>
                </a:solidFill>
              </a:rPr>
              <a:t>Session 4.A: Understanding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Smarter Balanced Assessment 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Item Design and Connection to Standards </a:t>
            </a:r>
          </a:p>
        </p:txBody>
      </p:sp>
      <p:sp>
        <p:nvSpPr>
          <p:cNvPr id="6" name="Rectangle 5"/>
          <p:cNvSpPr/>
          <p:nvPr/>
        </p:nvSpPr>
        <p:spPr>
          <a:xfrm>
            <a:off x="3411530" y="3733800"/>
            <a:ext cx="5275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tx2">
                  <a:lumMod val="50000"/>
                </a:schemeClr>
              </a:buClr>
              <a:buSzPct val="125000"/>
              <a:defRPr/>
            </a:pPr>
            <a:r>
              <a:rPr lang="en-US" altLang="en-US">
                <a:ea typeface="ＭＳ Ｐゴシック" panose="020B0600070205080204" pitchFamily="34" charset="-128"/>
                <a:cs typeface="Arial" pitchFamily="34" charset="0"/>
              </a:rPr>
              <a:t>Smarter Balanced Intro to Evidence Centered Design</a:t>
            </a:r>
            <a:endParaRPr lang="en-US" altLang="en-US" dirty="0">
              <a:ea typeface="ＭＳ Ｐゴシック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10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481916"/>
            <a:ext cx="8229600" cy="914400"/>
          </a:xfrm>
        </p:spPr>
        <p:txBody>
          <a:bodyPr/>
          <a:lstStyle/>
          <a:p>
            <a:r>
              <a:rPr lang="en-US" dirty="0"/>
              <a:t>Traditional Approach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114800"/>
          </a:xfrm>
        </p:spPr>
        <p:txBody>
          <a:bodyPr/>
          <a:lstStyle/>
          <a:p>
            <a:r>
              <a:rPr lang="en-US" dirty="0"/>
              <a:t>Emphasis placed on adequately sampling the full range of standards</a:t>
            </a:r>
          </a:p>
          <a:p>
            <a:r>
              <a:rPr lang="en-US" dirty="0"/>
              <a:t>Primary focus on alignment between content of item and content of standard</a:t>
            </a:r>
          </a:p>
          <a:p>
            <a:r>
              <a:rPr lang="en-US" dirty="0"/>
              <a:t>Answer may not provide meaningful information about knowledge, skills, and/or abilities a student possesses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" y="-12700"/>
            <a:ext cx="5672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50000"/>
                  </a:schemeClr>
                </a:solidFill>
              </a:rPr>
              <a:t>Session 4.A: Understanding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Smarter Balanced Assessment 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Item Design and Connection to Standards </a:t>
            </a:r>
          </a:p>
        </p:txBody>
      </p:sp>
    </p:spTree>
    <p:extLst>
      <p:ext uri="{BB962C8B-B14F-4D97-AF65-F5344CB8AC3E}">
        <p14:creationId xmlns:p14="http://schemas.microsoft.com/office/powerpoint/2010/main" val="234712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7316"/>
            <a:ext cx="8229600" cy="914400"/>
          </a:xfrm>
        </p:spPr>
        <p:txBody>
          <a:bodyPr/>
          <a:lstStyle/>
          <a:p>
            <a:r>
              <a:rPr lang="en-US" dirty="0"/>
              <a:t>ECD Approach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114800"/>
          </a:xfrm>
        </p:spPr>
        <p:txBody>
          <a:bodyPr/>
          <a:lstStyle/>
          <a:p>
            <a:r>
              <a:rPr lang="en-US" dirty="0"/>
              <a:t>Emphasis placed on ensuring that each item/task elicits evidence about the target of assessment</a:t>
            </a:r>
          </a:p>
          <a:p>
            <a:r>
              <a:rPr lang="en-US" dirty="0"/>
              <a:t>The evidence collected can be used to support a claim about a student’s knowledge, skills, and/or abilities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" y="-12700"/>
            <a:ext cx="5672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50000"/>
                  </a:schemeClr>
                </a:solidFill>
              </a:rPr>
              <a:t>Session 4.A: Understanding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Smarter Balanced Assessment 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Item Design and Connection to Standards </a:t>
            </a:r>
          </a:p>
        </p:txBody>
      </p:sp>
    </p:spTree>
    <p:extLst>
      <p:ext uri="{BB962C8B-B14F-4D97-AF65-F5344CB8AC3E}">
        <p14:creationId xmlns:p14="http://schemas.microsoft.com/office/powerpoint/2010/main" val="687312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1"/>
            <a:ext cx="8229600" cy="914400"/>
          </a:xfrm>
        </p:spPr>
        <p:txBody>
          <a:bodyPr/>
          <a:lstStyle/>
          <a:p>
            <a:r>
              <a:rPr lang="en-US" dirty="0"/>
              <a:t>Traditional vs. ECD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496398"/>
            <a:ext cx="8686800" cy="1371599"/>
          </a:xfrm>
        </p:spPr>
        <p:txBody>
          <a:bodyPr>
            <a:normAutofit/>
          </a:bodyPr>
          <a:lstStyle/>
          <a:p>
            <a:r>
              <a:rPr lang="en-US" sz="1800" b="1" dirty="0"/>
              <a:t>Content Standard 3.OA.1: </a:t>
            </a:r>
            <a:r>
              <a:rPr lang="en-US" sz="1800" dirty="0"/>
              <a:t>Interpret products of whole numbers.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124200"/>
            <a:ext cx="3048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Traditional Item:</a:t>
            </a:r>
          </a:p>
          <a:p>
            <a:endParaRPr lang="en-US" dirty="0"/>
          </a:p>
          <a:p>
            <a:pPr algn="ctr"/>
            <a:r>
              <a:rPr lang="en-US" sz="3600" dirty="0"/>
              <a:t>6 x ___ = 48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0" y="3124200"/>
            <a:ext cx="42672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ECD Item:</a:t>
            </a:r>
          </a:p>
          <a:p>
            <a:endParaRPr lang="en-US" dirty="0"/>
          </a:p>
          <a:p>
            <a:r>
              <a:rPr lang="en-US" dirty="0"/>
              <a:t>You have a pile of 48 apples that need to be placed in boxes. Each box holds 6 apples. How many boxes will you have? Explain your answer in the form of an equation.</a:t>
            </a:r>
          </a:p>
        </p:txBody>
      </p:sp>
      <p:sp>
        <p:nvSpPr>
          <p:cNvPr id="7" name="Down Arrow 6"/>
          <p:cNvSpPr/>
          <p:nvPr/>
        </p:nvSpPr>
        <p:spPr>
          <a:xfrm>
            <a:off x="1828800" y="4459426"/>
            <a:ext cx="304800" cy="838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419850" y="4989054"/>
            <a:ext cx="266700" cy="93577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" y="530287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Weak evidence of student knowledge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4400" y="591188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Strong evidence of student knowledge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2600" y="1813343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b="1" dirty="0"/>
              <a:t>Target A:</a:t>
            </a:r>
            <a:r>
              <a:rPr lang="en-US" dirty="0"/>
              <a:t> Represent and solve problems involving multiplication and division.</a:t>
            </a:r>
            <a:endParaRPr lang="en-US" b="1" dirty="0"/>
          </a:p>
          <a:p>
            <a:pPr marL="285750" indent="-285750">
              <a:buFont typeface="Arial" charset="0"/>
              <a:buChar char="•"/>
            </a:pPr>
            <a:r>
              <a:rPr lang="en-US" b="1" dirty="0"/>
              <a:t>Claim 1:</a:t>
            </a:r>
            <a:r>
              <a:rPr lang="en-US" dirty="0"/>
              <a:t> Concepts and Procedures – Students can explain and apply mathematical concepts and carry out mathematical procedures with precision and fluency.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400" y="-12700"/>
            <a:ext cx="5672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50000"/>
                  </a:schemeClr>
                </a:solidFill>
              </a:rPr>
              <a:t>Session 4.A: Understanding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Smarter Balanced Assessment 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Item Design and Connection to Standards </a:t>
            </a:r>
          </a:p>
        </p:txBody>
      </p:sp>
    </p:spTree>
    <p:extLst>
      <p:ext uri="{BB962C8B-B14F-4D97-AF65-F5344CB8AC3E}">
        <p14:creationId xmlns:p14="http://schemas.microsoft.com/office/powerpoint/2010/main" val="66684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BE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19774</TotalTime>
  <Words>2489</Words>
  <Application>Microsoft Office PowerPoint</Application>
  <PresentationFormat>On-screen Show (4:3)</PresentationFormat>
  <Paragraphs>367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ＭＳ Ｐゴシック</vt:lpstr>
      <vt:lpstr>ＭＳ Ｐゴシック</vt:lpstr>
      <vt:lpstr>Arial</vt:lpstr>
      <vt:lpstr>Calibri</vt:lpstr>
      <vt:lpstr>Georgia</vt:lpstr>
      <vt:lpstr>Symbol</vt:lpstr>
      <vt:lpstr>Times New Roman</vt:lpstr>
      <vt:lpstr>Verdana</vt:lpstr>
      <vt:lpstr>BEAL</vt:lpstr>
      <vt:lpstr>Session 4:  Analyzing Summative Assessment Data to Inform  Teaching and Learning</vt:lpstr>
      <vt:lpstr>Session 4 Objectives</vt:lpstr>
      <vt:lpstr>Session 4.A:  Understanding Smarter Balanced Assessment Item Design and Connection to Standards</vt:lpstr>
      <vt:lpstr>Session 4.A Objectives</vt:lpstr>
      <vt:lpstr>Claims and Targets Review</vt:lpstr>
      <vt:lpstr>Evidence Centered Design (ECD)</vt:lpstr>
      <vt:lpstr>Traditional Approach</vt:lpstr>
      <vt:lpstr>ECD Approach</vt:lpstr>
      <vt:lpstr>Traditional vs. ECD Example</vt:lpstr>
      <vt:lpstr>Smarter Balanced Hierarchy of Item Development</vt:lpstr>
      <vt:lpstr>Using ECD to Guide Item Development</vt:lpstr>
      <vt:lpstr>Reflect</vt:lpstr>
      <vt:lpstr>Session 4.B:  Understanding  Smarter Balanced Scores</vt:lpstr>
      <vt:lpstr>Session 4.B Objectives</vt:lpstr>
      <vt:lpstr>Score Reports</vt:lpstr>
      <vt:lpstr>Scaled Scores</vt:lpstr>
      <vt:lpstr>Achievement Levels</vt:lpstr>
      <vt:lpstr>Scaled Score Ranges for Achievement Levels</vt:lpstr>
      <vt:lpstr>Scaled Score Ranges for Achievement Levels</vt:lpstr>
      <vt:lpstr>Scaled Score Ranges for Achievement Levels</vt:lpstr>
      <vt:lpstr>Achievement Level Descriptors (ALDs)</vt:lpstr>
      <vt:lpstr>Types of ALDs</vt:lpstr>
      <vt:lpstr>Reporting ALDs – Handout 4.1</vt:lpstr>
      <vt:lpstr>Questions about Smarter Balanced scores and score interpretations? </vt:lpstr>
      <vt:lpstr>Session 4.C:  Rightful Place and Rightful Purpose of Summative Assessment</vt:lpstr>
      <vt:lpstr>Session 4.C Objectives</vt:lpstr>
      <vt:lpstr>Review of Major Assessment Types:</vt:lpstr>
      <vt:lpstr>Continuum of Assessment</vt:lpstr>
      <vt:lpstr>The Role of Summative Assessments                in the Smarter Balanced System</vt:lpstr>
      <vt:lpstr> How Do You Use Summative Assessment  Data?</vt:lpstr>
      <vt:lpstr>Using Summative Assessment Data</vt:lpstr>
      <vt:lpstr>Uses of Summative Assessment Data</vt:lpstr>
      <vt:lpstr>Summative Assessment Data</vt:lpstr>
      <vt:lpstr>Summative Assessments Are Like Icebergs</vt:lpstr>
      <vt:lpstr>Appropriate Uses of Summative Assessment Data</vt:lpstr>
      <vt:lpstr>Session 4.D:  Leveraging Summative Assessment Data to Inform  Teaching and Learning </vt:lpstr>
      <vt:lpstr>Session 4.D Objectives</vt:lpstr>
      <vt:lpstr>Summative Data Mini Case Studies</vt:lpstr>
      <vt:lpstr>Scenario A: Results by Grade for a School</vt:lpstr>
      <vt:lpstr>Scenario B: Results for a Student Group                       Over Time</vt:lpstr>
      <vt:lpstr>Consider Your Analyses</vt:lpstr>
      <vt:lpstr>Data Analysis Process Template</vt:lpstr>
      <vt:lpstr>Research</vt:lpstr>
      <vt:lpstr>Recall</vt:lpstr>
      <vt:lpstr>Reflect</vt:lpstr>
      <vt:lpstr>Respond</vt:lpstr>
      <vt:lpstr>Put on Your Teacher/Admin./Coach Hat</vt:lpstr>
      <vt:lpstr>Results by Claim for Cohort Over Time</vt:lpstr>
      <vt:lpstr>Discuss and Write</vt:lpstr>
      <vt:lpstr>Session 4.E:  Wrap-Up</vt:lpstr>
      <vt:lpstr>PowerPoint Presentation</vt:lpstr>
      <vt:lpstr>Reflection</vt:lpstr>
    </vt:vector>
  </TitlesOfParts>
  <Company>WestEd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icarey</dc:creator>
  <cp:lastModifiedBy>Deb Sigman</cp:lastModifiedBy>
  <cp:revision>751</cp:revision>
  <cp:lastPrinted>2017-08-23T17:34:46Z</cp:lastPrinted>
  <dcterms:created xsi:type="dcterms:W3CDTF">2014-10-17T00:39:15Z</dcterms:created>
  <dcterms:modified xsi:type="dcterms:W3CDTF">2017-10-04T18:25:42Z</dcterms:modified>
</cp:coreProperties>
</file>